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8" r:id="rId10"/>
    <p:sldId id="263" r:id="rId11"/>
    <p:sldId id="264" r:id="rId12"/>
    <p:sldId id="265" r:id="rId1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7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C20FF2-0501-431C-917B-413C96C26D3A}" type="slidenum">
              <a:rPr lang="en-US" altLang="en-US"/>
              <a:pPr>
                <a:defRPr/>
              </a:pPr>
              <a:t>‹#›</a:t>
            </a:fld>
            <a:endParaRPr lang="en-US" altLang="en-US"/>
          </a:p>
        </p:txBody>
      </p:sp>
    </p:spTree>
    <p:extLst>
      <p:ext uri="{BB962C8B-B14F-4D97-AF65-F5344CB8AC3E}">
        <p14:creationId xmlns:p14="http://schemas.microsoft.com/office/powerpoint/2010/main" val="66350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C1A83B-2F06-4930-866B-7979644B0906}" type="slidenum">
              <a:rPr lang="en-US" altLang="en-US"/>
              <a:pPr>
                <a:defRPr/>
              </a:pPr>
              <a:t>‹#›</a:t>
            </a:fld>
            <a:endParaRPr lang="en-US" altLang="en-US"/>
          </a:p>
        </p:txBody>
      </p:sp>
    </p:spTree>
    <p:extLst>
      <p:ext uri="{BB962C8B-B14F-4D97-AF65-F5344CB8AC3E}">
        <p14:creationId xmlns:p14="http://schemas.microsoft.com/office/powerpoint/2010/main" val="2328814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595A9B-D7E9-4EC9-9F47-266507B9A6B1}" type="slidenum">
              <a:rPr lang="en-US" altLang="en-US"/>
              <a:pPr>
                <a:defRPr/>
              </a:pPr>
              <a:t>‹#›</a:t>
            </a:fld>
            <a:endParaRPr lang="en-US" altLang="en-US"/>
          </a:p>
        </p:txBody>
      </p:sp>
    </p:spTree>
    <p:extLst>
      <p:ext uri="{BB962C8B-B14F-4D97-AF65-F5344CB8AC3E}">
        <p14:creationId xmlns:p14="http://schemas.microsoft.com/office/powerpoint/2010/main" val="355456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C2FACF2-D0CD-4389-A797-A490888B0396}" type="slidenum">
              <a:rPr lang="en-US" altLang="en-US"/>
              <a:pPr>
                <a:defRPr/>
              </a:pPr>
              <a:t>‹#›</a:t>
            </a:fld>
            <a:endParaRPr lang="en-US" altLang="en-US"/>
          </a:p>
        </p:txBody>
      </p:sp>
    </p:spTree>
    <p:extLst>
      <p:ext uri="{BB962C8B-B14F-4D97-AF65-F5344CB8AC3E}">
        <p14:creationId xmlns:p14="http://schemas.microsoft.com/office/powerpoint/2010/main" val="389452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9ECF61-455D-4235-B626-FFC8A2A519A1}" type="slidenum">
              <a:rPr lang="en-US" altLang="en-US"/>
              <a:pPr>
                <a:defRPr/>
              </a:pPr>
              <a:t>‹#›</a:t>
            </a:fld>
            <a:endParaRPr lang="en-US" altLang="en-US"/>
          </a:p>
        </p:txBody>
      </p:sp>
    </p:spTree>
    <p:extLst>
      <p:ext uri="{BB962C8B-B14F-4D97-AF65-F5344CB8AC3E}">
        <p14:creationId xmlns:p14="http://schemas.microsoft.com/office/powerpoint/2010/main" val="425460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C858EC4-BE24-49C6-87AF-94780C1C160F}" type="slidenum">
              <a:rPr lang="en-US" altLang="en-US"/>
              <a:pPr>
                <a:defRPr/>
              </a:pPr>
              <a:t>‹#›</a:t>
            </a:fld>
            <a:endParaRPr lang="en-US" altLang="en-US"/>
          </a:p>
        </p:txBody>
      </p:sp>
    </p:spTree>
    <p:extLst>
      <p:ext uri="{BB962C8B-B14F-4D97-AF65-F5344CB8AC3E}">
        <p14:creationId xmlns:p14="http://schemas.microsoft.com/office/powerpoint/2010/main" val="2821160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FD1168C-C2B4-492D-B90B-3B0B03862359}" type="slidenum">
              <a:rPr lang="en-US" altLang="en-US"/>
              <a:pPr>
                <a:defRPr/>
              </a:pPr>
              <a:t>‹#›</a:t>
            </a:fld>
            <a:endParaRPr lang="en-US" altLang="en-US"/>
          </a:p>
        </p:txBody>
      </p:sp>
    </p:spTree>
    <p:extLst>
      <p:ext uri="{BB962C8B-B14F-4D97-AF65-F5344CB8AC3E}">
        <p14:creationId xmlns:p14="http://schemas.microsoft.com/office/powerpoint/2010/main" val="420454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5E3FE71-32F4-474E-8617-161E77F31FAF}" type="slidenum">
              <a:rPr lang="en-US" altLang="en-US"/>
              <a:pPr>
                <a:defRPr/>
              </a:pPr>
              <a:t>‹#›</a:t>
            </a:fld>
            <a:endParaRPr lang="en-US" altLang="en-US"/>
          </a:p>
        </p:txBody>
      </p:sp>
    </p:spTree>
    <p:extLst>
      <p:ext uri="{BB962C8B-B14F-4D97-AF65-F5344CB8AC3E}">
        <p14:creationId xmlns:p14="http://schemas.microsoft.com/office/powerpoint/2010/main" val="1113411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CF4216C-B619-4C48-A590-E8C374E5FA1A}" type="slidenum">
              <a:rPr lang="en-US" altLang="en-US"/>
              <a:pPr>
                <a:defRPr/>
              </a:pPr>
              <a:t>‹#›</a:t>
            </a:fld>
            <a:endParaRPr lang="en-US" altLang="en-US"/>
          </a:p>
        </p:txBody>
      </p:sp>
    </p:spTree>
    <p:extLst>
      <p:ext uri="{BB962C8B-B14F-4D97-AF65-F5344CB8AC3E}">
        <p14:creationId xmlns:p14="http://schemas.microsoft.com/office/powerpoint/2010/main" val="3232705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4B8B51-7E3D-4FAC-9FC7-8CB0D7B8F151}" type="slidenum">
              <a:rPr lang="en-US" altLang="en-US"/>
              <a:pPr>
                <a:defRPr/>
              </a:pPr>
              <a:t>‹#›</a:t>
            </a:fld>
            <a:endParaRPr lang="en-US" altLang="en-US"/>
          </a:p>
        </p:txBody>
      </p:sp>
    </p:spTree>
    <p:extLst>
      <p:ext uri="{BB962C8B-B14F-4D97-AF65-F5344CB8AC3E}">
        <p14:creationId xmlns:p14="http://schemas.microsoft.com/office/powerpoint/2010/main" val="66272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23228FD-EC29-4398-A7DC-070D7F264D6E}" type="slidenum">
              <a:rPr lang="en-US" altLang="en-US"/>
              <a:pPr>
                <a:defRPr/>
              </a:pPr>
              <a:t>‹#›</a:t>
            </a:fld>
            <a:endParaRPr lang="en-US" altLang="en-US"/>
          </a:p>
        </p:txBody>
      </p:sp>
    </p:spTree>
    <p:extLst>
      <p:ext uri="{BB962C8B-B14F-4D97-AF65-F5344CB8AC3E}">
        <p14:creationId xmlns:p14="http://schemas.microsoft.com/office/powerpoint/2010/main" val="3185775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9BDD848B-4FEC-4632-A598-E56AEEC132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04800"/>
            <a:ext cx="7772400" cy="1219200"/>
          </a:xfrm>
        </p:spPr>
        <p:txBody>
          <a:bodyPr/>
          <a:lstStyle/>
          <a:p>
            <a:pPr eaLnBrk="1" hangingPunct="1"/>
            <a:r>
              <a:rPr lang="en-US" altLang="en-US" sz="3200" smtClean="0"/>
              <a:t/>
            </a:r>
            <a:br>
              <a:rPr lang="en-US" altLang="en-US" sz="3200" smtClean="0"/>
            </a:br>
            <a:endParaRPr lang="en-US" altLang="en-US" sz="3200" smtClean="0"/>
          </a:p>
        </p:txBody>
      </p:sp>
      <p:sp>
        <p:nvSpPr>
          <p:cNvPr id="2051" name="Rectangle 3"/>
          <p:cNvSpPr>
            <a:spLocks noGrp="1" noChangeArrowheads="1"/>
          </p:cNvSpPr>
          <p:nvPr>
            <p:ph type="subTitle" idx="1"/>
          </p:nvPr>
        </p:nvSpPr>
        <p:spPr>
          <a:xfrm>
            <a:off x="1066800" y="1905000"/>
            <a:ext cx="7239000" cy="4495800"/>
          </a:xfrm>
        </p:spPr>
        <p:txBody>
          <a:bodyPr/>
          <a:lstStyle/>
          <a:p>
            <a:pPr eaLnBrk="1" hangingPunct="1"/>
            <a:endParaRPr lang="en-US" altLang="en-US" b="1" smtClean="0"/>
          </a:p>
          <a:p>
            <a:pPr eaLnBrk="1" hangingPunct="1"/>
            <a:r>
              <a:rPr lang="en-US" altLang="en-US" b="1" smtClean="0"/>
              <a:t>Taxation in Indian Country</a:t>
            </a:r>
          </a:p>
          <a:p>
            <a:pPr eaLnBrk="1" hangingPunct="1"/>
            <a:r>
              <a:rPr lang="en-US" altLang="en-US" sz="2800" b="1" smtClean="0"/>
              <a:t>February 27, 2014</a:t>
            </a:r>
          </a:p>
          <a:p>
            <a:pPr eaLnBrk="1" hangingPunct="1"/>
            <a:endParaRPr lang="en-US" altLang="en-US" sz="2800" b="1" smtClean="0"/>
          </a:p>
          <a:p>
            <a:pPr eaLnBrk="1" hangingPunct="1"/>
            <a:endParaRPr lang="en-US" altLang="en-US" sz="2800" b="1" smtClean="0"/>
          </a:p>
          <a:p>
            <a:pPr eaLnBrk="1" hangingPunct="1"/>
            <a:r>
              <a:rPr lang="en-US" altLang="en-US" b="1" smtClean="0"/>
              <a:t>Patrick Irvine</a:t>
            </a:r>
          </a:p>
          <a:p>
            <a:pPr eaLnBrk="1" hangingPunct="1"/>
            <a:r>
              <a:rPr lang="en-US" altLang="en-US" b="1" smtClean="0"/>
              <a:t>Rodney B. Lewis</a:t>
            </a:r>
          </a:p>
          <a:p>
            <a:pPr eaLnBrk="1" hangingPunct="1"/>
            <a:r>
              <a:rPr lang="en-US" altLang="en-US" b="1" smtClean="0"/>
              <a:t>David D. Haddock</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81000"/>
            <a:ext cx="5792788"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Sales Taxes</a:t>
            </a:r>
          </a:p>
        </p:txBody>
      </p:sp>
      <p:sp>
        <p:nvSpPr>
          <p:cNvPr id="11267" name="Rectangle 3"/>
          <p:cNvSpPr>
            <a:spLocks noGrp="1" noChangeArrowheads="1"/>
          </p:cNvSpPr>
          <p:nvPr>
            <p:ph type="body" idx="1"/>
          </p:nvPr>
        </p:nvSpPr>
        <p:spPr/>
        <p:txBody>
          <a:bodyPr/>
          <a:lstStyle/>
          <a:p>
            <a:pPr eaLnBrk="1" hangingPunct="1"/>
            <a:r>
              <a:rPr lang="en-US" altLang="en-US" smtClean="0"/>
              <a:t>Incidence of Tax</a:t>
            </a:r>
          </a:p>
          <a:p>
            <a:pPr eaLnBrk="1" hangingPunct="1"/>
            <a:r>
              <a:rPr lang="en-US" altLang="en-US" smtClean="0"/>
              <a:t>Tax not allowed on tribe or members, but collection requirements may be imposed if tax on nonmember.</a:t>
            </a:r>
          </a:p>
          <a:p>
            <a:pPr eaLnBrk="1" hangingPunct="1"/>
            <a:r>
              <a:rPr lang="en-US" altLang="en-US" smtClean="0"/>
              <a:t>Tax likely to be preempted if ultimately paid by a tribe or members</a:t>
            </a:r>
          </a:p>
          <a:p>
            <a:pPr eaLnBrk="1" hangingPunct="1"/>
            <a:r>
              <a:rPr lang="en-US" altLang="en-US" smtClean="0"/>
              <a:t>Preemption less likely when tax ultimately paid by nonmembers.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New Federal Regulation</a:t>
            </a:r>
          </a:p>
        </p:txBody>
      </p:sp>
      <p:sp>
        <p:nvSpPr>
          <p:cNvPr id="12291" name="Rectangle 3"/>
          <p:cNvSpPr>
            <a:spLocks noGrp="1" noChangeArrowheads="1"/>
          </p:cNvSpPr>
          <p:nvPr>
            <p:ph type="body" idx="1"/>
          </p:nvPr>
        </p:nvSpPr>
        <p:spPr/>
        <p:txBody>
          <a:bodyPr/>
          <a:lstStyle/>
          <a:p>
            <a:pPr eaLnBrk="1" hangingPunct="1"/>
            <a:r>
              <a:rPr lang="en-US" altLang="en-US" sz="2800" smtClean="0"/>
              <a:t>25 CFR 162.017(b)</a:t>
            </a:r>
          </a:p>
          <a:p>
            <a:pPr eaLnBrk="1" hangingPunct="1"/>
            <a:r>
              <a:rPr lang="en-US" altLang="en-US" sz="2800" smtClean="0"/>
              <a:t>“Subject only to applicable Federal law, activities under a lease conducted on the leased premises are not subject to any fee, tax, assessment, levy, or other charge (e.g., business use tax, privilege, public utility, excise, gross revenue taxes) imposed by any State or political subdivision of a State. Activities may be subject to taxation by an Indian tribe with jurisdiction.”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Tribal Taxes</a:t>
            </a:r>
          </a:p>
        </p:txBody>
      </p:sp>
      <p:sp>
        <p:nvSpPr>
          <p:cNvPr id="13315" name="Rectangle 3"/>
          <p:cNvSpPr>
            <a:spLocks noGrp="1" noChangeArrowheads="1"/>
          </p:cNvSpPr>
          <p:nvPr>
            <p:ph type="body" idx="1"/>
          </p:nvPr>
        </p:nvSpPr>
        <p:spPr/>
        <p:txBody>
          <a:bodyPr/>
          <a:lstStyle/>
          <a:p>
            <a:pPr eaLnBrk="1" hangingPunct="1"/>
            <a:r>
              <a:rPr lang="en-US" altLang="en-US" smtClean="0"/>
              <a:t>Tribes have inherent authority to tax</a:t>
            </a:r>
          </a:p>
          <a:p>
            <a:pPr lvl="1" eaLnBrk="1" hangingPunct="1"/>
            <a:r>
              <a:rPr lang="en-US" altLang="en-US" i="1" smtClean="0"/>
              <a:t>Merrion v. Jicarilla Apache Tribe</a:t>
            </a:r>
            <a:r>
              <a:rPr lang="en-US" altLang="en-US" smtClean="0"/>
              <a:t> (1982)</a:t>
            </a:r>
          </a:p>
          <a:p>
            <a:pPr eaLnBrk="1" hangingPunct="1"/>
            <a:r>
              <a:rPr lang="en-US" altLang="en-US" smtClean="0"/>
              <a:t>Tribal taxes generally may not be imposed on non-Indians doing business on fee land within a reservation</a:t>
            </a:r>
          </a:p>
          <a:p>
            <a:pPr lvl="1" eaLnBrk="1" hangingPunct="1"/>
            <a:r>
              <a:rPr lang="en-US" altLang="en-US" i="1" smtClean="0"/>
              <a:t>Atkinson Trading v. Shirley</a:t>
            </a:r>
            <a:r>
              <a:rPr lang="en-US" altLang="en-US" smtClean="0"/>
              <a:t> (2001)</a:t>
            </a:r>
          </a:p>
          <a:p>
            <a:pPr eaLnBrk="1" hangingPunct="1"/>
            <a:r>
              <a:rPr lang="en-US" altLang="en-US" smtClean="0"/>
              <a:t>Tribal taxing authority related to other aspects of civil jurisdiction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1219200"/>
          </a:xfrm>
        </p:spPr>
        <p:txBody>
          <a:bodyPr/>
          <a:lstStyle/>
          <a:p>
            <a:pPr eaLnBrk="1" hangingPunct="1"/>
            <a:r>
              <a:rPr lang="en-US" altLang="en-US" sz="3200" smtClean="0"/>
              <a:t/>
            </a:r>
            <a:br>
              <a:rPr lang="en-US" altLang="en-US" sz="3200" smtClean="0"/>
            </a:br>
            <a:endParaRPr lang="en-US" altLang="en-US" sz="3200" smtClean="0"/>
          </a:p>
        </p:txBody>
      </p:sp>
      <p:sp>
        <p:nvSpPr>
          <p:cNvPr id="2051" name="Rectangle 3"/>
          <p:cNvSpPr>
            <a:spLocks noGrp="1" noChangeArrowheads="1"/>
          </p:cNvSpPr>
          <p:nvPr>
            <p:ph type="subTitle" idx="1"/>
          </p:nvPr>
        </p:nvSpPr>
        <p:spPr>
          <a:xfrm>
            <a:off x="1066800" y="1905000"/>
            <a:ext cx="7010400" cy="4495800"/>
          </a:xfrm>
        </p:spPr>
        <p:txBody>
          <a:bodyPr/>
          <a:lstStyle/>
          <a:p>
            <a:pPr eaLnBrk="1" hangingPunct="1">
              <a:defRPr/>
            </a:pPr>
            <a:endParaRPr lang="en-US" altLang="en-US" b="1" dirty="0" smtClean="0"/>
          </a:p>
          <a:p>
            <a:pPr eaLnBrk="1" hangingPunct="1">
              <a:defRPr/>
            </a:pPr>
            <a:r>
              <a:rPr lang="en-US" altLang="en-US" b="1" dirty="0" smtClean="0"/>
              <a:t>General Principles of Taxation in Indian Country</a:t>
            </a:r>
          </a:p>
          <a:p>
            <a:pPr eaLnBrk="1" hangingPunct="1">
              <a:defRPr/>
            </a:pPr>
            <a:endParaRPr lang="en-US" altLang="en-US" sz="2800" b="1" dirty="0" smtClean="0"/>
          </a:p>
          <a:p>
            <a:pPr eaLnBrk="1" hangingPunct="1">
              <a:defRPr/>
            </a:pPr>
            <a:endParaRPr lang="en-US" altLang="en-US" sz="2800" b="1" dirty="0" smtClean="0"/>
          </a:p>
          <a:p>
            <a:pPr eaLnBrk="1" hangingPunct="1">
              <a:defRPr/>
            </a:pPr>
            <a:r>
              <a:rPr lang="en-US" altLang="en-US" b="1" dirty="0"/>
              <a:t>Patrick Irvine</a:t>
            </a:r>
          </a:p>
          <a:p>
            <a:pPr eaLnBrk="1" hangingPunct="1">
              <a:defRPr/>
            </a:pPr>
            <a:r>
              <a:rPr lang="en-US" altLang="en-US" b="1" dirty="0"/>
              <a:t>Fennemore Craig, P.C.</a:t>
            </a:r>
          </a:p>
          <a:p>
            <a:pPr eaLnBrk="1" hangingPunct="1">
              <a:defRPr/>
            </a:pPr>
            <a:r>
              <a:rPr lang="en-US" altLang="en-US" b="1" dirty="0"/>
              <a:t>Phoenix, Arizona</a:t>
            </a:r>
          </a:p>
          <a:p>
            <a:pPr eaLnBrk="1" hangingPunct="1">
              <a:defRPr/>
            </a:pPr>
            <a:endParaRPr lang="en-US" altLang="en-US" b="1" dirty="0" smtClean="0">
              <a:latin typeface="+mj-lt"/>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81000"/>
            <a:ext cx="5792788"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General Concepts</a:t>
            </a:r>
          </a:p>
        </p:txBody>
      </p:sp>
      <p:sp>
        <p:nvSpPr>
          <p:cNvPr id="4099" name="Rectangle 3"/>
          <p:cNvSpPr>
            <a:spLocks noGrp="1" noChangeArrowheads="1"/>
          </p:cNvSpPr>
          <p:nvPr>
            <p:ph type="body" idx="1"/>
          </p:nvPr>
        </p:nvSpPr>
        <p:spPr/>
        <p:txBody>
          <a:bodyPr/>
          <a:lstStyle/>
          <a:p>
            <a:pPr eaLnBrk="1" hangingPunct="1"/>
            <a:r>
              <a:rPr lang="en-US" altLang="en-US" smtClean="0"/>
              <a:t>Indian tribe</a:t>
            </a:r>
          </a:p>
          <a:p>
            <a:pPr eaLnBrk="1" hangingPunct="1"/>
            <a:r>
              <a:rPr lang="en-US" altLang="en-US" smtClean="0"/>
              <a:t>Indian:  tribal member, non-member</a:t>
            </a:r>
          </a:p>
          <a:p>
            <a:pPr eaLnBrk="1" hangingPunct="1"/>
            <a:r>
              <a:rPr lang="en-US" altLang="en-US" smtClean="0"/>
              <a:t>Indian Country</a:t>
            </a:r>
          </a:p>
          <a:p>
            <a:pPr lvl="1" eaLnBrk="1" hangingPunct="1"/>
            <a:r>
              <a:rPr lang="en-US" altLang="en-US" smtClean="0"/>
              <a:t>Reservation</a:t>
            </a:r>
          </a:p>
          <a:p>
            <a:pPr lvl="1" eaLnBrk="1" hangingPunct="1"/>
            <a:r>
              <a:rPr lang="en-US" altLang="en-US" smtClean="0"/>
              <a:t>Trust land, fee land</a:t>
            </a:r>
          </a:p>
          <a:p>
            <a:pPr eaLnBrk="1" hangingPunct="1"/>
            <a:r>
              <a:rPr lang="en-US" altLang="en-US" smtClean="0"/>
              <a:t>Sovereignty</a:t>
            </a:r>
          </a:p>
          <a:p>
            <a:pPr eaLnBrk="1" hangingPunct="1"/>
            <a:r>
              <a:rPr lang="en-US" altLang="en-US" smtClean="0"/>
              <a:t>Preemption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Federal Taxes in Indian Country</a:t>
            </a:r>
          </a:p>
        </p:txBody>
      </p:sp>
      <p:sp>
        <p:nvSpPr>
          <p:cNvPr id="5123" name="Rectangle 3"/>
          <p:cNvSpPr>
            <a:spLocks noGrp="1" noChangeArrowheads="1"/>
          </p:cNvSpPr>
          <p:nvPr>
            <p:ph type="body" idx="1"/>
          </p:nvPr>
        </p:nvSpPr>
        <p:spPr/>
        <p:txBody>
          <a:bodyPr/>
          <a:lstStyle/>
          <a:p>
            <a:pPr eaLnBrk="1" hangingPunct="1"/>
            <a:r>
              <a:rPr lang="en-US" altLang="en-US" b="1" smtClean="0"/>
              <a:t>Federal taxes</a:t>
            </a:r>
          </a:p>
          <a:p>
            <a:pPr lvl="1" eaLnBrk="1" hangingPunct="1"/>
            <a:r>
              <a:rPr lang="en-US" altLang="en-US" smtClean="0"/>
              <a:t>Generally apply unless expressly exempted</a:t>
            </a:r>
          </a:p>
          <a:p>
            <a:pPr lvl="1" eaLnBrk="1" hangingPunct="1"/>
            <a:r>
              <a:rPr lang="en-US" altLang="en-US" i="1" smtClean="0"/>
              <a:t>Chickasaw Nation v. U.S.</a:t>
            </a:r>
            <a:r>
              <a:rPr lang="en-US" altLang="en-US" smtClean="0"/>
              <a:t> (2001)</a:t>
            </a:r>
          </a:p>
          <a:p>
            <a:pPr lvl="1" eaLnBrk="1" hangingPunct="1"/>
            <a:r>
              <a:rPr lang="en-US" altLang="en-US" i="1" smtClean="0"/>
              <a:t>Squire v. Capoeman</a:t>
            </a:r>
            <a:r>
              <a:rPr lang="en-US" altLang="en-US" smtClean="0"/>
              <a:t> (1956)</a:t>
            </a:r>
          </a:p>
          <a:p>
            <a:pPr lvl="1" eaLnBrk="1" hangingPunct="1">
              <a:buFontTx/>
              <a:buNone/>
            </a:pPr>
            <a:endParaRPr lang="en-US" altLang="en-US" smtClean="0"/>
          </a:p>
          <a:p>
            <a:pPr eaLnBrk="1" hangingPunct="1"/>
            <a:r>
              <a:rPr lang="en-US" altLang="en-US" smtClean="0"/>
              <a:t>Tribe or tribal entity?</a:t>
            </a:r>
          </a:p>
          <a:p>
            <a:pPr eaLnBrk="1" hangingPunct="1">
              <a:buFontTx/>
              <a:buNone/>
            </a:pPr>
            <a:endParaRPr lang="en-US" altLang="en-US" smtClean="0"/>
          </a:p>
          <a:p>
            <a:pPr eaLnBrk="1" hangingPunct="1"/>
            <a:r>
              <a:rPr lang="en-US" altLang="en-US" smtClean="0"/>
              <a:t>IRS Rulings and Letter Rulings useful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State Taxes</a:t>
            </a:r>
          </a:p>
        </p:txBody>
      </p:sp>
      <p:sp>
        <p:nvSpPr>
          <p:cNvPr id="6147" name="Rectangle 3"/>
          <p:cNvSpPr>
            <a:spLocks noGrp="1" noChangeArrowheads="1"/>
          </p:cNvSpPr>
          <p:nvPr>
            <p:ph type="body" idx="1"/>
          </p:nvPr>
        </p:nvSpPr>
        <p:spPr/>
        <p:txBody>
          <a:bodyPr/>
          <a:lstStyle/>
          <a:p>
            <a:pPr eaLnBrk="1" hangingPunct="1"/>
            <a:r>
              <a:rPr lang="en-US" altLang="en-US" smtClean="0"/>
              <a:t>Application depends on several factors:</a:t>
            </a:r>
          </a:p>
          <a:p>
            <a:pPr lvl="1" eaLnBrk="1" hangingPunct="1"/>
            <a:r>
              <a:rPr lang="en-US" altLang="en-US" smtClean="0"/>
              <a:t>Identity of taxpayer</a:t>
            </a:r>
          </a:p>
          <a:p>
            <a:pPr lvl="1" eaLnBrk="1" hangingPunct="1"/>
            <a:r>
              <a:rPr lang="en-US" altLang="en-US" smtClean="0"/>
              <a:t>Identity of other parties to the transaction</a:t>
            </a:r>
          </a:p>
          <a:p>
            <a:pPr lvl="1" eaLnBrk="1" hangingPunct="1"/>
            <a:r>
              <a:rPr lang="en-US" altLang="en-US" smtClean="0"/>
              <a:t>Source of income (on or off reservation)</a:t>
            </a:r>
          </a:p>
          <a:p>
            <a:pPr lvl="1" eaLnBrk="1" hangingPunct="1"/>
            <a:r>
              <a:rPr lang="en-US" altLang="en-US" smtClean="0"/>
              <a:t>Nature of State’s taxing authority</a:t>
            </a:r>
          </a:p>
          <a:p>
            <a:pPr lvl="1" eaLnBrk="1" hangingPunct="1"/>
            <a:r>
              <a:rPr lang="en-US" altLang="en-US" smtClean="0"/>
              <a:t>Nature of the state, federal, and tribal interests at stake</a:t>
            </a:r>
          </a:p>
          <a:p>
            <a:pPr lvl="1" eaLnBrk="1" hangingPunct="1"/>
            <a:r>
              <a:rPr lang="en-US" altLang="en-US" smtClean="0"/>
              <a:t>Federal law</a:t>
            </a:r>
          </a:p>
          <a:p>
            <a:pPr lvl="1" eaLnBrk="1" hangingPunct="1"/>
            <a:endParaRPr lang="en-US"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State Income Taxes</a:t>
            </a:r>
          </a:p>
        </p:txBody>
      </p:sp>
      <p:sp>
        <p:nvSpPr>
          <p:cNvPr id="7171" name="Rectangle 3"/>
          <p:cNvSpPr>
            <a:spLocks noGrp="1" noChangeArrowheads="1"/>
          </p:cNvSpPr>
          <p:nvPr>
            <p:ph type="body" idx="1"/>
          </p:nvPr>
        </p:nvSpPr>
        <p:spPr/>
        <p:txBody>
          <a:bodyPr/>
          <a:lstStyle/>
          <a:p>
            <a:pPr eaLnBrk="1" hangingPunct="1"/>
            <a:r>
              <a:rPr lang="en-US" altLang="en-US" smtClean="0"/>
              <a:t>Two sources of taxing power: domicile and source of income</a:t>
            </a:r>
          </a:p>
          <a:p>
            <a:pPr eaLnBrk="1" hangingPunct="1"/>
            <a:r>
              <a:rPr lang="en-US" altLang="en-US" smtClean="0"/>
              <a:t>Non-members generally taxable</a:t>
            </a:r>
          </a:p>
          <a:p>
            <a:pPr eaLnBrk="1" hangingPunct="1"/>
            <a:r>
              <a:rPr lang="en-US" altLang="en-US" smtClean="0"/>
              <a:t>Tribal members who live on their own reservation not taxable on reservation sourced income</a:t>
            </a:r>
          </a:p>
          <a:p>
            <a:pPr eaLnBrk="1" hangingPunct="1"/>
            <a:r>
              <a:rPr lang="en-US" altLang="en-US" smtClean="0"/>
              <a:t>Entities (corps, etc):  need to determine if entity will be treated as a member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State Property Taxes</a:t>
            </a:r>
          </a:p>
        </p:txBody>
      </p:sp>
      <p:sp>
        <p:nvSpPr>
          <p:cNvPr id="8195" name="Rectangle 3"/>
          <p:cNvSpPr>
            <a:spLocks noGrp="1" noChangeArrowheads="1"/>
          </p:cNvSpPr>
          <p:nvPr>
            <p:ph type="body" idx="1"/>
          </p:nvPr>
        </p:nvSpPr>
        <p:spPr/>
        <p:txBody>
          <a:bodyPr/>
          <a:lstStyle/>
          <a:p>
            <a:pPr eaLnBrk="1" hangingPunct="1"/>
            <a:r>
              <a:rPr lang="en-US" altLang="en-US" smtClean="0"/>
              <a:t>Non-Indian property taxable</a:t>
            </a:r>
          </a:p>
          <a:p>
            <a:pPr eaLnBrk="1" hangingPunct="1"/>
            <a:r>
              <a:rPr lang="en-US" altLang="en-US" smtClean="0"/>
              <a:t>Off-reservation property taxable</a:t>
            </a:r>
          </a:p>
          <a:p>
            <a:pPr eaLnBrk="1" hangingPunct="1"/>
            <a:r>
              <a:rPr lang="en-US" altLang="en-US" smtClean="0"/>
              <a:t>Tribe and members generally not taxable on reservation, unless authorized by federal law</a:t>
            </a:r>
          </a:p>
          <a:p>
            <a:pPr eaLnBrk="1" hangingPunct="1"/>
            <a:r>
              <a:rPr lang="en-US" altLang="en-US" smtClean="0"/>
              <a:t>State Constitutions:  Ariz. Art. 20, par. 5 bars taxation of property owned or held by an Indian within a reservation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New Federal Regulation</a:t>
            </a:r>
          </a:p>
        </p:txBody>
      </p:sp>
      <p:sp>
        <p:nvSpPr>
          <p:cNvPr id="9219" name="Rectangle 3"/>
          <p:cNvSpPr>
            <a:spLocks noGrp="1" noChangeArrowheads="1"/>
          </p:cNvSpPr>
          <p:nvPr>
            <p:ph type="body" idx="1"/>
          </p:nvPr>
        </p:nvSpPr>
        <p:spPr/>
        <p:txBody>
          <a:bodyPr/>
          <a:lstStyle/>
          <a:p>
            <a:pPr eaLnBrk="1" hangingPunct="1">
              <a:lnSpc>
                <a:spcPct val="90000"/>
              </a:lnSpc>
            </a:pPr>
            <a:r>
              <a:rPr lang="en-US" altLang="en-US" sz="2000" smtClean="0"/>
              <a:t>25 CFR 162.017(a) and (c):</a:t>
            </a:r>
          </a:p>
          <a:p>
            <a:pPr eaLnBrk="1" hangingPunct="1">
              <a:lnSpc>
                <a:spcPct val="90000"/>
              </a:lnSpc>
              <a:buFontTx/>
              <a:buNone/>
            </a:pPr>
            <a:endParaRPr lang="en-US" altLang="en-US" sz="2000" smtClean="0"/>
          </a:p>
          <a:p>
            <a:pPr eaLnBrk="1" hangingPunct="1">
              <a:lnSpc>
                <a:spcPct val="90000"/>
              </a:lnSpc>
            </a:pPr>
            <a:r>
              <a:rPr lang="en-US" altLang="en-US" sz="2000" smtClean="0"/>
              <a:t>(a) Subject only to applicable Federal law, permanent improvements on the leased land, without regard to ownership of those improvements, are not subject to any fee, tax, assessment, levy, or other charge imposed by any State or political subdivision of a State. Improvements may be subject to taxation by the Indian tribe with jurisdiction.</a:t>
            </a:r>
          </a:p>
          <a:p>
            <a:pPr eaLnBrk="1" hangingPunct="1">
              <a:lnSpc>
                <a:spcPct val="90000"/>
              </a:lnSpc>
              <a:buFontTx/>
              <a:buNone/>
            </a:pPr>
            <a:endParaRPr lang="en-US" altLang="en-US" sz="2000" smtClean="0"/>
          </a:p>
          <a:p>
            <a:pPr eaLnBrk="1" hangingPunct="1">
              <a:lnSpc>
                <a:spcPct val="90000"/>
              </a:lnSpc>
            </a:pPr>
            <a:r>
              <a:rPr lang="en-US" altLang="en-US" sz="2000" smtClean="0"/>
              <a:t>(c) Subject only to applicable Federal law, the leasehold or possessory interest is not subject to any fee, tax, assessment, levy, or other charge imposed by any State or political subdivision of a State. Leasehold or possessory interests may be subject to taxation by the Indian tribe with jurisdiction.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92162"/>
          </a:xfrm>
        </p:spPr>
        <p:txBody>
          <a:bodyPr/>
          <a:lstStyle/>
          <a:p>
            <a:r>
              <a:rPr lang="en-US" altLang="en-US" sz="3200" u="sng" smtClean="0"/>
              <a:t>Litigation Over New Federal Regulations</a:t>
            </a:r>
          </a:p>
        </p:txBody>
      </p:sp>
      <p:sp>
        <p:nvSpPr>
          <p:cNvPr id="10243" name="Content Placeholder 2"/>
          <p:cNvSpPr>
            <a:spLocks noGrp="1"/>
          </p:cNvSpPr>
          <p:nvPr>
            <p:ph idx="1"/>
          </p:nvPr>
        </p:nvSpPr>
        <p:spPr>
          <a:xfrm>
            <a:off x="457200" y="1295400"/>
            <a:ext cx="8229600" cy="5257800"/>
          </a:xfrm>
        </p:spPr>
        <p:txBody>
          <a:bodyPr/>
          <a:lstStyle/>
          <a:p>
            <a:r>
              <a:rPr lang="en-US" altLang="en-US" sz="2400" i="1" smtClean="0"/>
              <a:t>Desert Water Agency v. U.S</a:t>
            </a:r>
            <a:r>
              <a:rPr lang="en-US" altLang="en-US" sz="2400" smtClean="0"/>
              <a:t>., (C.D.Cal. CV 13-606):  Suit against federal government dismissed on Jan. 21, 2014 as not being ripe. </a:t>
            </a:r>
          </a:p>
          <a:p>
            <a:r>
              <a:rPr lang="en-US" altLang="en-US" sz="2400" i="1" smtClean="0"/>
              <a:t>Agua Caliente Band v. Riverside County </a:t>
            </a:r>
            <a:r>
              <a:rPr lang="en-US" altLang="en-US" sz="2400" smtClean="0"/>
              <a:t>(C.D. Cal. CV 14-00007, filed Jan. 2, 2014):  Seeks to enjoin the assessment and collection of taxes on possessory interests in reservation trust lands and permanent improvements thereon.  </a:t>
            </a:r>
          </a:p>
          <a:p>
            <a:r>
              <a:rPr lang="en-US" altLang="en-US" sz="2400" i="1" smtClean="0"/>
              <a:t>South Point Energy Center, Inc. v. Arizona Dep’t of Revenue</a:t>
            </a:r>
            <a:r>
              <a:rPr lang="en-US" altLang="en-US" sz="2400" smtClean="0"/>
              <a:t> (Ariz. Tax Court No. TX 2013-000522, filed October 10, 2013):  Seeks a determination that power plant owned by non-Indian company on leased reservation land is not subject to state property tax.</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Adjacency</Template>
  <TotalTime>3</TotalTime>
  <Words>679</Words>
  <Application>Microsoft Office PowerPoint</Application>
  <PresentationFormat>On-screen Show (4:3)</PresentationFormat>
  <Paragraphs>76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Default Design</vt:lpstr>
      <vt:lpstr> </vt:lpstr>
      <vt:lpstr> </vt:lpstr>
      <vt:lpstr>General Concepts</vt:lpstr>
      <vt:lpstr>Federal Taxes in Indian Country</vt:lpstr>
      <vt:lpstr>State Taxes</vt:lpstr>
      <vt:lpstr>State Income Taxes</vt:lpstr>
      <vt:lpstr>State Property Taxes</vt:lpstr>
      <vt:lpstr>New Federal Regulation</vt:lpstr>
      <vt:lpstr>Litigation Over New Federal Regulations</vt:lpstr>
      <vt:lpstr>Sales Taxes</vt:lpstr>
      <vt:lpstr>New Federal Regulation</vt:lpstr>
      <vt:lpstr>Tribal Taxes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Darlene Lester</dc:creator>
  <cp:lastModifiedBy>Darlene Lester</cp:lastModifiedBy>
  <cp:revision>2</cp:revision>
  <cp:lastPrinted>1601-01-01T00:00:00Z</cp:lastPrinted>
  <dcterms:created xsi:type="dcterms:W3CDTF">1601-01-01T00:00:00Z</dcterms:created>
  <dcterms:modified xsi:type="dcterms:W3CDTF">2014-02-19T19:44:12Z</dcterms:modified>
</cp:coreProperties>
</file>