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80" r:id="rId1"/>
  </p:sldMasterIdLst>
  <p:sldIdLst>
    <p:sldId id="256" r:id="rId2"/>
    <p:sldId id="318" r:id="rId3"/>
    <p:sldId id="320" r:id="rId4"/>
    <p:sldId id="346" r:id="rId5"/>
    <p:sldId id="358" r:id="rId6"/>
    <p:sldId id="363" r:id="rId7"/>
    <p:sldId id="350" r:id="rId8"/>
    <p:sldId id="347" r:id="rId9"/>
    <p:sldId id="348" r:id="rId10"/>
    <p:sldId id="344" r:id="rId11"/>
    <p:sldId id="345" r:id="rId12"/>
    <p:sldId id="349" r:id="rId13"/>
    <p:sldId id="351" r:id="rId14"/>
    <p:sldId id="352" r:id="rId15"/>
    <p:sldId id="353" r:id="rId16"/>
    <p:sldId id="354" r:id="rId17"/>
    <p:sldId id="355" r:id="rId18"/>
    <p:sldId id="356" r:id="rId19"/>
    <p:sldId id="362" r:id="rId20"/>
    <p:sldId id="357" r:id="rId21"/>
    <p:sldId id="359" r:id="rId22"/>
    <p:sldId id="361"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 Balconi" initials="LB" lastIdx="2" clrIdx="0">
    <p:extLst>
      <p:ext uri="{19B8F6BF-5375-455C-9EA6-DF929625EA0E}">
        <p15:presenceInfo xmlns:p15="http://schemas.microsoft.com/office/powerpoint/2012/main" userId="S-1-5-21-1864253520-1647712531-16515117-3114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C9CDA427-5B33-403A-B83C-0F3C5A7DCF39}" type="datetimeFigureOut">
              <a:rPr lang="en-US" smtClean="0"/>
              <a:t>10/19/2018</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963D397-E18E-4938-881D-BB03600C5BA1}"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CDA427-5B33-403A-B83C-0F3C5A7DCF39}"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3D397-E18E-4938-881D-BB03600C5BA1}"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CDA427-5B33-403A-B83C-0F3C5A7DCF39}"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3D397-E18E-4938-881D-BB03600C5BA1}"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CDA427-5B33-403A-B83C-0F3C5A7DCF39}"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3D397-E18E-4938-881D-BB03600C5BA1}"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CDA427-5B33-403A-B83C-0F3C5A7DCF39}"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3D397-E18E-4938-881D-BB03600C5BA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9CDA427-5B33-403A-B83C-0F3C5A7DCF39}" type="datetimeFigureOut">
              <a:rPr lang="en-US" smtClean="0"/>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3D397-E18E-4938-881D-BB03600C5BA1}"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9CDA427-5B33-403A-B83C-0F3C5A7DCF39}" type="datetimeFigureOut">
              <a:rPr lang="en-US" smtClean="0"/>
              <a:t>10/19/2018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63D397-E18E-4938-881D-BB03600C5BA1}"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CDA427-5B33-403A-B83C-0F3C5A7DCF39}" type="datetimeFigureOut">
              <a:rPr lang="en-US" smtClean="0"/>
              <a:t>10/19/2018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63D397-E18E-4938-881D-BB03600C5BA1}"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DA427-5B33-403A-B83C-0F3C5A7DCF39}" type="datetimeFigureOut">
              <a:rPr lang="en-US" smtClean="0"/>
              <a:t>10/19/2018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63D397-E18E-4938-881D-BB03600C5BA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DA427-5B33-403A-B83C-0F3C5A7DCF39}" type="datetimeFigureOut">
              <a:rPr lang="en-US" smtClean="0"/>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3D397-E18E-4938-881D-BB03600C5BA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DA427-5B33-403A-B83C-0F3C5A7DCF39}" type="datetimeFigureOut">
              <a:rPr lang="en-US" smtClean="0"/>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3D397-E18E-4938-881D-BB03600C5BA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C9CDA427-5B33-403A-B83C-0F3C5A7DCF39}" type="datetimeFigureOut">
              <a:rPr lang="en-US" smtClean="0"/>
              <a:t>10/19/2018</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3963D397-E18E-4938-881D-BB03600C5BA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0"/>
            <a:ext cx="7620000" cy="2819400"/>
          </a:xfrm>
        </p:spPr>
        <p:txBody>
          <a:bodyPr>
            <a:normAutofit fontScale="90000"/>
          </a:bodyPr>
          <a:lstStyle/>
          <a:p>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3100" dirty="0" smtClean="0">
                <a:effectLst/>
              </a:rPr>
              <a:t>Three Issues Under the Navajo Nation Bar Association Rules </a:t>
            </a:r>
            <a:r>
              <a:rPr lang="en-US" sz="3100" dirty="0">
                <a:effectLst/>
              </a:rPr>
              <a:t>of Professional </a:t>
            </a:r>
            <a:r>
              <a:rPr lang="en-US" sz="3100" dirty="0" smtClean="0">
                <a:effectLst/>
              </a:rPr>
              <a:t>Conduct:  (1) “Peacemaking” and Rule 2.2; (2) Are Lay  Advocates Subject to the Rules?; (3) Should A New Rule 6.5 Be Added to the Rules?</a:t>
            </a:r>
            <a:endParaRPr lang="en-US" sz="3100" dirty="0"/>
          </a:p>
        </p:txBody>
      </p:sp>
      <p:sp>
        <p:nvSpPr>
          <p:cNvPr id="3" name="Subtitle 2"/>
          <p:cNvSpPr>
            <a:spLocks noGrp="1"/>
          </p:cNvSpPr>
          <p:nvPr>
            <p:ph type="subTitle" idx="1"/>
          </p:nvPr>
        </p:nvSpPr>
        <p:spPr>
          <a:xfrm>
            <a:off x="381000" y="2971800"/>
            <a:ext cx="8458200" cy="3733800"/>
          </a:xfrm>
        </p:spPr>
        <p:txBody>
          <a:bodyPr>
            <a:normAutofit fontScale="25000" lnSpcReduction="20000"/>
          </a:bodyPr>
          <a:lstStyle/>
          <a:p>
            <a:endParaRPr lang="en-US" sz="3100" dirty="0" smtClean="0">
              <a:solidFill>
                <a:schemeClr val="tx1"/>
              </a:solidFill>
            </a:endParaRPr>
          </a:p>
          <a:p>
            <a:endParaRPr lang="en-US" sz="6200" b="1" dirty="0" smtClean="0">
              <a:solidFill>
                <a:schemeClr val="tx1"/>
              </a:solidFill>
            </a:endParaRPr>
          </a:p>
          <a:p>
            <a:endParaRPr lang="en-US" sz="5500" b="1" dirty="0" smtClean="0">
              <a:solidFill>
                <a:schemeClr val="tx1"/>
              </a:solidFill>
            </a:endParaRPr>
          </a:p>
          <a:p>
            <a:r>
              <a:rPr lang="en-US" sz="7200" b="1" dirty="0" smtClean="0">
                <a:solidFill>
                  <a:schemeClr val="tx1"/>
                </a:solidFill>
              </a:rPr>
              <a:t>Myles V. Lynk</a:t>
            </a:r>
          </a:p>
          <a:p>
            <a:r>
              <a:rPr lang="en-US" sz="7200" b="1" dirty="0">
                <a:effectLst/>
              </a:rPr>
              <a:t>Peter Kiewit Foundation Professor of Law </a:t>
            </a:r>
            <a:r>
              <a:rPr lang="en-US" sz="7200" b="1" dirty="0" smtClean="0">
                <a:effectLst/>
              </a:rPr>
              <a:t>and </a:t>
            </a:r>
            <a:r>
              <a:rPr lang="en-US" sz="7200" b="1" dirty="0">
                <a:effectLst/>
              </a:rPr>
              <a:t>the Legal </a:t>
            </a:r>
            <a:r>
              <a:rPr lang="en-US" sz="7200" b="1" dirty="0" smtClean="0">
                <a:effectLst/>
              </a:rPr>
              <a:t>Profession</a:t>
            </a:r>
          </a:p>
          <a:p>
            <a:r>
              <a:rPr lang="en-US" sz="7200" b="1" dirty="0" smtClean="0">
                <a:effectLst/>
              </a:rPr>
              <a:t>Sandra Day O’Connor College of Law, Arizona State University  </a:t>
            </a:r>
          </a:p>
          <a:p>
            <a:endParaRPr lang="en-US" sz="7200" dirty="0">
              <a:effectLst/>
            </a:endParaRPr>
          </a:p>
          <a:p>
            <a:r>
              <a:rPr lang="en-US" sz="7200" dirty="0" smtClean="0">
                <a:solidFill>
                  <a:schemeClr val="tx1"/>
                </a:solidFill>
              </a:rPr>
              <a:t> </a:t>
            </a:r>
            <a:r>
              <a:rPr lang="en-US" sz="7200" b="1" dirty="0" smtClean="0">
                <a:solidFill>
                  <a:schemeClr val="tx1"/>
                </a:solidFill>
              </a:rPr>
              <a:t>2018 Navajo </a:t>
            </a:r>
            <a:r>
              <a:rPr lang="en-US" sz="7200" b="1" dirty="0">
                <a:solidFill>
                  <a:schemeClr val="tx1"/>
                </a:solidFill>
              </a:rPr>
              <a:t>Nation Law </a:t>
            </a:r>
            <a:r>
              <a:rPr lang="en-US" sz="7200" b="1" dirty="0" smtClean="0">
                <a:solidFill>
                  <a:schemeClr val="tx1"/>
                </a:solidFill>
              </a:rPr>
              <a:t>CLE Conference</a:t>
            </a:r>
          </a:p>
          <a:p>
            <a:r>
              <a:rPr lang="en-US" sz="7200" b="1" dirty="0" smtClean="0"/>
              <a:t>October 19, 2018 </a:t>
            </a:r>
            <a:r>
              <a:rPr lang="en-US" sz="7200" b="1" dirty="0" smtClean="0">
                <a:solidFill>
                  <a:schemeClr val="tx1"/>
                </a:solidFill>
              </a:rPr>
              <a:t> </a:t>
            </a:r>
            <a:endParaRPr lang="en-US" sz="7200" dirty="0">
              <a:solidFill>
                <a:schemeClr val="tx1"/>
              </a:solidFill>
            </a:endParaRPr>
          </a:p>
          <a:p>
            <a:r>
              <a:rPr lang="en-US" sz="7200" dirty="0" smtClean="0">
                <a:solidFill>
                  <a:schemeClr val="tx1"/>
                </a:solidFill>
              </a:rPr>
              <a:t> </a:t>
            </a:r>
            <a:r>
              <a:rPr lang="en-US" sz="7200" b="1" dirty="0" smtClean="0">
                <a:solidFill>
                  <a:schemeClr val="tx1"/>
                </a:solidFill>
              </a:rPr>
              <a:t>Sandra Day O’Connor College of Law</a:t>
            </a:r>
          </a:p>
          <a:p>
            <a:r>
              <a:rPr lang="en-US" sz="7200" b="1" dirty="0" smtClean="0">
                <a:solidFill>
                  <a:schemeClr val="tx1"/>
                </a:solidFill>
              </a:rPr>
              <a:t> Arizona State University</a:t>
            </a:r>
          </a:p>
          <a:p>
            <a:r>
              <a:rPr lang="en-US" sz="7200" b="1" dirty="0" smtClean="0"/>
              <a:t>Phoenix, Arizona </a:t>
            </a:r>
            <a:endParaRPr lang="en-US" sz="7200" b="1" dirty="0" smtClean="0">
              <a:solidFill>
                <a:schemeClr val="tx1"/>
              </a:solidFill>
            </a:endParaRPr>
          </a:p>
        </p:txBody>
      </p:sp>
    </p:spTree>
    <p:extLst>
      <p:ext uri="{BB962C8B-B14F-4D97-AF65-F5344CB8AC3E}">
        <p14:creationId xmlns:p14="http://schemas.microsoft.com/office/powerpoint/2010/main" val="3400260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t>“Peacemaking” and Navajo Nation Rule 2.2 </a:t>
            </a:r>
            <a:endParaRPr lang="en-US" sz="4000" dirty="0"/>
          </a:p>
        </p:txBody>
      </p:sp>
      <p:sp>
        <p:nvSpPr>
          <p:cNvPr id="4" name="Rectangle 1"/>
          <p:cNvSpPr>
            <a:spLocks noGrp="1" noChangeArrowheads="1"/>
          </p:cNvSpPr>
          <p:nvPr>
            <p:ph idx="1"/>
          </p:nvPr>
        </p:nvSpPr>
        <p:spPr bwMode="auto">
          <a:xfrm>
            <a:off x="333218" y="2133600"/>
            <a:ext cx="8466805"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dirty="0" smtClean="0">
                <a:ln>
                  <a:noFill/>
                </a:ln>
                <a:solidFill>
                  <a:srgbClr val="000000"/>
                </a:solidFill>
                <a:effectLst/>
                <a:latin typeface="Palatino Linotype" panose="02040502050505030304" pitchFamily="18" charset="0"/>
                <a:cs typeface="Arial" panose="020B0604020202020204" pitchFamily="34" charset="0"/>
              </a:rPr>
              <a:t>“Peacemaking</a:t>
            </a:r>
            <a:r>
              <a:rPr kumimoji="0" lang="en-US" altLang="en-US" b="0" i="1" u="none" strike="noStrike" cap="none" normalizeH="0" baseline="0" dirty="0" smtClean="0">
                <a:ln>
                  <a:noFill/>
                </a:ln>
                <a:solidFill>
                  <a:srgbClr val="000000"/>
                </a:solidFill>
                <a:effectLst/>
                <a:latin typeface="Palatino Linotype" panose="02040502050505030304" pitchFamily="18" charset="0"/>
                <a:cs typeface="Arial" panose="020B0604020202020204" pitchFamily="34" charset="0"/>
              </a:rPr>
              <a:t>. </a:t>
            </a:r>
            <a:r>
              <a:rPr kumimoji="0" lang="en-US" altLang="en-US" b="0" i="0" u="none" strike="noStrike" cap="none" normalizeH="0" baseline="0" dirty="0" smtClean="0">
                <a:ln>
                  <a:noFill/>
                </a:ln>
                <a:solidFill>
                  <a:srgbClr val="000000"/>
                </a:solidFill>
                <a:effectLst/>
                <a:latin typeface="Palatino Linotype" panose="02040502050505030304" pitchFamily="18" charset="0"/>
                <a:cs typeface="Arial" panose="020B0604020202020204" pitchFamily="34" charset="0"/>
              </a:rPr>
              <a:t>People can also use Navajo peacemaking to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Palatino Linotype" panose="02040502050505030304" pitchFamily="18" charset="0"/>
                <a:cs typeface="Arial" panose="020B0604020202020204" pitchFamily="34" charset="0"/>
              </a:rPr>
              <a:t>resolve their disputes. Peacemaking is extrajudicial and uses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Palatino Linotype" panose="02040502050505030304" pitchFamily="18" charset="0"/>
                <a:cs typeface="Arial" panose="020B0604020202020204" pitchFamily="34" charset="0"/>
              </a:rPr>
              <a:t>Navajo fundamental law in a community setting.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Palatino Linotype" panose="02040502050505030304" pitchFamily="18" charset="0"/>
                <a:cs typeface="Arial" panose="020B0604020202020204" pitchFamily="34" charset="0"/>
              </a:rPr>
              <a:t>consensus decision of the participants achieves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dirty="0" err="1" smtClean="0">
                <a:ln>
                  <a:noFill/>
                </a:ln>
                <a:solidFill>
                  <a:srgbClr val="000000"/>
                </a:solidFill>
                <a:effectLst/>
                <a:latin typeface="Palatino Linotype" panose="02040502050505030304" pitchFamily="18" charset="0"/>
                <a:cs typeface="Arial" panose="020B0604020202020204" pitchFamily="34" charset="0"/>
              </a:rPr>
              <a:t>hózhóji</a:t>
            </a:r>
            <a:r>
              <a:rPr kumimoji="0" lang="en-US" altLang="en-US" b="0" i="1" u="none" strike="noStrike" cap="none" normalizeH="0" baseline="0" dirty="0" smtClean="0">
                <a:ln>
                  <a:noFill/>
                </a:ln>
                <a:solidFill>
                  <a:srgbClr val="000000"/>
                </a:solidFill>
                <a:effectLst/>
                <a:latin typeface="Palatino Linotype" panose="02040502050505030304" pitchFamily="18" charset="0"/>
                <a:cs typeface="Arial" panose="020B0604020202020204" pitchFamily="34" charset="0"/>
              </a:rPr>
              <a:t> </a:t>
            </a:r>
            <a:r>
              <a:rPr kumimoji="0" lang="en-US" altLang="en-US" b="0" i="1" u="none" strike="noStrike" cap="none" normalizeH="0" baseline="0" dirty="0" err="1" smtClean="0">
                <a:ln>
                  <a:noFill/>
                </a:ln>
                <a:solidFill>
                  <a:srgbClr val="000000"/>
                </a:solidFill>
                <a:effectLst/>
                <a:latin typeface="Palatino Linotype" panose="02040502050505030304" pitchFamily="18" charset="0"/>
                <a:cs typeface="Arial" panose="020B0604020202020204" pitchFamily="34" charset="0"/>
              </a:rPr>
              <a:t>k'é</a:t>
            </a:r>
            <a:r>
              <a:rPr kumimoji="0" lang="en-US" altLang="en-US" b="0" i="1" u="none" strike="noStrike" cap="none" normalizeH="0" baseline="0" dirty="0" smtClean="0">
                <a:ln>
                  <a:noFill/>
                </a:ln>
                <a:solidFill>
                  <a:srgbClr val="000000"/>
                </a:solidFill>
                <a:effectLst/>
                <a:latin typeface="Palatino Linotype" panose="02040502050505030304" pitchFamily="18" charset="0"/>
                <a:cs typeface="Arial" panose="020B0604020202020204" pitchFamily="34" charset="0"/>
              </a:rPr>
              <a:t> </a:t>
            </a:r>
            <a:r>
              <a:rPr kumimoji="0" lang="en-US" altLang="en-US" b="0" i="1" u="none" strike="noStrike" cap="none" normalizeH="0" baseline="0" dirty="0" err="1" smtClean="0">
                <a:ln>
                  <a:noFill/>
                </a:ln>
                <a:solidFill>
                  <a:srgbClr val="000000"/>
                </a:solidFill>
                <a:effectLst/>
                <a:latin typeface="Palatino Linotype" panose="02040502050505030304" pitchFamily="18" charset="0"/>
                <a:cs typeface="Arial" panose="020B0604020202020204" pitchFamily="34" charset="0"/>
              </a:rPr>
              <a:t>náhóodleel</a:t>
            </a:r>
            <a:r>
              <a:rPr kumimoji="0" lang="en-US" altLang="en-US" b="0" i="0" u="none" strike="noStrike" cap="none" normalizeH="0" baseline="0" dirty="0" smtClean="0">
                <a:ln>
                  <a:noFill/>
                </a:ln>
                <a:solidFill>
                  <a:srgbClr val="000000"/>
                </a:solidFill>
                <a:effectLst/>
                <a:latin typeface="Palatino Linotype" panose="02040502050505030304" pitchFamily="18" charset="0"/>
                <a:cs typeface="Arial" panose="020B0604020202020204" pitchFamily="34" charset="0"/>
              </a:rPr>
              <a:t> (peacemaking).” </a:t>
            </a:r>
          </a:p>
          <a:p>
            <a:pPr marL="0" lvl="0" indent="0">
              <a:buClrTx/>
              <a:buNone/>
            </a:pPr>
            <a:endParaRPr lang="en-US" altLang="en-US" dirty="0" smtClean="0">
              <a:solidFill>
                <a:srgbClr val="000000"/>
              </a:solidFill>
              <a:latin typeface="Palatino Linotype" panose="02040502050505030304" pitchFamily="18" charset="0"/>
              <a:cs typeface="Arial" panose="020B0604020202020204" pitchFamily="34" charset="0"/>
            </a:endParaRPr>
          </a:p>
          <a:p>
            <a:pPr marL="0" lvl="0" indent="0">
              <a:buClrTx/>
              <a:buNone/>
            </a:pPr>
            <a:r>
              <a:rPr lang="en-US" altLang="en-US" dirty="0" smtClean="0">
                <a:solidFill>
                  <a:srgbClr val="000000"/>
                </a:solidFill>
                <a:latin typeface="Palatino Linotype" panose="02040502050505030304" pitchFamily="18" charset="0"/>
                <a:cs typeface="Arial" panose="020B0604020202020204" pitchFamily="34" charset="0"/>
              </a:rPr>
              <a:t>“Generally</a:t>
            </a:r>
            <a:r>
              <a:rPr lang="en-US" altLang="en-US" dirty="0">
                <a:solidFill>
                  <a:srgbClr val="000000"/>
                </a:solidFill>
                <a:latin typeface="Palatino Linotype" panose="02040502050505030304" pitchFamily="18" charset="0"/>
                <a:cs typeface="Arial" panose="020B0604020202020204" pitchFamily="34" charset="0"/>
              </a:rPr>
              <a:t>, participants have chosen the traditional method </a:t>
            </a:r>
          </a:p>
          <a:p>
            <a:pPr marL="0" lvl="0" indent="0">
              <a:buClrTx/>
              <a:buNone/>
            </a:pPr>
            <a:r>
              <a:rPr lang="en-US" altLang="en-US" dirty="0">
                <a:solidFill>
                  <a:srgbClr val="000000"/>
                </a:solidFill>
                <a:latin typeface="Palatino Linotype" panose="02040502050505030304" pitchFamily="18" charset="0"/>
                <a:cs typeface="Arial" panose="020B0604020202020204" pitchFamily="34" charset="0"/>
              </a:rPr>
              <a:t>over the courts and do not wish to be involved in formal </a:t>
            </a:r>
          </a:p>
          <a:p>
            <a:pPr marL="0" lvl="0" indent="0">
              <a:buClrTx/>
              <a:buNone/>
            </a:pPr>
            <a:r>
              <a:rPr lang="en-US" altLang="en-US" dirty="0">
                <a:solidFill>
                  <a:srgbClr val="000000"/>
                </a:solidFill>
                <a:latin typeface="Palatino Linotype" panose="02040502050505030304" pitchFamily="18" charset="0"/>
                <a:cs typeface="Arial" panose="020B0604020202020204" pitchFamily="34" charset="0"/>
              </a:rPr>
              <a:t>court procedures</a:t>
            </a:r>
            <a:r>
              <a:rPr lang="en-US" altLang="en-US" dirty="0" smtClean="0">
                <a:solidFill>
                  <a:srgbClr val="000000"/>
                </a:solidFill>
                <a:latin typeface="Palatino Linotype" panose="02040502050505030304" pitchFamily="18" charset="0"/>
                <a:cs typeface="Arial" panose="020B0604020202020204" pitchFamily="34" charset="0"/>
              </a:rPr>
              <a:t>.”</a:t>
            </a:r>
            <a:endParaRPr kumimoji="0" lang="en-US" altLang="en-US" b="0" i="0" u="none" strike="noStrike" cap="none" normalizeH="0" baseline="0" dirty="0" smtClean="0">
              <a:ln>
                <a:noFill/>
              </a:ln>
              <a:solidFill>
                <a:srgbClr val="000000"/>
              </a:solidFill>
              <a:effectLst/>
              <a:latin typeface="Palatino Linotype" panose="02040502050505030304" pitchFamily="18" charset="0"/>
              <a:cs typeface="Arial" panose="020B0604020202020204" pitchFamily="34" charset="0"/>
            </a:endParaRPr>
          </a:p>
        </p:txBody>
      </p:sp>
    </p:spTree>
    <p:extLst>
      <p:ext uri="{BB962C8B-B14F-4D97-AF65-F5344CB8AC3E}">
        <p14:creationId xmlns:p14="http://schemas.microsoft.com/office/powerpoint/2010/main" val="1908365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lvl="0" indent="0" eaLnBrk="0" fontAlgn="base" hangingPunct="0">
              <a:spcBef>
                <a:spcPct val="0"/>
              </a:spcBef>
              <a:spcAft>
                <a:spcPct val="0"/>
              </a:spcAft>
              <a:buClrTx/>
              <a:buNone/>
            </a:pPr>
            <a:r>
              <a:rPr lang="en-US" altLang="en-US" dirty="0" smtClean="0">
                <a:solidFill>
                  <a:srgbClr val="000000"/>
                </a:solidFill>
                <a:latin typeface="Palatino Linotype" panose="02040502050505030304" pitchFamily="18" charset="0"/>
                <a:cs typeface="Arial" panose="020B0604020202020204" pitchFamily="34" charset="0"/>
              </a:rPr>
              <a:t>“Peacemaking </a:t>
            </a:r>
            <a:r>
              <a:rPr lang="en-US" altLang="en-US" dirty="0">
                <a:solidFill>
                  <a:srgbClr val="000000"/>
                </a:solidFill>
                <a:latin typeface="Palatino Linotype" panose="02040502050505030304" pitchFamily="18" charset="0"/>
                <a:cs typeface="Arial" panose="020B0604020202020204" pitchFamily="34" charset="0"/>
              </a:rPr>
              <a:t>may be used to resolve </a:t>
            </a:r>
          </a:p>
          <a:p>
            <a:pPr marL="0" lvl="0" indent="0" eaLnBrk="0" fontAlgn="base" hangingPunct="0">
              <a:spcBef>
                <a:spcPct val="0"/>
              </a:spcBef>
              <a:spcAft>
                <a:spcPct val="0"/>
              </a:spcAft>
              <a:buClrTx/>
              <a:buNone/>
            </a:pPr>
            <a:r>
              <a:rPr lang="en-US" altLang="en-US" dirty="0">
                <a:solidFill>
                  <a:srgbClr val="000000"/>
                </a:solidFill>
                <a:latin typeface="Palatino Linotype" panose="02040502050505030304" pitchFamily="18" charset="0"/>
                <a:cs typeface="Arial" panose="020B0604020202020204" pitchFamily="34" charset="0"/>
              </a:rPr>
              <a:t>many issues including land use permits, validation of </a:t>
            </a:r>
          </a:p>
          <a:p>
            <a:pPr marL="0" lvl="0" indent="0" eaLnBrk="0" fontAlgn="base" hangingPunct="0">
              <a:spcBef>
                <a:spcPct val="0"/>
              </a:spcBef>
              <a:spcAft>
                <a:spcPct val="0"/>
              </a:spcAft>
              <a:buClrTx/>
              <a:buNone/>
            </a:pPr>
            <a:r>
              <a:rPr lang="en-US" altLang="en-US" dirty="0">
                <a:solidFill>
                  <a:srgbClr val="000000"/>
                </a:solidFill>
                <a:latin typeface="Palatino Linotype" panose="02040502050505030304" pitchFamily="18" charset="0"/>
                <a:cs typeface="Arial" panose="020B0604020202020204" pitchFamily="34" charset="0"/>
              </a:rPr>
              <a:t>paternity and marriage, dissolution of marriage, correction of </a:t>
            </a:r>
            <a:r>
              <a:rPr lang="en-US" altLang="en-US" dirty="0" smtClean="0">
                <a:solidFill>
                  <a:srgbClr val="000000"/>
                </a:solidFill>
                <a:latin typeface="Palatino Linotype" panose="02040502050505030304" pitchFamily="18" charset="0"/>
                <a:cs typeface="Arial" panose="020B0604020202020204" pitchFamily="34" charset="0"/>
              </a:rPr>
              <a:t>records</a:t>
            </a:r>
            <a:r>
              <a:rPr lang="en-US" altLang="en-US" dirty="0">
                <a:solidFill>
                  <a:srgbClr val="000000"/>
                </a:solidFill>
                <a:latin typeface="Palatino Linotype" panose="02040502050505030304" pitchFamily="18" charset="0"/>
                <a:cs typeface="Arial" panose="020B0604020202020204" pitchFamily="34" charset="0"/>
              </a:rPr>
              <a:t>, traditional adoption, guardianship, declaration of death, and </a:t>
            </a:r>
            <a:r>
              <a:rPr lang="en-US" altLang="en-US" dirty="0" smtClean="0">
                <a:solidFill>
                  <a:srgbClr val="000000"/>
                </a:solidFill>
                <a:latin typeface="Palatino Linotype" panose="02040502050505030304" pitchFamily="18" charset="0"/>
                <a:cs typeface="Arial" panose="020B0604020202020204" pitchFamily="34" charset="0"/>
              </a:rPr>
              <a:t>probate</a:t>
            </a:r>
            <a:r>
              <a:rPr lang="en-US" altLang="en-US" dirty="0">
                <a:solidFill>
                  <a:srgbClr val="000000"/>
                </a:solidFill>
                <a:latin typeface="Palatino Linotype" panose="02040502050505030304" pitchFamily="18" charset="0"/>
                <a:cs typeface="Arial" panose="020B0604020202020204" pitchFamily="34" charset="0"/>
              </a:rPr>
              <a:t>. </a:t>
            </a:r>
            <a:endParaRPr lang="en-US" altLang="en-US" dirty="0" smtClean="0">
              <a:solidFill>
                <a:srgbClr val="000000"/>
              </a:solidFill>
              <a:latin typeface="Palatino Linotype" panose="02040502050505030304" pitchFamily="18" charset="0"/>
              <a:cs typeface="Arial" panose="020B0604020202020204" pitchFamily="34" charset="0"/>
            </a:endParaRPr>
          </a:p>
          <a:p>
            <a:pPr marL="0" lvl="0" indent="0" eaLnBrk="0" fontAlgn="base" hangingPunct="0">
              <a:spcBef>
                <a:spcPct val="0"/>
              </a:spcBef>
              <a:spcAft>
                <a:spcPct val="0"/>
              </a:spcAft>
              <a:buClrTx/>
              <a:buNone/>
            </a:pPr>
            <a:endParaRPr lang="en-US" altLang="en-US" dirty="0">
              <a:solidFill>
                <a:srgbClr val="000000"/>
              </a:solidFill>
              <a:latin typeface="Palatino Linotype" panose="02040502050505030304" pitchFamily="18" charset="0"/>
              <a:cs typeface="Arial" panose="020B0604020202020204" pitchFamily="34" charset="0"/>
            </a:endParaRPr>
          </a:p>
          <a:p>
            <a:pPr marL="0" lvl="0" indent="0" eaLnBrk="0" fontAlgn="base" hangingPunct="0">
              <a:spcBef>
                <a:spcPct val="0"/>
              </a:spcBef>
              <a:spcAft>
                <a:spcPct val="0"/>
              </a:spcAft>
              <a:buClrTx/>
              <a:buNone/>
            </a:pPr>
            <a:r>
              <a:rPr lang="en-US" altLang="en-US" dirty="0" smtClean="0">
                <a:solidFill>
                  <a:srgbClr val="000000"/>
                </a:solidFill>
                <a:latin typeface="Palatino Linotype" panose="02040502050505030304" pitchFamily="18" charset="0"/>
                <a:cs typeface="Arial" panose="020B0604020202020204" pitchFamily="34" charset="0"/>
              </a:rPr>
              <a:t>“Peacemakers </a:t>
            </a:r>
            <a:r>
              <a:rPr lang="en-US" altLang="en-US" dirty="0">
                <a:solidFill>
                  <a:srgbClr val="000000"/>
                </a:solidFill>
                <a:latin typeface="Palatino Linotype" panose="02040502050505030304" pitchFamily="18" charset="0"/>
                <a:cs typeface="Arial" panose="020B0604020202020204" pitchFamily="34" charset="0"/>
              </a:rPr>
              <a:t>are also asked by judges to make sentencing </a:t>
            </a:r>
            <a:r>
              <a:rPr lang="en-US" altLang="en-US" dirty="0" smtClean="0">
                <a:solidFill>
                  <a:srgbClr val="000000"/>
                </a:solidFill>
                <a:latin typeface="Palatino Linotype" panose="02040502050505030304" pitchFamily="18" charset="0"/>
                <a:cs typeface="Arial" panose="020B0604020202020204" pitchFamily="34" charset="0"/>
              </a:rPr>
              <a:t>recommendations </a:t>
            </a:r>
            <a:r>
              <a:rPr lang="en-US" altLang="en-US" dirty="0">
                <a:solidFill>
                  <a:srgbClr val="000000"/>
                </a:solidFill>
                <a:latin typeface="Palatino Linotype" panose="02040502050505030304" pitchFamily="18" charset="0"/>
                <a:cs typeface="Arial" panose="020B0604020202020204" pitchFamily="34" charset="0"/>
              </a:rPr>
              <a:t>and obtain participants' consensus regarding </a:t>
            </a:r>
            <a:r>
              <a:rPr lang="en-US" altLang="en-US" i="1" dirty="0" err="1">
                <a:solidFill>
                  <a:srgbClr val="000000"/>
                </a:solidFill>
                <a:latin typeface="Palatino Linotype" panose="02040502050505030304" pitchFamily="18" charset="0"/>
                <a:cs typeface="Arial" panose="020B0604020202020204" pitchFamily="34" charset="0"/>
              </a:rPr>
              <a:t>nályééh</a:t>
            </a:r>
            <a:r>
              <a:rPr lang="en-US" altLang="en-US" i="1" dirty="0">
                <a:solidFill>
                  <a:srgbClr val="000000"/>
                </a:solidFill>
                <a:latin typeface="Palatino Linotype" panose="02040502050505030304" pitchFamily="18" charset="0"/>
                <a:cs typeface="Arial" panose="020B0604020202020204" pitchFamily="34" charset="0"/>
              </a:rPr>
              <a:t>,</a:t>
            </a:r>
            <a:r>
              <a:rPr lang="en-US" altLang="en-US" dirty="0">
                <a:solidFill>
                  <a:srgbClr val="000000"/>
                </a:solidFill>
                <a:latin typeface="Palatino Linotype" panose="02040502050505030304" pitchFamily="18" charset="0"/>
                <a:cs typeface="Arial" panose="020B0604020202020204" pitchFamily="34" charset="0"/>
              </a:rPr>
              <a:t> </a:t>
            </a:r>
            <a:r>
              <a:rPr lang="en-US" altLang="en-US" dirty="0" smtClean="0">
                <a:solidFill>
                  <a:srgbClr val="000000"/>
                </a:solidFill>
                <a:latin typeface="Palatino Linotype" panose="02040502050505030304" pitchFamily="18" charset="0"/>
                <a:cs typeface="Arial" panose="020B0604020202020204" pitchFamily="34" charset="0"/>
              </a:rPr>
              <a:t>a </a:t>
            </a:r>
            <a:r>
              <a:rPr lang="en-US" altLang="en-US" dirty="0">
                <a:solidFill>
                  <a:srgbClr val="000000"/>
                </a:solidFill>
                <a:latin typeface="Palatino Linotype" panose="02040502050505030304" pitchFamily="18" charset="0"/>
                <a:cs typeface="Arial" panose="020B0604020202020204" pitchFamily="34" charset="0"/>
              </a:rPr>
              <a:t>traditional Navajo value through which harmony is achieved</a:t>
            </a:r>
            <a:r>
              <a:rPr lang="en-US" altLang="en-US" dirty="0" smtClean="0">
                <a:solidFill>
                  <a:srgbClr val="000000"/>
                </a:solidFill>
                <a:latin typeface="Palatino Linotype" panose="02040502050505030304" pitchFamily="18" charset="0"/>
                <a:cs typeface="Arial" panose="020B0604020202020204" pitchFamily="34" charset="0"/>
              </a:rPr>
              <a:t>.”</a:t>
            </a:r>
            <a:endParaRPr lang="en-US" altLang="en-US" dirty="0">
              <a:solidFill>
                <a:schemeClr val="tx1"/>
              </a:solidFill>
            </a:endParaRPr>
          </a:p>
          <a:p>
            <a:pPr marL="0" lvl="0" indent="0" eaLnBrk="0" fontAlgn="base" hangingPunct="0">
              <a:spcBef>
                <a:spcPct val="0"/>
              </a:spcBef>
              <a:spcAft>
                <a:spcPct val="0"/>
              </a:spcAft>
              <a:buClrTx/>
              <a:buNone/>
            </a:pPr>
            <a:r>
              <a:rPr lang="en-US" altLang="en-US" b="1" dirty="0">
                <a:solidFill>
                  <a:srgbClr val="0000FF"/>
                </a:solidFill>
                <a:latin typeface="Times New Roman" panose="02020603050405020304" pitchFamily="18" charset="0"/>
                <a:cs typeface="Times New Roman" panose="02020603050405020304" pitchFamily="18" charset="0"/>
              </a:rPr>
              <a:t> </a:t>
            </a:r>
            <a:endParaRPr lang="en-US" altLang="en-US" dirty="0">
              <a:solidFill>
                <a:schemeClr val="tx1"/>
              </a:solidFill>
            </a:endParaRPr>
          </a:p>
          <a:p>
            <a:endParaRPr lang="en-US" dirty="0"/>
          </a:p>
        </p:txBody>
      </p:sp>
      <p:sp>
        <p:nvSpPr>
          <p:cNvPr id="3" name="Title 2"/>
          <p:cNvSpPr>
            <a:spLocks noGrp="1"/>
          </p:cNvSpPr>
          <p:nvPr>
            <p:ph type="title"/>
          </p:nvPr>
        </p:nvSpPr>
        <p:spPr/>
        <p:txBody>
          <a:bodyPr/>
          <a:lstStyle/>
          <a:p>
            <a:r>
              <a:rPr lang="en-US" sz="3600" dirty="0"/>
              <a:t>“Peacemaking” and Navajo Nation Rule 2.2 </a:t>
            </a:r>
          </a:p>
        </p:txBody>
      </p:sp>
    </p:spTree>
    <p:extLst>
      <p:ext uri="{BB962C8B-B14F-4D97-AF65-F5344CB8AC3E}">
        <p14:creationId xmlns:p14="http://schemas.microsoft.com/office/powerpoint/2010/main" val="466218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000" dirty="0" smtClean="0"/>
              <a:t>By serving as an intermediary a lawyer can help facilitate the goals of the peacemaking process.     </a:t>
            </a:r>
          </a:p>
          <a:p>
            <a:r>
              <a:rPr lang="en-US" sz="2000" dirty="0" smtClean="0"/>
              <a:t>This </a:t>
            </a:r>
            <a:r>
              <a:rPr lang="en-US" sz="2000" dirty="0" smtClean="0"/>
              <a:t>is a unique role, where the lawyer is not acting as an “advocate” for either party against the other, but rather, seeks to help them achieve a result that is acceptable to all of the parties involved.   Therefore, the lawyer should inform the parties of the lawyer’s role in this process so they understand what the lawyer can and cannot do on their behalf.    </a:t>
            </a:r>
          </a:p>
          <a:p>
            <a:r>
              <a:rPr lang="en-US" sz="2000" dirty="0" smtClean="0"/>
              <a:t>Also</a:t>
            </a:r>
            <a:r>
              <a:rPr lang="en-US" sz="2000" dirty="0" smtClean="0"/>
              <a:t>, in </a:t>
            </a:r>
            <a:r>
              <a:rPr lang="en-US" sz="2000" dirty="0"/>
              <a:t>considering whether to act as a </a:t>
            </a:r>
            <a:r>
              <a:rPr lang="en-US" sz="2000" dirty="0" smtClean="0"/>
              <a:t>peacemaker between </a:t>
            </a:r>
            <a:r>
              <a:rPr lang="en-US" sz="2000" dirty="0"/>
              <a:t>individuals, </a:t>
            </a:r>
            <a:r>
              <a:rPr lang="en-US" sz="2000" dirty="0" smtClean="0"/>
              <a:t>an attorney </a:t>
            </a:r>
            <a:r>
              <a:rPr lang="en-US" sz="2000" dirty="0"/>
              <a:t>should be mindful that if the </a:t>
            </a:r>
            <a:r>
              <a:rPr lang="en-US" sz="2000" dirty="0" smtClean="0"/>
              <a:t>process fails </a:t>
            </a:r>
            <a:r>
              <a:rPr lang="en-US" sz="2000" dirty="0"/>
              <a:t>the result can be additional cost, embarrassment, and recrimination. </a:t>
            </a:r>
            <a:r>
              <a:rPr lang="en-US" sz="2000" dirty="0" smtClean="0"/>
              <a:t> Assess the risk of failure and the possibility of success before going forward.    </a:t>
            </a:r>
            <a:endParaRPr lang="en-US" sz="2000" dirty="0"/>
          </a:p>
        </p:txBody>
      </p:sp>
      <p:sp>
        <p:nvSpPr>
          <p:cNvPr id="3" name="Title 2"/>
          <p:cNvSpPr>
            <a:spLocks noGrp="1"/>
          </p:cNvSpPr>
          <p:nvPr>
            <p:ph type="title"/>
          </p:nvPr>
        </p:nvSpPr>
        <p:spPr/>
        <p:txBody>
          <a:bodyPr/>
          <a:lstStyle/>
          <a:p>
            <a:r>
              <a:rPr lang="en-US" sz="3600" dirty="0"/>
              <a:t>“Peacemaking” and Navajo Nation Rule 2.2 </a:t>
            </a:r>
          </a:p>
        </p:txBody>
      </p:sp>
    </p:spTree>
    <p:extLst>
      <p:ext uri="{BB962C8B-B14F-4D97-AF65-F5344CB8AC3E}">
        <p14:creationId xmlns:p14="http://schemas.microsoft.com/office/powerpoint/2010/main" val="2914454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Section </a:t>
            </a:r>
            <a:r>
              <a:rPr lang="en-US" dirty="0"/>
              <a:t>F. “Court Practitioners,” of the </a:t>
            </a:r>
            <a:br>
              <a:rPr lang="en-US" dirty="0"/>
            </a:br>
            <a:r>
              <a:rPr lang="en-US" i="1" dirty="0"/>
              <a:t>Courts &amp; Peacemaking in the Navajo Nation: A Public Guide </a:t>
            </a:r>
            <a:r>
              <a:rPr lang="en-US" dirty="0"/>
              <a:t>(revised Jan. 30, 2018), </a:t>
            </a:r>
            <a:r>
              <a:rPr lang="en-US" dirty="0" smtClean="0"/>
              <a:t>provides:  </a:t>
            </a:r>
            <a:endParaRPr lang="en-US" dirty="0"/>
          </a:p>
          <a:p>
            <a:r>
              <a:rPr lang="en-US" dirty="0" smtClean="0"/>
              <a:t>“Navajo Nation Bar Association (NNBA) membership is required to practice law in the Navajo Nation courts. . . . There are over 400 members of the NNBA The membership consists of attorneys (law school graduates) and law advocates (non-law school graduates, but with legal training).  The NNBA’s disciplinary committee hears complaints against lawyers and advocates and disciplines when necessary.”  </a:t>
            </a:r>
            <a:endParaRPr lang="en-US" dirty="0"/>
          </a:p>
        </p:txBody>
      </p:sp>
      <p:sp>
        <p:nvSpPr>
          <p:cNvPr id="3" name="Title 2"/>
          <p:cNvSpPr>
            <a:spLocks noGrp="1"/>
          </p:cNvSpPr>
          <p:nvPr>
            <p:ph type="title"/>
          </p:nvPr>
        </p:nvSpPr>
        <p:spPr/>
        <p:txBody>
          <a:bodyPr/>
          <a:lstStyle/>
          <a:p>
            <a:r>
              <a:rPr lang="en-US" sz="3600" dirty="0" smtClean="0"/>
              <a:t>To Whom Do the Ethics Rules Apply? </a:t>
            </a:r>
            <a:endParaRPr lang="en-US" sz="3600" dirty="0"/>
          </a:p>
        </p:txBody>
      </p:sp>
    </p:spTree>
    <p:extLst>
      <p:ext uri="{BB962C8B-B14F-4D97-AF65-F5344CB8AC3E}">
        <p14:creationId xmlns:p14="http://schemas.microsoft.com/office/powerpoint/2010/main" val="3109065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Rule 1.0  of the Navajo Nation Rules lists the defined terms that are used in the Rules.  There is no explicit definition of attorneys or lay advocates.  </a:t>
            </a:r>
          </a:p>
          <a:p>
            <a:r>
              <a:rPr lang="en-US" dirty="0" smtClean="0"/>
              <a:t>The words “Firm” or “law firm” are defined as follows:      “denotes a lawyer or lawyers in a private firm, lawyers employed in the legal department of a corporation or other organization and lawyers employed in a  legal services organization.” </a:t>
            </a:r>
          </a:p>
          <a:p>
            <a:r>
              <a:rPr lang="en-US" dirty="0" smtClean="0"/>
              <a:t>The word “lawyer” is used throughout the rules to describe the type of professional to whom the rules apply.   </a:t>
            </a:r>
            <a:endParaRPr lang="en-US" dirty="0"/>
          </a:p>
        </p:txBody>
      </p:sp>
      <p:sp>
        <p:nvSpPr>
          <p:cNvPr id="3" name="Title 2"/>
          <p:cNvSpPr>
            <a:spLocks noGrp="1"/>
          </p:cNvSpPr>
          <p:nvPr>
            <p:ph type="title"/>
          </p:nvPr>
        </p:nvSpPr>
        <p:spPr>
          <a:xfrm>
            <a:off x="914400" y="685800"/>
            <a:ext cx="7756263" cy="1054250"/>
          </a:xfrm>
        </p:spPr>
        <p:txBody>
          <a:bodyPr/>
          <a:lstStyle/>
          <a:p>
            <a:r>
              <a:rPr lang="en-US" sz="4000" dirty="0" smtClean="0"/>
              <a:t>To Whom Do the Ethics Rules Apply? </a:t>
            </a:r>
            <a:endParaRPr lang="en-US" sz="4000" dirty="0"/>
          </a:p>
        </p:txBody>
      </p:sp>
    </p:spTree>
    <p:extLst>
      <p:ext uri="{BB962C8B-B14F-4D97-AF65-F5344CB8AC3E}">
        <p14:creationId xmlns:p14="http://schemas.microsoft.com/office/powerpoint/2010/main" val="3195266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981200"/>
            <a:ext cx="7745505" cy="3877815"/>
          </a:xfrm>
        </p:spPr>
        <p:txBody>
          <a:bodyPr>
            <a:noAutofit/>
          </a:bodyPr>
          <a:lstStyle/>
          <a:p>
            <a:r>
              <a:rPr lang="en-US" dirty="0" smtClean="0"/>
              <a:t>This raises the question:  Is the word, “lawyer” intended to apply to only law school graduate attorneys, or is it intended to apply to law school graduate attorneys and  lay advocates as well?  </a:t>
            </a:r>
          </a:p>
          <a:p>
            <a:r>
              <a:rPr lang="en-US" dirty="0" smtClean="0"/>
              <a:t>If </a:t>
            </a:r>
            <a:r>
              <a:rPr lang="en-US" dirty="0" smtClean="0"/>
              <a:t>these rules apply to only law school graduate attorneys, is there a separate set of ethics rules that apply to law advocates? </a:t>
            </a:r>
          </a:p>
          <a:p>
            <a:r>
              <a:rPr lang="en-US" dirty="0" smtClean="0"/>
              <a:t>If </a:t>
            </a:r>
            <a:r>
              <a:rPr lang="en-US" dirty="0" smtClean="0"/>
              <a:t>the NNBA’s Disciplinary Committee has disciplinary jurisdiction over both law school graduate attorneys and law advocates, there must be some written standard against which the conduct of lay advocates can be measured.   </a:t>
            </a:r>
            <a:endParaRPr lang="en-US" dirty="0"/>
          </a:p>
        </p:txBody>
      </p:sp>
      <p:sp>
        <p:nvSpPr>
          <p:cNvPr id="3" name="Title 2"/>
          <p:cNvSpPr>
            <a:spLocks noGrp="1"/>
          </p:cNvSpPr>
          <p:nvPr>
            <p:ph type="title"/>
          </p:nvPr>
        </p:nvSpPr>
        <p:spPr/>
        <p:txBody>
          <a:bodyPr/>
          <a:lstStyle/>
          <a:p>
            <a:r>
              <a:rPr lang="en-US" sz="4000" dirty="0"/>
              <a:t>To Whom Do the Ethics Rules Apply? </a:t>
            </a:r>
          </a:p>
        </p:txBody>
      </p:sp>
    </p:spTree>
    <p:extLst>
      <p:ext uri="{BB962C8B-B14F-4D97-AF65-F5344CB8AC3E}">
        <p14:creationId xmlns:p14="http://schemas.microsoft.com/office/powerpoint/2010/main" val="721614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 the other hand, if the NNBA’s Rules of Professional Conduct are intended to apply to both law school graduate attorneys and lay advocates, is it appropriate to hold both sets of professionals to the same standards? </a:t>
            </a:r>
          </a:p>
          <a:p>
            <a:r>
              <a:rPr lang="en-US" dirty="0" smtClean="0"/>
              <a:t> For example, would the duty of competence under Rule 1.1  be the same for both?   Would the duty of confidentiality under Rule 1.6 be the same for both?   What about the rules regarding a lawyer’s responsibility for the ethical conduct of subordinates and non-lawyers  under Rules 5.1 and 5.3? </a:t>
            </a:r>
            <a:endParaRPr lang="en-US" dirty="0"/>
          </a:p>
        </p:txBody>
      </p:sp>
      <p:sp>
        <p:nvSpPr>
          <p:cNvPr id="3" name="Title 2"/>
          <p:cNvSpPr>
            <a:spLocks noGrp="1"/>
          </p:cNvSpPr>
          <p:nvPr>
            <p:ph type="title"/>
          </p:nvPr>
        </p:nvSpPr>
        <p:spPr/>
        <p:txBody>
          <a:bodyPr/>
          <a:lstStyle/>
          <a:p>
            <a:r>
              <a:rPr lang="en-US" sz="4000" dirty="0"/>
              <a:t>To Whom Do the Ethics Rules Apply? </a:t>
            </a:r>
          </a:p>
        </p:txBody>
      </p:sp>
    </p:spTree>
    <p:extLst>
      <p:ext uri="{BB962C8B-B14F-4D97-AF65-F5344CB8AC3E}">
        <p14:creationId xmlns:p14="http://schemas.microsoft.com/office/powerpoint/2010/main" val="3531582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Does “professional </a:t>
            </a:r>
            <a:r>
              <a:rPr lang="en-US" dirty="0" smtClean="0"/>
              <a:t>misconduct” under Rule 8.4 mean the same thing for law school graduate attorneys and lay advocates?    </a:t>
            </a:r>
          </a:p>
          <a:p>
            <a:endParaRPr lang="en-US" dirty="0" smtClean="0"/>
          </a:p>
          <a:p>
            <a:r>
              <a:rPr lang="en-US" dirty="0" smtClean="0"/>
              <a:t>These are questions that need to be addressed in the Rules, in order to clarify the applicability and coverage of the Navajo Nation Rules of Professional Conduct and   provide clear standards of conduct for both types of advocates. </a:t>
            </a:r>
            <a:endParaRPr lang="en-US" dirty="0"/>
          </a:p>
        </p:txBody>
      </p:sp>
      <p:sp>
        <p:nvSpPr>
          <p:cNvPr id="3" name="Title 2"/>
          <p:cNvSpPr>
            <a:spLocks noGrp="1"/>
          </p:cNvSpPr>
          <p:nvPr>
            <p:ph type="title"/>
          </p:nvPr>
        </p:nvSpPr>
        <p:spPr/>
        <p:txBody>
          <a:bodyPr/>
          <a:lstStyle/>
          <a:p>
            <a:r>
              <a:rPr lang="en-US" sz="4000" dirty="0" smtClean="0"/>
              <a:t>To Whom do the Ethics Rules Apply?  </a:t>
            </a:r>
            <a:endParaRPr lang="en-US" sz="4000" dirty="0"/>
          </a:p>
        </p:txBody>
      </p:sp>
    </p:spTree>
    <p:extLst>
      <p:ext uri="{BB962C8B-B14F-4D97-AF65-F5344CB8AC3E}">
        <p14:creationId xmlns:p14="http://schemas.microsoft.com/office/powerpoint/2010/main" val="2571713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ABA Rule 6.5 authorizes a lawyer to provide limited legal services through nonprofit and court-annexed limited legal services programs.  There is no comparable provision in the NNBA Rules.  </a:t>
            </a:r>
          </a:p>
          <a:p>
            <a:r>
              <a:rPr lang="en-US" dirty="0" smtClean="0"/>
              <a:t>Rule 6.5 applies to a “lawyer, who under the auspices of a program sponsored by a nonprofit organization or court, provides short-term limited legal services to a client without expectation by either the lawyer or the client that the lawyer will provide continuing representation in the matter.”  Rule 6.5(a).   </a:t>
            </a:r>
          </a:p>
          <a:p>
            <a:r>
              <a:rPr lang="en-US" dirty="0" smtClean="0"/>
              <a:t>In such a case, the conflict of interest Rules 1.7, 1.9(a) and 1.10 will generally not apply to the representation.    </a:t>
            </a:r>
            <a:endParaRPr lang="en-US" dirty="0"/>
          </a:p>
        </p:txBody>
      </p:sp>
      <p:sp>
        <p:nvSpPr>
          <p:cNvPr id="3" name="Title 2"/>
          <p:cNvSpPr>
            <a:spLocks noGrp="1"/>
          </p:cNvSpPr>
          <p:nvPr>
            <p:ph type="title"/>
          </p:nvPr>
        </p:nvSpPr>
        <p:spPr/>
        <p:txBody>
          <a:bodyPr/>
          <a:lstStyle/>
          <a:p>
            <a:r>
              <a:rPr lang="en-US" sz="4000" dirty="0" smtClean="0"/>
              <a:t>Should the NNBA Rules Add Current ABA Rule 6.5? </a:t>
            </a:r>
            <a:endParaRPr lang="en-US" sz="4000" dirty="0"/>
          </a:p>
        </p:txBody>
      </p:sp>
    </p:spTree>
    <p:extLst>
      <p:ext uri="{BB962C8B-B14F-4D97-AF65-F5344CB8AC3E}">
        <p14:creationId xmlns:p14="http://schemas.microsoft.com/office/powerpoint/2010/main" val="2840088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Thus, a lawyer providing limited legal representation to a person in such a setting would not be subject to the conflict of interest rules regarding current and former clients and other members of the lawyer’s firm. </a:t>
            </a:r>
          </a:p>
          <a:p>
            <a:r>
              <a:rPr lang="en-US" dirty="0" smtClean="0"/>
              <a:t>Note, however, that under NNBA Rule 1.2(c) a lawyer must obtain the client’s consent to the limited objectives of the representation.  Such consent should be obtained in writing.   </a:t>
            </a:r>
            <a:endParaRPr lang="en-US" dirty="0"/>
          </a:p>
        </p:txBody>
      </p:sp>
      <p:sp>
        <p:nvSpPr>
          <p:cNvPr id="3" name="Title 2"/>
          <p:cNvSpPr>
            <a:spLocks noGrp="1"/>
          </p:cNvSpPr>
          <p:nvPr>
            <p:ph type="title"/>
          </p:nvPr>
        </p:nvSpPr>
        <p:spPr/>
        <p:txBody>
          <a:bodyPr/>
          <a:lstStyle/>
          <a:p>
            <a:r>
              <a:rPr lang="en-US" sz="4000" dirty="0"/>
              <a:t>Should the NNBA Rules Add Current ABA Rule 6.5? </a:t>
            </a:r>
          </a:p>
        </p:txBody>
      </p:sp>
    </p:spTree>
    <p:extLst>
      <p:ext uri="{BB962C8B-B14F-4D97-AF65-F5344CB8AC3E}">
        <p14:creationId xmlns:p14="http://schemas.microsoft.com/office/powerpoint/2010/main" val="2146234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438400"/>
            <a:ext cx="7745505" cy="3687762"/>
          </a:xfrm>
        </p:spPr>
        <p:txBody>
          <a:bodyPr/>
          <a:lstStyle/>
          <a:p>
            <a:pPr algn="just"/>
            <a:r>
              <a:rPr lang="en-US" dirty="0" smtClean="0">
                <a:ea typeface="MS Mincho"/>
                <a:cs typeface="Times New Roman"/>
              </a:rPr>
              <a:t>In my previous presentations I noted that in 1993 the </a:t>
            </a:r>
            <a:r>
              <a:rPr lang="en-US" dirty="0">
                <a:ea typeface="MS Mincho"/>
                <a:cs typeface="Times New Roman"/>
              </a:rPr>
              <a:t>Navajo Nation Supreme Court, by Order A-CV-41-92, adopted the original Model Rules of Professional Conduct of the American Bar </a:t>
            </a:r>
            <a:r>
              <a:rPr lang="en-US" dirty="0" smtClean="0">
                <a:ea typeface="MS Mincho"/>
                <a:cs typeface="Times New Roman"/>
              </a:rPr>
              <a:t>Association, </a:t>
            </a:r>
            <a:r>
              <a:rPr lang="en-US" dirty="0">
                <a:ea typeface="MS Mincho"/>
                <a:cs typeface="Times New Roman"/>
              </a:rPr>
              <a:t>dated August 1983, as the </a:t>
            </a:r>
            <a:r>
              <a:rPr lang="en-US" dirty="0" smtClean="0">
                <a:ea typeface="MS Mincho"/>
                <a:cs typeface="Times New Roman"/>
              </a:rPr>
              <a:t>ethics </a:t>
            </a:r>
            <a:r>
              <a:rPr lang="en-US" dirty="0">
                <a:ea typeface="MS Mincho"/>
                <a:cs typeface="Times New Roman"/>
              </a:rPr>
              <a:t>rules (hereinafter, “Navajo Nation Rules”) of the Navajo Nation Bar Association </a:t>
            </a:r>
            <a:r>
              <a:rPr lang="en-US" dirty="0" smtClean="0">
                <a:ea typeface="MS Mincho"/>
                <a:cs typeface="Times New Roman"/>
              </a:rPr>
              <a:t>(hereinafter, “NNBA”), </a:t>
            </a:r>
            <a:r>
              <a:rPr lang="en-US" dirty="0">
                <a:ea typeface="MS Mincho"/>
                <a:cs typeface="Times New Roman"/>
              </a:rPr>
              <a:t>with certain exceptions and amendments.  </a:t>
            </a:r>
          </a:p>
          <a:p>
            <a:endParaRPr lang="en-US" dirty="0"/>
          </a:p>
        </p:txBody>
      </p:sp>
      <p:sp>
        <p:nvSpPr>
          <p:cNvPr id="3" name="Title 2"/>
          <p:cNvSpPr>
            <a:spLocks noGrp="1"/>
          </p:cNvSpPr>
          <p:nvPr>
            <p:ph type="title"/>
          </p:nvPr>
        </p:nvSpPr>
        <p:spPr/>
        <p:txBody>
          <a:bodyPr/>
          <a:lstStyle/>
          <a:p>
            <a:r>
              <a:rPr lang="en-US" sz="4000" b="1" dirty="0" smtClean="0">
                <a:ea typeface="MS Mincho"/>
                <a:cs typeface="Times New Roman"/>
              </a:rPr>
              <a:t/>
            </a:r>
            <a:br>
              <a:rPr lang="en-US" sz="4000" b="1" dirty="0" smtClean="0">
                <a:ea typeface="MS Mincho"/>
                <a:cs typeface="Times New Roman"/>
              </a:rPr>
            </a:br>
            <a:r>
              <a:rPr lang="en-US" sz="3600" b="1" dirty="0" smtClean="0">
                <a:ea typeface="MS Mincho"/>
                <a:cs typeface="Times New Roman"/>
              </a:rPr>
              <a:t>Adoption </a:t>
            </a:r>
            <a:r>
              <a:rPr lang="en-US" sz="3600" b="1" dirty="0">
                <a:ea typeface="MS Mincho"/>
                <a:cs typeface="Times New Roman"/>
              </a:rPr>
              <a:t>of the NNBA Rules of Professional Conduct </a:t>
            </a:r>
            <a:br>
              <a:rPr lang="en-US" sz="3600" b="1" dirty="0">
                <a:ea typeface="MS Mincho"/>
                <a:cs typeface="Times New Roman"/>
              </a:rPr>
            </a:br>
            <a:endParaRPr lang="en-US" sz="3600" dirty="0"/>
          </a:p>
        </p:txBody>
      </p:sp>
      <p:pic>
        <p:nvPicPr>
          <p:cNvPr id="1026" name="Picture 2" descr="Navajo Nation Bar Association, Inc."/>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0036"/>
          <a:stretch/>
        </p:blipFill>
        <p:spPr bwMode="auto">
          <a:xfrm>
            <a:off x="228600" y="5369726"/>
            <a:ext cx="5061854" cy="8439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american bar associ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5244026"/>
            <a:ext cx="3370386" cy="1095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213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5399" y="1981200"/>
            <a:ext cx="7745505" cy="3877815"/>
          </a:xfrm>
        </p:spPr>
        <p:txBody>
          <a:bodyPr>
            <a:noAutofit/>
          </a:bodyPr>
          <a:lstStyle/>
          <a:p>
            <a:r>
              <a:rPr lang="en-US" dirty="0" smtClean="0"/>
              <a:t>The purpose of ABA Rule 6.5 is to encourage and enable lawyers to participate in public interest programs intended to provide limited legal services usually on a pro basis to members of the public who cannot otherwise afford to obtain legal assistance.   </a:t>
            </a:r>
          </a:p>
          <a:p>
            <a:r>
              <a:rPr lang="en-US" dirty="0" smtClean="0"/>
              <a:t>For example, in the Navajo Nation, the DNA Peoples Legal Services operates a “self help” clinic and a divorce clinic; New Mexico Legal Aid operates a domestic violence hotline.  </a:t>
            </a:r>
          </a:p>
          <a:p>
            <a:r>
              <a:rPr lang="en-US" dirty="0" smtClean="0"/>
              <a:t>The addition of a Rule such as ABA Rule 6.5 would help facilitate the participation of NNBA members in these and other public interest limited legal services programs.   </a:t>
            </a:r>
            <a:endParaRPr lang="en-US" dirty="0"/>
          </a:p>
        </p:txBody>
      </p:sp>
      <p:sp>
        <p:nvSpPr>
          <p:cNvPr id="3" name="Title 2"/>
          <p:cNvSpPr>
            <a:spLocks noGrp="1"/>
          </p:cNvSpPr>
          <p:nvPr>
            <p:ph type="title"/>
          </p:nvPr>
        </p:nvSpPr>
        <p:spPr/>
        <p:txBody>
          <a:bodyPr/>
          <a:lstStyle/>
          <a:p>
            <a:r>
              <a:rPr lang="en-US" sz="4000" dirty="0"/>
              <a:t>Should the NNBA Rules Add Current ABA Rule 6.5? </a:t>
            </a:r>
          </a:p>
        </p:txBody>
      </p:sp>
    </p:spTree>
    <p:extLst>
      <p:ext uri="{BB962C8B-B14F-4D97-AF65-F5344CB8AC3E}">
        <p14:creationId xmlns:p14="http://schemas.microsoft.com/office/powerpoint/2010/main" val="3057878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In August 2016 the ABA House of Delegates added paragraph (g) to Rule 8.4 to make discrimination and harassment in conduct related to the practice of law professional misconduct.  In August 2018 the ABA House of Delegates adopted substantial revisions to Rules 7.1 through 7.5, dealing with lawyer advertising and the solicitation of clients, that were intended to clarify and simplify these rules.</a:t>
            </a:r>
          </a:p>
          <a:p>
            <a:r>
              <a:rPr lang="en-US" dirty="0" smtClean="0"/>
              <a:t>A review of these provisions is beyond the scope of today’s presentation, but any updating of the NNBA Rules should take these changes into account.    </a:t>
            </a:r>
            <a:endParaRPr lang="en-US" dirty="0"/>
          </a:p>
        </p:txBody>
      </p:sp>
      <p:sp>
        <p:nvSpPr>
          <p:cNvPr id="3" name="Title 2"/>
          <p:cNvSpPr>
            <a:spLocks noGrp="1"/>
          </p:cNvSpPr>
          <p:nvPr>
            <p:ph type="title"/>
          </p:nvPr>
        </p:nvSpPr>
        <p:spPr/>
        <p:txBody>
          <a:bodyPr/>
          <a:lstStyle/>
          <a:p>
            <a:r>
              <a:rPr lang="en-US" sz="4000" dirty="0" smtClean="0"/>
              <a:t>Addendum:  Recent ABA Rules Amendments   </a:t>
            </a:r>
            <a:endParaRPr lang="en-US" sz="4000" dirty="0"/>
          </a:p>
        </p:txBody>
      </p:sp>
    </p:spTree>
    <p:extLst>
      <p:ext uri="{BB962C8B-B14F-4D97-AF65-F5344CB8AC3E}">
        <p14:creationId xmlns:p14="http://schemas.microsoft.com/office/powerpoint/2010/main" val="116508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pPr lvl="8"/>
            <a:r>
              <a:rPr lang="en-US" sz="4800" dirty="0" smtClean="0"/>
              <a:t>?</a:t>
            </a:r>
            <a:endParaRPr lang="en-US" sz="4800" dirty="0"/>
          </a:p>
        </p:txBody>
      </p:sp>
      <p:sp>
        <p:nvSpPr>
          <p:cNvPr id="3" name="Title 2"/>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655679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latin typeface="Cambria"/>
                <a:ea typeface="MS Mincho"/>
                <a:cs typeface="Times New Roman"/>
              </a:rPr>
              <a:t>Introduction </a:t>
            </a:r>
          </a:p>
        </p:txBody>
      </p:sp>
      <p:sp>
        <p:nvSpPr>
          <p:cNvPr id="3" name="Content Placeholder 2"/>
          <p:cNvSpPr>
            <a:spLocks noGrp="1"/>
          </p:cNvSpPr>
          <p:nvPr>
            <p:ph idx="1"/>
          </p:nvPr>
        </p:nvSpPr>
        <p:spPr>
          <a:xfrm>
            <a:off x="609600" y="2209800"/>
            <a:ext cx="7745505" cy="3886200"/>
          </a:xfrm>
        </p:spPr>
        <p:txBody>
          <a:bodyPr>
            <a:noAutofit/>
          </a:bodyPr>
          <a:lstStyle/>
          <a:p>
            <a:pPr algn="just"/>
            <a:r>
              <a:rPr lang="en-US" dirty="0" smtClean="0">
                <a:solidFill>
                  <a:prstClr val="black"/>
                </a:solidFill>
                <a:ea typeface="MS Mincho"/>
                <a:cs typeface="Times New Roman"/>
              </a:rPr>
              <a:t>I also noted that since </a:t>
            </a:r>
            <a:r>
              <a:rPr lang="en-US" dirty="0">
                <a:solidFill>
                  <a:prstClr val="black"/>
                </a:solidFill>
                <a:ea typeface="MS Mincho"/>
                <a:cs typeface="Times New Roman"/>
              </a:rPr>
              <a:t>1983 the ABA’s Model Rules (hereinafter, “ABA Rules”) have been amended  many </a:t>
            </a:r>
            <a:r>
              <a:rPr lang="en-US" dirty="0" smtClean="0">
                <a:solidFill>
                  <a:prstClr val="black"/>
                </a:solidFill>
                <a:ea typeface="MS Mincho"/>
                <a:cs typeface="Times New Roman"/>
              </a:rPr>
              <a:t>times.  </a:t>
            </a:r>
            <a:endParaRPr lang="en-US" dirty="0">
              <a:solidFill>
                <a:prstClr val="black"/>
              </a:solidFill>
              <a:ea typeface="MS Mincho"/>
              <a:cs typeface="Times New Roman"/>
            </a:endParaRPr>
          </a:p>
          <a:p>
            <a:pPr algn="just"/>
            <a:r>
              <a:rPr lang="en-US" dirty="0" smtClean="0">
                <a:solidFill>
                  <a:prstClr val="black"/>
                </a:solidFill>
                <a:ea typeface="MS Mincho"/>
                <a:cs typeface="Times New Roman"/>
              </a:rPr>
              <a:t>By contrast, while Navajo Nation Rule 8.4 amends ABA Model Rule 8.4 and Navajo Nation Rule 8.6 is new, I </a:t>
            </a:r>
            <a:r>
              <a:rPr lang="en-US" dirty="0">
                <a:solidFill>
                  <a:prstClr val="black"/>
                </a:solidFill>
                <a:ea typeface="MS Mincho"/>
                <a:cs typeface="Times New Roman"/>
              </a:rPr>
              <a:t>am not aware of </a:t>
            </a:r>
            <a:r>
              <a:rPr lang="en-US" dirty="0" smtClean="0">
                <a:solidFill>
                  <a:prstClr val="black"/>
                </a:solidFill>
                <a:ea typeface="MS Mincho"/>
                <a:cs typeface="Times New Roman"/>
              </a:rPr>
              <a:t>any other amendments </a:t>
            </a:r>
            <a:r>
              <a:rPr lang="en-US" dirty="0">
                <a:solidFill>
                  <a:prstClr val="black"/>
                </a:solidFill>
                <a:ea typeface="MS Mincho"/>
                <a:cs typeface="Times New Roman"/>
              </a:rPr>
              <a:t>to the </a:t>
            </a:r>
            <a:r>
              <a:rPr lang="en-US" dirty="0" smtClean="0">
                <a:solidFill>
                  <a:prstClr val="black"/>
                </a:solidFill>
                <a:ea typeface="MS Mincho"/>
                <a:cs typeface="Times New Roman"/>
              </a:rPr>
              <a:t>Navajo Nation Rules </a:t>
            </a:r>
            <a:r>
              <a:rPr lang="en-US" dirty="0">
                <a:solidFill>
                  <a:prstClr val="black"/>
                </a:solidFill>
                <a:ea typeface="MS Mincho"/>
                <a:cs typeface="Times New Roman"/>
              </a:rPr>
              <a:t>that have been adopted by the Navajo Nation Supreme Court since 1993.</a:t>
            </a:r>
          </a:p>
          <a:p>
            <a:pPr algn="just"/>
            <a:r>
              <a:rPr lang="en-US" dirty="0" smtClean="0">
                <a:solidFill>
                  <a:prstClr val="black"/>
                </a:solidFill>
                <a:ea typeface="MS Mincho"/>
                <a:cs typeface="Times New Roman"/>
              </a:rPr>
              <a:t>Therefore, it </a:t>
            </a:r>
            <a:r>
              <a:rPr lang="en-US" dirty="0">
                <a:solidFill>
                  <a:prstClr val="black"/>
                </a:solidFill>
                <a:ea typeface="MS Mincho"/>
                <a:cs typeface="Times New Roman"/>
              </a:rPr>
              <a:t>is not surprising that </a:t>
            </a:r>
            <a:r>
              <a:rPr lang="en-US" dirty="0" smtClean="0">
                <a:solidFill>
                  <a:prstClr val="black"/>
                </a:solidFill>
                <a:ea typeface="MS Mincho"/>
                <a:cs typeface="Times New Roman"/>
              </a:rPr>
              <a:t>there now are </a:t>
            </a:r>
            <a:r>
              <a:rPr lang="en-US" dirty="0">
                <a:solidFill>
                  <a:prstClr val="black"/>
                </a:solidFill>
                <a:ea typeface="MS Mincho"/>
                <a:cs typeface="Times New Roman"/>
              </a:rPr>
              <a:t>significant differences between the two sets of rules.  </a:t>
            </a:r>
            <a:endParaRPr lang="en-US" dirty="0"/>
          </a:p>
          <a:p>
            <a:endParaRPr lang="en-US" dirty="0"/>
          </a:p>
        </p:txBody>
      </p:sp>
    </p:spTree>
    <p:extLst>
      <p:ext uri="{BB962C8B-B14F-4D97-AF65-F5344CB8AC3E}">
        <p14:creationId xmlns:p14="http://schemas.microsoft.com/office/powerpoint/2010/main" val="2720042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000" dirty="0" smtClean="0"/>
              <a:t>For example, Rule </a:t>
            </a:r>
            <a:r>
              <a:rPr lang="en-US" sz="2000" dirty="0"/>
              <a:t>2.2 was deleted </a:t>
            </a:r>
            <a:r>
              <a:rPr lang="en-US" sz="2000" dirty="0" smtClean="0"/>
              <a:t>from the ABA Rules in </a:t>
            </a:r>
            <a:r>
              <a:rPr lang="en-US" sz="2000" dirty="0"/>
              <a:t>2002 because of concerns that a lawyer should not attempt to resolve a dispute between two parties who each view the lawyer as their </a:t>
            </a:r>
            <a:r>
              <a:rPr lang="en-US" sz="2000" dirty="0" smtClean="0"/>
              <a:t>representative, and because of the potential discrepancy between this rule and ABA Rule 1.7 regarding conflicts of interest.   </a:t>
            </a:r>
            <a:endParaRPr lang="en-US" sz="2000" dirty="0"/>
          </a:p>
          <a:p>
            <a:r>
              <a:rPr lang="en-US" sz="2000" dirty="0" smtClean="0"/>
              <a:t>In place of Rule 2.2 the ABA added Model Rule </a:t>
            </a:r>
            <a:r>
              <a:rPr lang="en-US" sz="2000" dirty="0"/>
              <a:t>2.4, “Lawyer Serving as Third-Party Neutral.” It is intended to apply to lawyers serving as mediators, arbitrators, conciliators or evaluators in a matter in which they do not represent any of the parties. Model Rule 2.4(a). </a:t>
            </a:r>
          </a:p>
          <a:p>
            <a:r>
              <a:rPr lang="en-US" sz="1800" dirty="0" smtClean="0"/>
              <a:t>However, this does not mean that Rule 2.2 should be dropped from the NNBA Rules.</a:t>
            </a:r>
          </a:p>
          <a:p>
            <a:endParaRPr lang="en-US" sz="1400" dirty="0"/>
          </a:p>
        </p:txBody>
      </p:sp>
      <p:sp>
        <p:nvSpPr>
          <p:cNvPr id="3" name="Title 2"/>
          <p:cNvSpPr>
            <a:spLocks noGrp="1"/>
          </p:cNvSpPr>
          <p:nvPr>
            <p:ph type="title"/>
          </p:nvPr>
        </p:nvSpPr>
        <p:spPr/>
        <p:txBody>
          <a:bodyPr/>
          <a:lstStyle/>
          <a:p>
            <a:r>
              <a:rPr lang="en-US" dirty="0" smtClean="0"/>
              <a:t>Navajo Nation Rule 2.2 </a:t>
            </a:r>
            <a:endParaRPr lang="en-US" dirty="0"/>
          </a:p>
        </p:txBody>
      </p:sp>
    </p:spTree>
    <p:extLst>
      <p:ext uri="{BB962C8B-B14F-4D97-AF65-F5344CB8AC3E}">
        <p14:creationId xmlns:p14="http://schemas.microsoft.com/office/powerpoint/2010/main" val="4149616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029045"/>
            <a:ext cx="8139953" cy="4445585"/>
          </a:xfrm>
        </p:spPr>
        <p:txBody>
          <a:bodyPr>
            <a:normAutofit/>
          </a:bodyPr>
          <a:lstStyle/>
          <a:p>
            <a:r>
              <a:rPr lang="en-US" dirty="0" smtClean="0"/>
              <a:t>In </a:t>
            </a:r>
            <a:r>
              <a:rPr lang="en-US" dirty="0"/>
              <a:t>addition to the Navajo </a:t>
            </a:r>
            <a:r>
              <a:rPr lang="en-US" dirty="0" smtClean="0"/>
              <a:t>Nation</a:t>
            </a:r>
            <a:r>
              <a:rPr lang="en-US" dirty="0"/>
              <a:t>, the U.S. Navy’s </a:t>
            </a:r>
            <a:r>
              <a:rPr lang="en-US" dirty="0" smtClean="0"/>
              <a:t/>
            </a:r>
            <a:br>
              <a:rPr lang="en-US" dirty="0" smtClean="0"/>
            </a:br>
            <a:r>
              <a:rPr lang="en-US" dirty="0" smtClean="0"/>
              <a:t>Judge </a:t>
            </a:r>
            <a:r>
              <a:rPr lang="en-US" dirty="0"/>
              <a:t>Advocate Generals Corps also retains a </a:t>
            </a:r>
            <a:r>
              <a:rPr lang="en-US" dirty="0" smtClean="0"/>
              <a:t/>
            </a:r>
            <a:br>
              <a:rPr lang="en-US" dirty="0" smtClean="0"/>
            </a:br>
            <a:r>
              <a:rPr lang="en-US" dirty="0" smtClean="0"/>
              <a:t>version </a:t>
            </a:r>
            <a:r>
              <a:rPr lang="en-US" dirty="0"/>
              <a:t>of Rule 2.2, applicable to mediation, where </a:t>
            </a:r>
            <a:r>
              <a:rPr lang="en-US" dirty="0" smtClean="0"/>
              <a:t/>
            </a:r>
            <a:br>
              <a:rPr lang="en-US" dirty="0" smtClean="0"/>
            </a:br>
            <a:r>
              <a:rPr lang="en-US" dirty="0" smtClean="0"/>
              <a:t>a </a:t>
            </a:r>
            <a:r>
              <a:rPr lang="en-US" dirty="0"/>
              <a:t>lawyer may mediate between two parties who are </a:t>
            </a:r>
            <a:r>
              <a:rPr lang="en-US" dirty="0" smtClean="0"/>
              <a:t/>
            </a:r>
            <a:br>
              <a:rPr lang="en-US" dirty="0" smtClean="0"/>
            </a:br>
            <a:r>
              <a:rPr lang="en-US" dirty="0" smtClean="0"/>
              <a:t>not </a:t>
            </a:r>
            <a:r>
              <a:rPr lang="en-US" dirty="0"/>
              <a:t>otherwise represented by counsel.  </a:t>
            </a:r>
            <a:r>
              <a:rPr lang="en-US" i="1" dirty="0"/>
              <a:t>See,</a:t>
            </a:r>
            <a:r>
              <a:rPr lang="en-US" dirty="0"/>
              <a:t> Rule 2.2</a:t>
            </a:r>
            <a:r>
              <a:rPr lang="en-US" dirty="0" smtClean="0"/>
              <a:t>,</a:t>
            </a:r>
            <a:br>
              <a:rPr lang="en-US" dirty="0" smtClean="0"/>
            </a:br>
            <a:r>
              <a:rPr lang="en-US" dirty="0" smtClean="0"/>
              <a:t>PROFESSIONAL </a:t>
            </a:r>
            <a:r>
              <a:rPr lang="en-US" dirty="0"/>
              <a:t>CONDUCT OF ATTORNEYS PRACTICING </a:t>
            </a:r>
            <a:r>
              <a:rPr lang="en-US" dirty="0" smtClean="0"/>
              <a:t/>
            </a:r>
            <a:br>
              <a:rPr lang="en-US" dirty="0" smtClean="0"/>
            </a:br>
            <a:r>
              <a:rPr lang="en-US" dirty="0" smtClean="0"/>
              <a:t>UNDER </a:t>
            </a:r>
            <a:r>
              <a:rPr lang="en-US" dirty="0"/>
              <a:t>THE COGNIZANCE AND SUPERVISION OF THE </a:t>
            </a:r>
            <a:r>
              <a:rPr lang="en-US" dirty="0" smtClean="0"/>
              <a:t/>
            </a:r>
            <a:br>
              <a:rPr lang="en-US" dirty="0" smtClean="0"/>
            </a:br>
            <a:r>
              <a:rPr lang="en-US" dirty="0" smtClean="0"/>
              <a:t>JUDGE </a:t>
            </a:r>
            <a:r>
              <a:rPr lang="en-US" dirty="0"/>
              <a:t>ADVOCATE GENERAL, JAG Instruction 5803.1E </a:t>
            </a:r>
            <a:r>
              <a:rPr lang="en-US" dirty="0" smtClean="0"/>
              <a:t/>
            </a:r>
            <a:br>
              <a:rPr lang="en-US" dirty="0" smtClean="0"/>
            </a:br>
            <a:r>
              <a:rPr lang="en-US" dirty="0" smtClean="0"/>
              <a:t>(</a:t>
            </a:r>
            <a:r>
              <a:rPr lang="en-US" dirty="0"/>
              <a:t>2015).  </a:t>
            </a:r>
          </a:p>
          <a:p>
            <a:endParaRPr lang="en-US" dirty="0"/>
          </a:p>
        </p:txBody>
      </p:sp>
      <p:sp>
        <p:nvSpPr>
          <p:cNvPr id="3" name="Title 2"/>
          <p:cNvSpPr>
            <a:spLocks noGrp="1"/>
          </p:cNvSpPr>
          <p:nvPr>
            <p:ph type="title"/>
          </p:nvPr>
        </p:nvSpPr>
        <p:spPr/>
        <p:txBody>
          <a:bodyPr/>
          <a:lstStyle/>
          <a:p>
            <a:r>
              <a:rPr lang="en-US" sz="4800" dirty="0" smtClean="0"/>
              <a:t>Navajo Nation Rule 2.2</a:t>
            </a:r>
            <a:endParaRPr lang="en-US" sz="4800" dirty="0"/>
          </a:p>
        </p:txBody>
      </p:sp>
      <p:pic>
        <p:nvPicPr>
          <p:cNvPr id="2052" name="Picture 4" descr="Image result for U.S. Navy Judge Advocate General's Corp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5001342"/>
            <a:ext cx="1594901" cy="158293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88490" y="6324600"/>
            <a:ext cx="815071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565838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This rule was retained in the Navy for the same reason it was retained in the Navajo Nation; there is an interest in protecting harmony within a community that sometimes supersedes individual interests.  </a:t>
            </a:r>
          </a:p>
          <a:p>
            <a:r>
              <a:rPr lang="en-US" dirty="0"/>
              <a:t>However, I am advised that this rule is no longer applied by the Navy in practice; it has been superseded by other polices and guidelines in order to avoid the possible confusion to the parties as to who is the lawyer’s client.  Is NNBA Rule 2.2 still applicable to the legal practice of Navajo lawyers?    </a:t>
            </a:r>
          </a:p>
          <a:p>
            <a:endParaRPr lang="en-US" dirty="0"/>
          </a:p>
        </p:txBody>
      </p:sp>
      <p:sp>
        <p:nvSpPr>
          <p:cNvPr id="3" name="Title 2"/>
          <p:cNvSpPr>
            <a:spLocks noGrp="1"/>
          </p:cNvSpPr>
          <p:nvPr>
            <p:ph type="title"/>
          </p:nvPr>
        </p:nvSpPr>
        <p:spPr/>
        <p:txBody>
          <a:bodyPr/>
          <a:lstStyle/>
          <a:p>
            <a:r>
              <a:rPr lang="en-US" sz="4400" dirty="0" smtClean="0"/>
              <a:t>Navajo Nation Rule 2.2</a:t>
            </a:r>
            <a:endParaRPr lang="en-US" sz="4400" dirty="0"/>
          </a:p>
        </p:txBody>
      </p:sp>
    </p:spTree>
    <p:extLst>
      <p:ext uri="{BB962C8B-B14F-4D97-AF65-F5344CB8AC3E}">
        <p14:creationId xmlns:p14="http://schemas.microsoft.com/office/powerpoint/2010/main" val="4149101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b="1" dirty="0"/>
              <a:t>Rule 2.2: </a:t>
            </a:r>
            <a:r>
              <a:rPr lang="en-US" b="1" dirty="0" smtClean="0"/>
              <a:t>Intermediary</a:t>
            </a:r>
          </a:p>
          <a:p>
            <a:r>
              <a:rPr lang="en-US" dirty="0" smtClean="0"/>
              <a:t>(</a:t>
            </a:r>
            <a:r>
              <a:rPr lang="en-US" dirty="0"/>
              <a:t>a) A lawyer may act as intermediary between clients if:</a:t>
            </a:r>
          </a:p>
          <a:p>
            <a:r>
              <a:rPr lang="en-US" dirty="0"/>
              <a:t>(1) the lawyer consults with each client concerning the implications of the common representation, including the advantages and risks involved, and the effect on the attorney-client privileges, and obtains each client's consent to the common representation;</a:t>
            </a:r>
          </a:p>
          <a:p>
            <a:r>
              <a:rPr lang="en-US" dirty="0"/>
              <a:t>(2) the lawyer reasonably believes that the matter can be resolved on terms compatible with the clients' best interests, that each client will be able to make adequately informed decisions in the matter and that there is little risk of material prejudice to the interests of any of the clients if the contemplated resolution is unsuccessful; and</a:t>
            </a:r>
          </a:p>
          <a:p>
            <a:endParaRPr lang="en-US" dirty="0"/>
          </a:p>
        </p:txBody>
      </p:sp>
      <p:sp>
        <p:nvSpPr>
          <p:cNvPr id="3" name="Title 2"/>
          <p:cNvSpPr>
            <a:spLocks noGrp="1"/>
          </p:cNvSpPr>
          <p:nvPr>
            <p:ph type="title"/>
          </p:nvPr>
        </p:nvSpPr>
        <p:spPr/>
        <p:txBody>
          <a:bodyPr/>
          <a:lstStyle/>
          <a:p>
            <a:r>
              <a:rPr lang="en-US" sz="4400" dirty="0" smtClean="0"/>
              <a:t>Navajo Nation Rule 2.2</a:t>
            </a:r>
            <a:endParaRPr lang="en-US" sz="4400" dirty="0"/>
          </a:p>
        </p:txBody>
      </p:sp>
    </p:spTree>
    <p:extLst>
      <p:ext uri="{BB962C8B-B14F-4D97-AF65-F5344CB8AC3E}">
        <p14:creationId xmlns:p14="http://schemas.microsoft.com/office/powerpoint/2010/main" val="4156254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(3) the lawyer reasonably believes that the common representation can be undertaken impartially and without improper effect on other responsibilities the lawyer has to any of the clients.</a:t>
            </a:r>
          </a:p>
          <a:p>
            <a:r>
              <a:rPr lang="en-US" dirty="0"/>
              <a:t>(b) While acting as intermediary, the lawyer shall consult with each client concerning the decisions to be made and the considerations relevant in making them, so that each client can make adequately informed decisions.</a:t>
            </a:r>
          </a:p>
          <a:p>
            <a:r>
              <a:rPr lang="en-US" dirty="0"/>
              <a:t>(c) A lawyer shall withdraw as intermediary if any of the clients so requests, or if any of the conditions stated in paragraph (a) is no longer satisfied. Upon withdrawal, the lawyer shall not continue to represent any of the clients in the matter that was the subject of the intermediation.</a:t>
            </a:r>
          </a:p>
          <a:p>
            <a:endParaRPr lang="en-US" dirty="0"/>
          </a:p>
        </p:txBody>
      </p:sp>
      <p:sp>
        <p:nvSpPr>
          <p:cNvPr id="3" name="Title 2"/>
          <p:cNvSpPr>
            <a:spLocks noGrp="1"/>
          </p:cNvSpPr>
          <p:nvPr>
            <p:ph type="title"/>
          </p:nvPr>
        </p:nvSpPr>
        <p:spPr/>
        <p:txBody>
          <a:bodyPr/>
          <a:lstStyle/>
          <a:p>
            <a:r>
              <a:rPr lang="en-US" sz="4800" dirty="0" smtClean="0"/>
              <a:t>Navajo Nation Rule 2.2</a:t>
            </a:r>
            <a:endParaRPr lang="en-US" sz="4800" dirty="0"/>
          </a:p>
        </p:txBody>
      </p:sp>
    </p:spTree>
    <p:extLst>
      <p:ext uri="{BB962C8B-B14F-4D97-AF65-F5344CB8AC3E}">
        <p14:creationId xmlns:p14="http://schemas.microsoft.com/office/powerpoint/2010/main" val="1974803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This rule is consistent with the discussion of Peacemaking in the Navajo Nation Courts guide:  </a:t>
            </a:r>
            <a:r>
              <a:rPr lang="en-US" i="1" dirty="0" smtClean="0"/>
              <a:t>Courts &amp; Peacemaking in the Navajo Nation:  A Public Guide</a:t>
            </a:r>
            <a:r>
              <a:rPr lang="en-US" dirty="0" smtClean="0"/>
              <a:t>.</a:t>
            </a:r>
          </a:p>
          <a:p>
            <a:endParaRPr lang="en-US" dirty="0" smtClean="0"/>
          </a:p>
          <a:p>
            <a:r>
              <a:rPr lang="en-US" dirty="0" smtClean="0"/>
              <a:t>While Peacemakers may not need to be </a:t>
            </a:r>
            <a:br>
              <a:rPr lang="en-US" dirty="0" smtClean="0"/>
            </a:br>
            <a:r>
              <a:rPr lang="en-US" dirty="0" smtClean="0"/>
              <a:t>attorneys or lay (traditional) advocates, </a:t>
            </a:r>
            <a:br>
              <a:rPr lang="en-US" dirty="0" smtClean="0"/>
            </a:br>
            <a:r>
              <a:rPr lang="en-US" dirty="0" smtClean="0"/>
              <a:t>Rule 2.2 would permit lawyers and law </a:t>
            </a:r>
            <a:br>
              <a:rPr lang="en-US" dirty="0" smtClean="0"/>
            </a:br>
            <a:r>
              <a:rPr lang="en-US" dirty="0" smtClean="0"/>
              <a:t>advocates to act in this role.  </a:t>
            </a:r>
            <a:endParaRPr lang="en-US" dirty="0"/>
          </a:p>
        </p:txBody>
      </p:sp>
      <p:sp>
        <p:nvSpPr>
          <p:cNvPr id="3" name="Title 2"/>
          <p:cNvSpPr>
            <a:spLocks noGrp="1"/>
          </p:cNvSpPr>
          <p:nvPr>
            <p:ph type="title"/>
          </p:nvPr>
        </p:nvSpPr>
        <p:spPr/>
        <p:txBody>
          <a:bodyPr/>
          <a:lstStyle/>
          <a:p>
            <a:r>
              <a:rPr lang="en-US" dirty="0" smtClean="0"/>
              <a:t>Navajo Nation Rule 2.2 </a:t>
            </a:r>
            <a:endParaRPr lang="en-US" dirty="0"/>
          </a:p>
        </p:txBody>
      </p:sp>
      <p:pic>
        <p:nvPicPr>
          <p:cNvPr id="3074" name="Picture 2" descr="http://www.navajocourts.org/Peacemaking/pmpsea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0977" y="3786554"/>
            <a:ext cx="2171426" cy="21570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12485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2984</TotalTime>
  <Words>1790</Words>
  <Application>Microsoft Office PowerPoint</Application>
  <PresentationFormat>On-screen Show (4:3)</PresentationFormat>
  <Paragraphs>98</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Cambria</vt:lpstr>
      <vt:lpstr>MS Mincho</vt:lpstr>
      <vt:lpstr>Palatino Linotype</vt:lpstr>
      <vt:lpstr>Times New Roman</vt:lpstr>
      <vt:lpstr>Wingdings</vt:lpstr>
      <vt:lpstr>Hardcover</vt:lpstr>
      <vt:lpstr>                                          Three Issues Under the Navajo Nation Bar Association Rules of Professional Conduct:  (1) “Peacemaking” and Rule 2.2; (2) Are Lay  Advocates Subject to the Rules?; (3) Should A New Rule 6.5 Be Added to the Rules?</vt:lpstr>
      <vt:lpstr> Adoption of the NNBA Rules of Professional Conduct  </vt:lpstr>
      <vt:lpstr>Introduction </vt:lpstr>
      <vt:lpstr>Navajo Nation Rule 2.2 </vt:lpstr>
      <vt:lpstr>Navajo Nation Rule 2.2</vt:lpstr>
      <vt:lpstr>Navajo Nation Rule 2.2</vt:lpstr>
      <vt:lpstr>Navajo Nation Rule 2.2</vt:lpstr>
      <vt:lpstr>Navajo Nation Rule 2.2</vt:lpstr>
      <vt:lpstr>Navajo Nation Rule 2.2 </vt:lpstr>
      <vt:lpstr>“Peacemaking” and Navajo Nation Rule 2.2 </vt:lpstr>
      <vt:lpstr>“Peacemaking” and Navajo Nation Rule 2.2 </vt:lpstr>
      <vt:lpstr>“Peacemaking” and Navajo Nation Rule 2.2 </vt:lpstr>
      <vt:lpstr>To Whom Do the Ethics Rules Apply? </vt:lpstr>
      <vt:lpstr>To Whom Do the Ethics Rules Apply? </vt:lpstr>
      <vt:lpstr>To Whom Do the Ethics Rules Apply? </vt:lpstr>
      <vt:lpstr>To Whom Do the Ethics Rules Apply? </vt:lpstr>
      <vt:lpstr>To Whom do the Ethics Rules Apply?  </vt:lpstr>
      <vt:lpstr>Should the NNBA Rules Add Current ABA Rule 6.5? </vt:lpstr>
      <vt:lpstr>Should the NNBA Rules Add Current ABA Rule 6.5? </vt:lpstr>
      <vt:lpstr>Should the NNBA Rules Add Current ABA Rule 6.5? </vt:lpstr>
      <vt:lpstr>Addendum:  Recent ABA Rules Amendments   </vt:lpstr>
      <vt:lpstr>Questions</vt:lpstr>
    </vt:vector>
  </TitlesOfParts>
  <Company>ASU Law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Issues in Representing Navajo and Chapter-Owned Tribal Enterprises, Corporations  and Other Organizational Clients”</dc:title>
  <dc:creator>Administrator</dc:creator>
  <cp:lastModifiedBy>Myles Lynk</cp:lastModifiedBy>
  <cp:revision>153</cp:revision>
  <cp:lastPrinted>2016-10-28T11:39:49Z</cp:lastPrinted>
  <dcterms:created xsi:type="dcterms:W3CDTF">2014-10-16T20:06:56Z</dcterms:created>
  <dcterms:modified xsi:type="dcterms:W3CDTF">2018-10-19T17:07:38Z</dcterms:modified>
</cp:coreProperties>
</file>