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61" r:id="rId4"/>
    <p:sldId id="260" r:id="rId5"/>
    <p:sldId id="262" r:id="rId6"/>
    <p:sldId id="266" r:id="rId7"/>
    <p:sldId id="267" r:id="rId8"/>
    <p:sldId id="268" r:id="rId9"/>
    <p:sldId id="269" r:id="rId10"/>
    <p:sldId id="271" r:id="rId11"/>
    <p:sldId id="272" r:id="rId12"/>
    <p:sldId id="273" r:id="rId13"/>
    <p:sldId id="277" r:id="rId14"/>
    <p:sldId id="276" r:id="rId15"/>
    <p:sldId id="279" r:id="rId16"/>
    <p:sldId id="302" r:id="rId17"/>
    <p:sldId id="278" r:id="rId18"/>
    <p:sldId id="281" r:id="rId19"/>
    <p:sldId id="282" r:id="rId20"/>
    <p:sldId id="283" r:id="rId21"/>
    <p:sldId id="284" r:id="rId22"/>
    <p:sldId id="285" r:id="rId23"/>
    <p:sldId id="300" r:id="rId24"/>
    <p:sldId id="287" r:id="rId25"/>
    <p:sldId id="298" r:id="rId26"/>
    <p:sldId id="304" r:id="rId27"/>
    <p:sldId id="305" r:id="rId28"/>
    <p:sldId id="306" r:id="rId29"/>
    <p:sldId id="301" r:id="rId30"/>
    <p:sldId id="288" r:id="rId31"/>
    <p:sldId id="299" r:id="rId32"/>
    <p:sldId id="289" r:id="rId33"/>
    <p:sldId id="307" r:id="rId34"/>
    <p:sldId id="297" r:id="rId35"/>
    <p:sldId id="303" r:id="rId36"/>
    <p:sldId id="291" r:id="rId37"/>
    <p:sldId id="293" r:id="rId38"/>
    <p:sldId id="295" r:id="rId39"/>
    <p:sldId id="296" r:id="rId40"/>
    <p:sldId id="294" r:id="rId41"/>
    <p:sldId id="308" r:id="rId42"/>
    <p:sldId id="286" r:id="rId4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84" autoAdjust="0"/>
  </p:normalViewPr>
  <p:slideViewPr>
    <p:cSldViewPr snapToGrid="0">
      <p:cViewPr varScale="1">
        <p:scale>
          <a:sx n="57" d="100"/>
          <a:sy n="57" d="100"/>
        </p:scale>
        <p:origin x="58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9C271AD-5657-49F5-BE11-C0AD96FE69A7}" type="datetimeFigureOut">
              <a:rPr lang="en-US" smtClean="0"/>
              <a:t>10/15/2018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9780624-BDC0-41C1-A38E-CDCCAF4EB14C}" type="slidenum">
              <a:rPr lang="en-US" smtClean="0"/>
              <a:t>‹#›</a:t>
            </a:fld>
            <a:endParaRPr lang="en-US"/>
          </a:p>
        </p:txBody>
      </p:sp>
    </p:spTree>
    <p:extLst>
      <p:ext uri="{BB962C8B-B14F-4D97-AF65-F5344CB8AC3E}">
        <p14:creationId xmlns:p14="http://schemas.microsoft.com/office/powerpoint/2010/main" val="194877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1</a:t>
            </a:fld>
            <a:endParaRPr lang="en-US"/>
          </a:p>
        </p:txBody>
      </p:sp>
    </p:spTree>
    <p:extLst>
      <p:ext uri="{BB962C8B-B14F-4D97-AF65-F5344CB8AC3E}">
        <p14:creationId xmlns:p14="http://schemas.microsoft.com/office/powerpoint/2010/main" val="150729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10</a:t>
            </a:fld>
            <a:endParaRPr lang="en-US"/>
          </a:p>
        </p:txBody>
      </p:sp>
    </p:spTree>
    <p:extLst>
      <p:ext uri="{BB962C8B-B14F-4D97-AF65-F5344CB8AC3E}">
        <p14:creationId xmlns:p14="http://schemas.microsoft.com/office/powerpoint/2010/main" val="157115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11</a:t>
            </a:fld>
            <a:endParaRPr lang="en-US"/>
          </a:p>
        </p:txBody>
      </p:sp>
    </p:spTree>
    <p:extLst>
      <p:ext uri="{BB962C8B-B14F-4D97-AF65-F5344CB8AC3E}">
        <p14:creationId xmlns:p14="http://schemas.microsoft.com/office/powerpoint/2010/main" val="243737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12</a:t>
            </a:fld>
            <a:endParaRPr lang="en-US"/>
          </a:p>
        </p:txBody>
      </p:sp>
    </p:spTree>
    <p:extLst>
      <p:ext uri="{BB962C8B-B14F-4D97-AF65-F5344CB8AC3E}">
        <p14:creationId xmlns:p14="http://schemas.microsoft.com/office/powerpoint/2010/main" val="3652057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9780624-BDC0-41C1-A38E-CDCCAF4EB14C}" type="slidenum">
              <a:rPr lang="en-US" smtClean="0"/>
              <a:t>13</a:t>
            </a:fld>
            <a:endParaRPr lang="en-US"/>
          </a:p>
        </p:txBody>
      </p:sp>
    </p:spTree>
    <p:extLst>
      <p:ext uri="{BB962C8B-B14F-4D97-AF65-F5344CB8AC3E}">
        <p14:creationId xmlns:p14="http://schemas.microsoft.com/office/powerpoint/2010/main" val="284582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defTabSz="92491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14</a:t>
            </a:fld>
            <a:endParaRPr lang="en-US"/>
          </a:p>
        </p:txBody>
      </p:sp>
    </p:spTree>
    <p:extLst>
      <p:ext uri="{BB962C8B-B14F-4D97-AF65-F5344CB8AC3E}">
        <p14:creationId xmlns:p14="http://schemas.microsoft.com/office/powerpoint/2010/main" val="28556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9780624-BDC0-41C1-A38E-CDCCAF4EB14C}" type="slidenum">
              <a:rPr lang="en-US" smtClean="0"/>
              <a:t>15</a:t>
            </a:fld>
            <a:endParaRPr lang="en-US"/>
          </a:p>
        </p:txBody>
      </p:sp>
    </p:spTree>
    <p:extLst>
      <p:ext uri="{BB962C8B-B14F-4D97-AF65-F5344CB8AC3E}">
        <p14:creationId xmlns:p14="http://schemas.microsoft.com/office/powerpoint/2010/main" val="148138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16</a:t>
            </a:fld>
            <a:endParaRPr lang="en-US"/>
          </a:p>
        </p:txBody>
      </p:sp>
    </p:spTree>
    <p:extLst>
      <p:ext uri="{BB962C8B-B14F-4D97-AF65-F5344CB8AC3E}">
        <p14:creationId xmlns:p14="http://schemas.microsoft.com/office/powerpoint/2010/main" val="234174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17</a:t>
            </a:fld>
            <a:endParaRPr lang="en-US"/>
          </a:p>
        </p:txBody>
      </p:sp>
    </p:spTree>
    <p:extLst>
      <p:ext uri="{BB962C8B-B14F-4D97-AF65-F5344CB8AC3E}">
        <p14:creationId xmlns:p14="http://schemas.microsoft.com/office/powerpoint/2010/main" val="99365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3CA33F-B9EC-4043-8558-E60512E8A68B}" type="slidenum">
              <a:rPr lang="en-US" smtClean="0"/>
              <a:t>18</a:t>
            </a:fld>
            <a:endParaRPr lang="en-US"/>
          </a:p>
        </p:txBody>
      </p:sp>
    </p:spTree>
    <p:extLst>
      <p:ext uri="{BB962C8B-B14F-4D97-AF65-F5344CB8AC3E}">
        <p14:creationId xmlns:p14="http://schemas.microsoft.com/office/powerpoint/2010/main" val="217721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3CA33F-B9EC-4043-8558-E60512E8A68B}" type="slidenum">
              <a:rPr lang="en-US" smtClean="0"/>
              <a:t>19</a:t>
            </a:fld>
            <a:endParaRPr lang="en-US"/>
          </a:p>
        </p:txBody>
      </p:sp>
    </p:spTree>
    <p:extLst>
      <p:ext uri="{BB962C8B-B14F-4D97-AF65-F5344CB8AC3E}">
        <p14:creationId xmlns:p14="http://schemas.microsoft.com/office/powerpoint/2010/main" val="180128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2</a:t>
            </a:fld>
            <a:endParaRPr lang="en-US"/>
          </a:p>
        </p:txBody>
      </p:sp>
    </p:spTree>
    <p:extLst>
      <p:ext uri="{BB962C8B-B14F-4D97-AF65-F5344CB8AC3E}">
        <p14:creationId xmlns:p14="http://schemas.microsoft.com/office/powerpoint/2010/main" val="71221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3CA33F-B9EC-4043-8558-E60512E8A68B}" type="slidenum">
              <a:rPr lang="en-US" smtClean="0"/>
              <a:t>20</a:t>
            </a:fld>
            <a:endParaRPr lang="en-US"/>
          </a:p>
        </p:txBody>
      </p:sp>
    </p:spTree>
    <p:extLst>
      <p:ext uri="{BB962C8B-B14F-4D97-AF65-F5344CB8AC3E}">
        <p14:creationId xmlns:p14="http://schemas.microsoft.com/office/powerpoint/2010/main" val="337060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3CA33F-B9EC-4043-8558-E60512E8A68B}" type="slidenum">
              <a:rPr lang="en-US" smtClean="0"/>
              <a:t>21</a:t>
            </a:fld>
            <a:endParaRPr lang="en-US"/>
          </a:p>
        </p:txBody>
      </p:sp>
    </p:spTree>
    <p:extLst>
      <p:ext uri="{BB962C8B-B14F-4D97-AF65-F5344CB8AC3E}">
        <p14:creationId xmlns:p14="http://schemas.microsoft.com/office/powerpoint/2010/main" val="147400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3CA33F-B9EC-4043-8558-E60512E8A68B}" type="slidenum">
              <a:rPr lang="en-US" smtClean="0"/>
              <a:t>22</a:t>
            </a:fld>
            <a:endParaRPr lang="en-US"/>
          </a:p>
        </p:txBody>
      </p:sp>
    </p:spTree>
    <p:extLst>
      <p:ext uri="{BB962C8B-B14F-4D97-AF65-F5344CB8AC3E}">
        <p14:creationId xmlns:p14="http://schemas.microsoft.com/office/powerpoint/2010/main" val="317540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23</a:t>
            </a:fld>
            <a:endParaRPr lang="en-US"/>
          </a:p>
        </p:txBody>
      </p:sp>
    </p:spTree>
    <p:extLst>
      <p:ext uri="{BB962C8B-B14F-4D97-AF65-F5344CB8AC3E}">
        <p14:creationId xmlns:p14="http://schemas.microsoft.com/office/powerpoint/2010/main" val="100732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24</a:t>
            </a:fld>
            <a:endParaRPr lang="en-US"/>
          </a:p>
        </p:txBody>
      </p:sp>
    </p:spTree>
    <p:extLst>
      <p:ext uri="{BB962C8B-B14F-4D97-AF65-F5344CB8AC3E}">
        <p14:creationId xmlns:p14="http://schemas.microsoft.com/office/powerpoint/2010/main" val="2079679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9780624-BDC0-41C1-A38E-CDCCAF4EB14C}" type="slidenum">
              <a:rPr lang="en-US" smtClean="0"/>
              <a:t>25</a:t>
            </a:fld>
            <a:endParaRPr lang="en-US"/>
          </a:p>
        </p:txBody>
      </p:sp>
    </p:spTree>
    <p:extLst>
      <p:ext uri="{BB962C8B-B14F-4D97-AF65-F5344CB8AC3E}">
        <p14:creationId xmlns:p14="http://schemas.microsoft.com/office/powerpoint/2010/main" val="2675486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26</a:t>
            </a:fld>
            <a:endParaRPr lang="en-US"/>
          </a:p>
        </p:txBody>
      </p:sp>
    </p:spTree>
    <p:extLst>
      <p:ext uri="{BB962C8B-B14F-4D97-AF65-F5344CB8AC3E}">
        <p14:creationId xmlns:p14="http://schemas.microsoft.com/office/powerpoint/2010/main" val="2802449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80624-BDC0-41C1-A38E-CDCCAF4EB14C}" type="slidenum">
              <a:rPr lang="en-US" smtClean="0"/>
              <a:t>27</a:t>
            </a:fld>
            <a:endParaRPr lang="en-US"/>
          </a:p>
        </p:txBody>
      </p:sp>
    </p:spTree>
    <p:extLst>
      <p:ext uri="{BB962C8B-B14F-4D97-AF65-F5344CB8AC3E}">
        <p14:creationId xmlns:p14="http://schemas.microsoft.com/office/powerpoint/2010/main" val="136008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9780624-BDC0-41C1-A38E-CDCCAF4EB14C}" type="slidenum">
              <a:rPr lang="en-US" smtClean="0"/>
              <a:t>28</a:t>
            </a:fld>
            <a:endParaRPr lang="en-US"/>
          </a:p>
        </p:txBody>
      </p:sp>
    </p:spTree>
    <p:extLst>
      <p:ext uri="{BB962C8B-B14F-4D97-AF65-F5344CB8AC3E}">
        <p14:creationId xmlns:p14="http://schemas.microsoft.com/office/powerpoint/2010/main" val="2930104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29</a:t>
            </a:fld>
            <a:endParaRPr lang="en-US"/>
          </a:p>
        </p:txBody>
      </p:sp>
    </p:spTree>
    <p:extLst>
      <p:ext uri="{BB962C8B-B14F-4D97-AF65-F5344CB8AC3E}">
        <p14:creationId xmlns:p14="http://schemas.microsoft.com/office/powerpoint/2010/main" val="249155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a:t>
            </a:fld>
            <a:endParaRPr lang="en-US"/>
          </a:p>
        </p:txBody>
      </p:sp>
    </p:spTree>
    <p:extLst>
      <p:ext uri="{BB962C8B-B14F-4D97-AF65-F5344CB8AC3E}">
        <p14:creationId xmlns:p14="http://schemas.microsoft.com/office/powerpoint/2010/main" val="2941171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80624-BDC0-41C1-A38E-CDCCAF4EB14C}" type="slidenum">
              <a:rPr lang="en-US" smtClean="0"/>
              <a:t>30</a:t>
            </a:fld>
            <a:endParaRPr lang="en-US"/>
          </a:p>
        </p:txBody>
      </p:sp>
    </p:spTree>
    <p:extLst>
      <p:ext uri="{BB962C8B-B14F-4D97-AF65-F5344CB8AC3E}">
        <p14:creationId xmlns:p14="http://schemas.microsoft.com/office/powerpoint/2010/main" val="2725196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31</a:t>
            </a:fld>
            <a:endParaRPr lang="en-US"/>
          </a:p>
        </p:txBody>
      </p:sp>
    </p:spTree>
    <p:extLst>
      <p:ext uri="{BB962C8B-B14F-4D97-AF65-F5344CB8AC3E}">
        <p14:creationId xmlns:p14="http://schemas.microsoft.com/office/powerpoint/2010/main" val="2932109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32</a:t>
            </a:fld>
            <a:endParaRPr lang="en-US"/>
          </a:p>
        </p:txBody>
      </p:sp>
    </p:spTree>
    <p:extLst>
      <p:ext uri="{BB962C8B-B14F-4D97-AF65-F5344CB8AC3E}">
        <p14:creationId xmlns:p14="http://schemas.microsoft.com/office/powerpoint/2010/main" val="409187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33</a:t>
            </a:fld>
            <a:endParaRPr lang="en-US"/>
          </a:p>
        </p:txBody>
      </p:sp>
    </p:spTree>
    <p:extLst>
      <p:ext uri="{BB962C8B-B14F-4D97-AF65-F5344CB8AC3E}">
        <p14:creationId xmlns:p14="http://schemas.microsoft.com/office/powerpoint/2010/main" val="3373124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34</a:t>
            </a:fld>
            <a:endParaRPr lang="en-US"/>
          </a:p>
        </p:txBody>
      </p:sp>
    </p:spTree>
    <p:extLst>
      <p:ext uri="{BB962C8B-B14F-4D97-AF65-F5344CB8AC3E}">
        <p14:creationId xmlns:p14="http://schemas.microsoft.com/office/powerpoint/2010/main" val="488579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35</a:t>
            </a:fld>
            <a:endParaRPr lang="en-US"/>
          </a:p>
        </p:txBody>
      </p:sp>
    </p:spTree>
    <p:extLst>
      <p:ext uri="{BB962C8B-B14F-4D97-AF65-F5344CB8AC3E}">
        <p14:creationId xmlns:p14="http://schemas.microsoft.com/office/powerpoint/2010/main" val="1157724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80624-BDC0-41C1-A38E-CDCCAF4EB14C}" type="slidenum">
              <a:rPr lang="en-US" smtClean="0"/>
              <a:t>36</a:t>
            </a:fld>
            <a:endParaRPr lang="en-US"/>
          </a:p>
        </p:txBody>
      </p:sp>
    </p:spTree>
    <p:extLst>
      <p:ext uri="{BB962C8B-B14F-4D97-AF65-F5344CB8AC3E}">
        <p14:creationId xmlns:p14="http://schemas.microsoft.com/office/powerpoint/2010/main" val="2759249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37</a:t>
            </a:fld>
            <a:endParaRPr lang="en-US"/>
          </a:p>
        </p:txBody>
      </p:sp>
    </p:spTree>
    <p:extLst>
      <p:ext uri="{BB962C8B-B14F-4D97-AF65-F5344CB8AC3E}">
        <p14:creationId xmlns:p14="http://schemas.microsoft.com/office/powerpoint/2010/main" val="3889925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38</a:t>
            </a:fld>
            <a:endParaRPr lang="en-US"/>
          </a:p>
        </p:txBody>
      </p:sp>
    </p:spTree>
    <p:extLst>
      <p:ext uri="{BB962C8B-B14F-4D97-AF65-F5344CB8AC3E}">
        <p14:creationId xmlns:p14="http://schemas.microsoft.com/office/powerpoint/2010/main" val="3521170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39</a:t>
            </a:fld>
            <a:endParaRPr lang="en-US"/>
          </a:p>
        </p:txBody>
      </p:sp>
    </p:spTree>
    <p:extLst>
      <p:ext uri="{BB962C8B-B14F-4D97-AF65-F5344CB8AC3E}">
        <p14:creationId xmlns:p14="http://schemas.microsoft.com/office/powerpoint/2010/main" val="32579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4</a:t>
            </a:fld>
            <a:endParaRPr lang="en-US"/>
          </a:p>
        </p:txBody>
      </p:sp>
    </p:spTree>
    <p:extLst>
      <p:ext uri="{BB962C8B-B14F-4D97-AF65-F5344CB8AC3E}">
        <p14:creationId xmlns:p14="http://schemas.microsoft.com/office/powerpoint/2010/main" val="3914450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40</a:t>
            </a:fld>
            <a:endParaRPr lang="en-US"/>
          </a:p>
        </p:txBody>
      </p:sp>
    </p:spTree>
    <p:extLst>
      <p:ext uri="{BB962C8B-B14F-4D97-AF65-F5344CB8AC3E}">
        <p14:creationId xmlns:p14="http://schemas.microsoft.com/office/powerpoint/2010/main" val="3434541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41</a:t>
            </a:fld>
            <a:endParaRPr lang="en-US"/>
          </a:p>
        </p:txBody>
      </p:sp>
    </p:spTree>
    <p:extLst>
      <p:ext uri="{BB962C8B-B14F-4D97-AF65-F5344CB8AC3E}">
        <p14:creationId xmlns:p14="http://schemas.microsoft.com/office/powerpoint/2010/main" val="3760012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42</a:t>
            </a:fld>
            <a:endParaRPr lang="en-US"/>
          </a:p>
        </p:txBody>
      </p:sp>
    </p:spTree>
    <p:extLst>
      <p:ext uri="{BB962C8B-B14F-4D97-AF65-F5344CB8AC3E}">
        <p14:creationId xmlns:p14="http://schemas.microsoft.com/office/powerpoint/2010/main" val="282183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5</a:t>
            </a:fld>
            <a:endParaRPr lang="en-US"/>
          </a:p>
        </p:txBody>
      </p:sp>
    </p:spTree>
    <p:extLst>
      <p:ext uri="{BB962C8B-B14F-4D97-AF65-F5344CB8AC3E}">
        <p14:creationId xmlns:p14="http://schemas.microsoft.com/office/powerpoint/2010/main" val="32617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6</a:t>
            </a:fld>
            <a:endParaRPr lang="en-US"/>
          </a:p>
        </p:txBody>
      </p:sp>
    </p:spTree>
    <p:extLst>
      <p:ext uri="{BB962C8B-B14F-4D97-AF65-F5344CB8AC3E}">
        <p14:creationId xmlns:p14="http://schemas.microsoft.com/office/powerpoint/2010/main" val="323196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7</a:t>
            </a:fld>
            <a:endParaRPr lang="en-US"/>
          </a:p>
        </p:txBody>
      </p:sp>
    </p:spTree>
    <p:extLst>
      <p:ext uri="{BB962C8B-B14F-4D97-AF65-F5344CB8AC3E}">
        <p14:creationId xmlns:p14="http://schemas.microsoft.com/office/powerpoint/2010/main" val="164653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8</a:t>
            </a:fld>
            <a:endParaRPr lang="en-US"/>
          </a:p>
        </p:txBody>
      </p:sp>
    </p:spTree>
    <p:extLst>
      <p:ext uri="{BB962C8B-B14F-4D97-AF65-F5344CB8AC3E}">
        <p14:creationId xmlns:p14="http://schemas.microsoft.com/office/powerpoint/2010/main" val="250611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780624-BDC0-41C1-A38E-CDCCAF4EB14C}" type="slidenum">
              <a:rPr lang="en-US" smtClean="0"/>
              <a:t>9</a:t>
            </a:fld>
            <a:endParaRPr lang="en-US"/>
          </a:p>
        </p:txBody>
      </p:sp>
    </p:spTree>
    <p:extLst>
      <p:ext uri="{BB962C8B-B14F-4D97-AF65-F5344CB8AC3E}">
        <p14:creationId xmlns:p14="http://schemas.microsoft.com/office/powerpoint/2010/main" val="256094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9879B6D-AAE8-485F-A429-19B4E30FB776}" type="datetimeFigureOut">
              <a:rPr lang="en-US" smtClean="0"/>
              <a:t>10/15/2018</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CB9B340-E54C-40F8-83B7-7385FA911E1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3817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879B6D-AAE8-485F-A429-19B4E30FB776}"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140930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879B6D-AAE8-485F-A429-19B4E30FB776}"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346196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879B6D-AAE8-485F-A429-19B4E30FB776}"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244880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79B6D-AAE8-485F-A429-19B4E30FB776}"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9B340-E54C-40F8-83B7-7385FA911E1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72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879B6D-AAE8-485F-A429-19B4E30FB776}"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78410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879B6D-AAE8-485F-A429-19B4E30FB776}"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412887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879B6D-AAE8-485F-A429-19B4E30FB776}"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98103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79B6D-AAE8-485F-A429-19B4E30FB776}"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306200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79B6D-AAE8-485F-A429-19B4E30FB776}"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303996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79B6D-AAE8-485F-A429-19B4E30FB776}"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9B340-E54C-40F8-83B7-7385FA911E1C}" type="slidenum">
              <a:rPr lang="en-US" smtClean="0"/>
              <a:t>‹#›</a:t>
            </a:fld>
            <a:endParaRPr lang="en-US"/>
          </a:p>
        </p:txBody>
      </p:sp>
    </p:spTree>
    <p:extLst>
      <p:ext uri="{BB962C8B-B14F-4D97-AF65-F5344CB8AC3E}">
        <p14:creationId xmlns:p14="http://schemas.microsoft.com/office/powerpoint/2010/main" val="47202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9879B6D-AAE8-485F-A429-19B4E30FB776}" type="datetimeFigureOut">
              <a:rPr lang="en-US" smtClean="0"/>
              <a:t>10/15/2018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CB9B340-E54C-40F8-83B7-7385FA911E1C}" type="slidenum">
              <a:rPr lang="en-US" smtClean="0"/>
              <a:t>‹#›</a:t>
            </a:fld>
            <a:endParaRPr lang="en-US"/>
          </a:p>
        </p:txBody>
      </p:sp>
    </p:spTree>
    <p:extLst>
      <p:ext uri="{BB962C8B-B14F-4D97-AF65-F5344CB8AC3E}">
        <p14:creationId xmlns:p14="http://schemas.microsoft.com/office/powerpoint/2010/main" val="4083007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mattison@nmconsumerwarrior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nmattison@nmconsumerwarriors.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938405"/>
          </a:xfrm>
        </p:spPr>
        <p:txBody>
          <a:bodyPr/>
          <a:lstStyle/>
          <a:p>
            <a:r>
              <a:rPr lang="en-US" dirty="0" smtClean="0"/>
              <a:t>Predatory Lending</a:t>
            </a:r>
            <a:br>
              <a:rPr lang="en-US" dirty="0" smtClean="0"/>
            </a:br>
            <a:r>
              <a:rPr lang="en-US" dirty="0" smtClean="0"/>
              <a:t>on the Navajo Nation</a:t>
            </a:r>
            <a:endParaRPr lang="en-US" dirty="0"/>
          </a:p>
        </p:txBody>
      </p:sp>
      <p:sp>
        <p:nvSpPr>
          <p:cNvPr id="3" name="Subtitle 2"/>
          <p:cNvSpPr>
            <a:spLocks noGrp="1"/>
          </p:cNvSpPr>
          <p:nvPr>
            <p:ph type="subTitle" idx="1"/>
          </p:nvPr>
        </p:nvSpPr>
        <p:spPr>
          <a:xfrm>
            <a:off x="1261872" y="3697357"/>
            <a:ext cx="9418320" cy="2794883"/>
          </a:xfrm>
        </p:spPr>
        <p:txBody>
          <a:bodyPr>
            <a:normAutofit/>
          </a:bodyPr>
          <a:lstStyle/>
          <a:p>
            <a:r>
              <a:rPr lang="en-US" sz="3600" dirty="0" smtClean="0"/>
              <a:t>Nicholas Mattison</a:t>
            </a:r>
          </a:p>
          <a:p>
            <a:r>
              <a:rPr lang="en-US" sz="3600" dirty="0" smtClean="0"/>
              <a:t>Feferman, Warren &amp; Mattison</a:t>
            </a:r>
          </a:p>
          <a:p>
            <a:r>
              <a:rPr lang="en-US" sz="3600" dirty="0" smtClean="0">
                <a:hlinkClick r:id="rId3"/>
              </a:rPr>
              <a:t>nmattison@nmconsumerwarriors.com</a:t>
            </a:r>
            <a:endParaRPr lang="en-US" sz="3600" dirty="0" smtClean="0"/>
          </a:p>
          <a:p>
            <a:r>
              <a:rPr lang="en-US" sz="3600" dirty="0" smtClean="0"/>
              <a:t>(505) 243-7773</a:t>
            </a:r>
            <a:endParaRPr lang="en-US" sz="3600" dirty="0"/>
          </a:p>
        </p:txBody>
      </p:sp>
    </p:spTree>
    <p:extLst>
      <p:ext uri="{BB962C8B-B14F-4D97-AF65-F5344CB8AC3E}">
        <p14:creationId xmlns:p14="http://schemas.microsoft.com/office/powerpoint/2010/main" val="893321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689254" y="5575641"/>
            <a:ext cx="3130826" cy="1077218"/>
          </a:xfrm>
          <a:prstGeom prst="rect">
            <a:avLst/>
          </a:prstGeom>
          <a:noFill/>
        </p:spPr>
        <p:txBody>
          <a:bodyPr wrap="square" rtlCol="0">
            <a:spAutoFit/>
          </a:bodyPr>
          <a:lstStyle/>
          <a:p>
            <a:pPr algn="ctr"/>
            <a:r>
              <a:rPr lang="en-US" sz="3200" dirty="0" smtClean="0"/>
              <a:t>Jewelry, Saddles, Etc.</a:t>
            </a:r>
            <a:endParaRPr lang="en-US" sz="3200" dirty="0"/>
          </a:p>
        </p:txBody>
      </p:sp>
      <p:sp>
        <p:nvSpPr>
          <p:cNvPr id="4" name="TextBox 3"/>
          <p:cNvSpPr txBox="1"/>
          <p:nvPr/>
        </p:nvSpPr>
        <p:spPr>
          <a:xfrm>
            <a:off x="5635287" y="5575641"/>
            <a:ext cx="4065104" cy="584775"/>
          </a:xfrm>
          <a:prstGeom prst="rect">
            <a:avLst/>
          </a:prstGeom>
          <a:noFill/>
        </p:spPr>
        <p:txBody>
          <a:bodyPr wrap="square" rtlCol="0">
            <a:spAutoFit/>
          </a:bodyPr>
          <a:lstStyle/>
          <a:p>
            <a:pPr algn="ctr"/>
            <a:r>
              <a:rPr lang="en-US" sz="3200" dirty="0" smtClean="0"/>
              <a:t>Pawn Loans</a:t>
            </a:r>
            <a:endParaRPr lang="en-US" sz="3200" dirty="0"/>
          </a:p>
        </p:txBody>
      </p:sp>
    </p:spTree>
    <p:extLst>
      <p:ext uri="{BB962C8B-B14F-4D97-AF65-F5344CB8AC3E}">
        <p14:creationId xmlns:p14="http://schemas.microsoft.com/office/powerpoint/2010/main" val="23997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689254" y="5575641"/>
            <a:ext cx="3130826" cy="584775"/>
          </a:xfrm>
          <a:prstGeom prst="rect">
            <a:avLst/>
          </a:prstGeom>
          <a:noFill/>
        </p:spPr>
        <p:txBody>
          <a:bodyPr wrap="square" rtlCol="0">
            <a:spAutoFit/>
          </a:bodyPr>
          <a:lstStyle/>
          <a:p>
            <a:pPr algn="ctr"/>
            <a:r>
              <a:rPr lang="en-US" sz="3200" dirty="0" smtClean="0"/>
              <a:t>Automobiles</a:t>
            </a:r>
            <a:endParaRPr lang="en-US" sz="3200" dirty="0"/>
          </a:p>
        </p:txBody>
      </p:sp>
    </p:spTree>
    <p:extLst>
      <p:ext uri="{BB962C8B-B14F-4D97-AF65-F5344CB8AC3E}">
        <p14:creationId xmlns:p14="http://schemas.microsoft.com/office/powerpoint/2010/main" val="2653870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689254" y="5575641"/>
            <a:ext cx="3130826" cy="584775"/>
          </a:xfrm>
          <a:prstGeom prst="rect">
            <a:avLst/>
          </a:prstGeom>
          <a:noFill/>
        </p:spPr>
        <p:txBody>
          <a:bodyPr wrap="square" rtlCol="0">
            <a:spAutoFit/>
          </a:bodyPr>
          <a:lstStyle/>
          <a:p>
            <a:pPr algn="ctr"/>
            <a:r>
              <a:rPr lang="en-US" sz="3200" dirty="0" smtClean="0"/>
              <a:t>Automobiles</a:t>
            </a:r>
            <a:endParaRPr lang="en-US" sz="3200" dirty="0"/>
          </a:p>
        </p:txBody>
      </p:sp>
      <p:sp>
        <p:nvSpPr>
          <p:cNvPr id="4" name="TextBox 3"/>
          <p:cNvSpPr txBox="1"/>
          <p:nvPr/>
        </p:nvSpPr>
        <p:spPr>
          <a:xfrm>
            <a:off x="5635287" y="5575641"/>
            <a:ext cx="4065104" cy="584775"/>
          </a:xfrm>
          <a:prstGeom prst="rect">
            <a:avLst/>
          </a:prstGeom>
          <a:noFill/>
        </p:spPr>
        <p:txBody>
          <a:bodyPr wrap="square" rtlCol="0">
            <a:spAutoFit/>
          </a:bodyPr>
          <a:lstStyle/>
          <a:p>
            <a:pPr algn="ctr"/>
            <a:r>
              <a:rPr lang="en-US" sz="3200" dirty="0" smtClean="0"/>
              <a:t>Car Title Loans</a:t>
            </a:r>
            <a:endParaRPr lang="en-US" sz="3200" dirty="0"/>
          </a:p>
        </p:txBody>
      </p:sp>
    </p:spTree>
    <p:extLst>
      <p:ext uri="{BB962C8B-B14F-4D97-AF65-F5344CB8AC3E}">
        <p14:creationId xmlns:p14="http://schemas.microsoft.com/office/powerpoint/2010/main" val="338261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510548" y="5496128"/>
            <a:ext cx="4452731" cy="1077218"/>
          </a:xfrm>
          <a:prstGeom prst="rect">
            <a:avLst/>
          </a:prstGeom>
          <a:noFill/>
        </p:spPr>
        <p:txBody>
          <a:bodyPr wrap="square" rtlCol="0">
            <a:spAutoFit/>
          </a:bodyPr>
          <a:lstStyle/>
          <a:p>
            <a:pPr algn="ctr"/>
            <a:r>
              <a:rPr lang="en-US" sz="3200" dirty="0" smtClean="0"/>
              <a:t>No Income or Assets, But Decent Credit</a:t>
            </a:r>
            <a:endParaRPr lang="en-US" sz="3200" dirty="0"/>
          </a:p>
        </p:txBody>
      </p:sp>
    </p:spTree>
    <p:extLst>
      <p:ext uri="{BB962C8B-B14F-4D97-AF65-F5344CB8AC3E}">
        <p14:creationId xmlns:p14="http://schemas.microsoft.com/office/powerpoint/2010/main" val="838501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510548" y="5496128"/>
            <a:ext cx="4452731" cy="1077218"/>
          </a:xfrm>
          <a:prstGeom prst="rect">
            <a:avLst/>
          </a:prstGeom>
          <a:noFill/>
        </p:spPr>
        <p:txBody>
          <a:bodyPr wrap="square" rtlCol="0">
            <a:spAutoFit/>
          </a:bodyPr>
          <a:lstStyle/>
          <a:p>
            <a:pPr algn="ctr"/>
            <a:r>
              <a:rPr lang="en-US" sz="3200" dirty="0" smtClean="0"/>
              <a:t>No Income or Assets, But Decent Credit</a:t>
            </a:r>
            <a:endParaRPr lang="en-US" sz="3200" dirty="0"/>
          </a:p>
        </p:txBody>
      </p:sp>
      <p:sp>
        <p:nvSpPr>
          <p:cNvPr id="4" name="TextBox 3"/>
          <p:cNvSpPr txBox="1"/>
          <p:nvPr/>
        </p:nvSpPr>
        <p:spPr>
          <a:xfrm>
            <a:off x="5963279" y="5496128"/>
            <a:ext cx="3796748" cy="1077218"/>
          </a:xfrm>
          <a:prstGeom prst="rect">
            <a:avLst/>
          </a:prstGeom>
          <a:noFill/>
        </p:spPr>
        <p:txBody>
          <a:bodyPr wrap="square" rtlCol="0">
            <a:spAutoFit/>
          </a:bodyPr>
          <a:lstStyle/>
          <a:p>
            <a:pPr algn="ctr"/>
            <a:r>
              <a:rPr lang="en-US" sz="3200" dirty="0" smtClean="0"/>
              <a:t>Credit Application Falsification</a:t>
            </a:r>
            <a:endParaRPr lang="en-US" sz="3200" dirty="0"/>
          </a:p>
        </p:txBody>
      </p:sp>
    </p:spTree>
    <p:extLst>
      <p:ext uri="{BB962C8B-B14F-4D97-AF65-F5344CB8AC3E}">
        <p14:creationId xmlns:p14="http://schemas.microsoft.com/office/powerpoint/2010/main" val="4221041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673" y="1807029"/>
            <a:ext cx="10284184" cy="3515101"/>
          </a:xfrm>
        </p:spPr>
      </p:pic>
    </p:spTree>
    <p:extLst>
      <p:ext uri="{BB962C8B-B14F-4D97-AF65-F5344CB8AC3E}">
        <p14:creationId xmlns:p14="http://schemas.microsoft.com/office/powerpoint/2010/main" val="19132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922421"/>
            <a:ext cx="11165305" cy="5446490"/>
          </a:xfrm>
          <a:prstGeom prst="rect">
            <a:avLst/>
          </a:prstGeom>
        </p:spPr>
      </p:pic>
      <p:sp>
        <p:nvSpPr>
          <p:cNvPr id="5" name="Rectangle 4"/>
          <p:cNvSpPr/>
          <p:nvPr/>
        </p:nvSpPr>
        <p:spPr>
          <a:xfrm>
            <a:off x="1588168" y="1552074"/>
            <a:ext cx="1732548" cy="276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56319" y="1483335"/>
            <a:ext cx="1732548" cy="276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8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Truth in Lending Act</a:t>
            </a:r>
            <a:endParaRPr lang="en-US" dirty="0"/>
          </a:p>
        </p:txBody>
      </p:sp>
      <p:sp>
        <p:nvSpPr>
          <p:cNvPr id="3" name="Subtitle 2"/>
          <p:cNvSpPr>
            <a:spLocks noGrp="1"/>
          </p:cNvSpPr>
          <p:nvPr>
            <p:ph type="subTitle" idx="1"/>
          </p:nvPr>
        </p:nvSpPr>
        <p:spPr/>
        <p:txBody>
          <a:bodyPr>
            <a:normAutofit/>
          </a:bodyPr>
          <a:lstStyle/>
          <a:p>
            <a:r>
              <a:rPr lang="en-US" sz="3600" dirty="0" smtClean="0"/>
              <a:t>15 U.S.C. </a:t>
            </a:r>
            <a:r>
              <a:rPr lang="en-US" sz="3600" dirty="0" smtClean="0">
                <a:latin typeface="Calibri" panose="020F0502020204030204" pitchFamily="34" charset="0"/>
              </a:rPr>
              <a:t>§</a:t>
            </a:r>
            <a:r>
              <a:rPr lang="en-US" sz="3600" dirty="0" smtClean="0"/>
              <a:t>1601 et seq.</a:t>
            </a:r>
            <a:endParaRPr lang="en-US" sz="3600" dirty="0"/>
          </a:p>
        </p:txBody>
      </p:sp>
    </p:spTree>
    <p:extLst>
      <p:ext uri="{BB962C8B-B14F-4D97-AF65-F5344CB8AC3E}">
        <p14:creationId xmlns:p14="http://schemas.microsoft.com/office/powerpoint/2010/main" val="1850456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172608" y="783770"/>
            <a:ext cx="8684623" cy="5950575"/>
          </a:xfrm>
          <a:prstGeom prst="rect">
            <a:avLst/>
          </a:prstGeom>
        </p:spPr>
      </p:pic>
    </p:spTree>
    <p:extLst>
      <p:ext uri="{BB962C8B-B14F-4D97-AF65-F5344CB8AC3E}">
        <p14:creationId xmlns:p14="http://schemas.microsoft.com/office/powerpoint/2010/main" val="531791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172608" y="783770"/>
            <a:ext cx="8684623" cy="5950575"/>
          </a:xfrm>
          <a:prstGeom prst="rect">
            <a:avLst/>
          </a:prstGeom>
        </p:spPr>
      </p:pic>
      <p:sp>
        <p:nvSpPr>
          <p:cNvPr id="5" name="Right Arrow 4"/>
          <p:cNvSpPr/>
          <p:nvPr/>
        </p:nvSpPr>
        <p:spPr>
          <a:xfrm rot="7034066">
            <a:off x="5644544" y="1432002"/>
            <a:ext cx="2144779" cy="586583"/>
          </a:xfrm>
          <a:prstGeom prst="rightArrow">
            <a:avLst>
              <a:gd name="adj1" fmla="val 39610"/>
              <a:gd name="adj2" fmla="val 655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91526" y="137515"/>
            <a:ext cx="6906126" cy="584775"/>
          </a:xfrm>
          <a:prstGeom prst="rect">
            <a:avLst/>
          </a:prstGeom>
          <a:noFill/>
        </p:spPr>
        <p:txBody>
          <a:bodyPr wrap="square" rtlCol="0">
            <a:spAutoFit/>
          </a:bodyPr>
          <a:lstStyle/>
          <a:p>
            <a:pPr algn="ctr"/>
            <a:r>
              <a:rPr lang="en-US" sz="3200" b="1" dirty="0" smtClean="0">
                <a:solidFill>
                  <a:srgbClr val="FF0000"/>
                </a:solidFill>
              </a:rPr>
              <a:t>DOES THE CHARGE GO HERE?</a:t>
            </a:r>
            <a:endParaRPr lang="en-US" sz="3200" b="1" dirty="0">
              <a:solidFill>
                <a:srgbClr val="FF0000"/>
              </a:solidFill>
            </a:endParaRPr>
          </a:p>
        </p:txBody>
      </p:sp>
    </p:spTree>
    <p:extLst>
      <p:ext uri="{BB962C8B-B14F-4D97-AF65-F5344CB8AC3E}">
        <p14:creationId xmlns:p14="http://schemas.microsoft.com/office/powerpoint/2010/main" val="1881606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0906" y="365760"/>
            <a:ext cx="8449138" cy="6372059"/>
          </a:xfrm>
        </p:spPr>
      </p:pic>
      <p:sp>
        <p:nvSpPr>
          <p:cNvPr id="4" name="AutoShape 2" descr="Image result for darwin's finches"/>
          <p:cNvSpPr>
            <a:spLocks noChangeAspect="1" noChangeArrowheads="1"/>
          </p:cNvSpPr>
          <p:nvPr/>
        </p:nvSpPr>
        <p:spPr bwMode="auto">
          <a:xfrm>
            <a:off x="155575" y="-144463"/>
            <a:ext cx="6801816" cy="6801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74610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172608" y="783770"/>
            <a:ext cx="8684623" cy="5950575"/>
          </a:xfrm>
          <a:prstGeom prst="rect">
            <a:avLst/>
          </a:prstGeom>
        </p:spPr>
      </p:pic>
      <p:sp>
        <p:nvSpPr>
          <p:cNvPr id="5" name="Right Arrow 4"/>
          <p:cNvSpPr/>
          <p:nvPr/>
        </p:nvSpPr>
        <p:spPr>
          <a:xfrm rot="7034066">
            <a:off x="3690992" y="1441716"/>
            <a:ext cx="2144779" cy="586583"/>
          </a:xfrm>
          <a:prstGeom prst="rightArrow">
            <a:avLst>
              <a:gd name="adj1" fmla="val 39610"/>
              <a:gd name="adj2" fmla="val 655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76926" y="155309"/>
            <a:ext cx="6906126" cy="584775"/>
          </a:xfrm>
          <a:prstGeom prst="rect">
            <a:avLst/>
          </a:prstGeom>
          <a:noFill/>
        </p:spPr>
        <p:txBody>
          <a:bodyPr wrap="square" rtlCol="0">
            <a:spAutoFit/>
          </a:bodyPr>
          <a:lstStyle/>
          <a:p>
            <a:pPr algn="ctr"/>
            <a:r>
              <a:rPr lang="en-US" sz="3200" b="1" dirty="0" smtClean="0">
                <a:solidFill>
                  <a:srgbClr val="FF0000"/>
                </a:solidFill>
              </a:rPr>
              <a:t>OR HERE?</a:t>
            </a:r>
            <a:endParaRPr lang="en-US" sz="3200" b="1" dirty="0">
              <a:solidFill>
                <a:srgbClr val="FF0000"/>
              </a:solidFill>
            </a:endParaRPr>
          </a:p>
        </p:txBody>
      </p:sp>
    </p:spTree>
    <p:extLst>
      <p:ext uri="{BB962C8B-B14F-4D97-AF65-F5344CB8AC3E}">
        <p14:creationId xmlns:p14="http://schemas.microsoft.com/office/powerpoint/2010/main" val="4213057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172608" y="783770"/>
            <a:ext cx="8684623" cy="5950575"/>
          </a:xfrm>
          <a:prstGeom prst="rect">
            <a:avLst/>
          </a:prstGeom>
        </p:spPr>
      </p:pic>
      <p:sp>
        <p:nvSpPr>
          <p:cNvPr id="5" name="Right Arrow 4"/>
          <p:cNvSpPr/>
          <p:nvPr/>
        </p:nvSpPr>
        <p:spPr>
          <a:xfrm rot="5400000">
            <a:off x="1214218" y="1385627"/>
            <a:ext cx="1911994" cy="586583"/>
          </a:xfrm>
          <a:prstGeom prst="rightArrow">
            <a:avLst>
              <a:gd name="adj1" fmla="val 39610"/>
              <a:gd name="adj2" fmla="val 655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222" y="130256"/>
            <a:ext cx="7399420" cy="584775"/>
          </a:xfrm>
          <a:prstGeom prst="rect">
            <a:avLst/>
          </a:prstGeom>
          <a:noFill/>
        </p:spPr>
        <p:txBody>
          <a:bodyPr wrap="square" rtlCol="0">
            <a:spAutoFit/>
          </a:bodyPr>
          <a:lstStyle/>
          <a:p>
            <a:pPr algn="ctr"/>
            <a:r>
              <a:rPr lang="en-US" sz="3200" b="1" dirty="0" smtClean="0">
                <a:solidFill>
                  <a:srgbClr val="FF0000"/>
                </a:solidFill>
              </a:rPr>
              <a:t>IS IT THIS BAD OR EVEN WORSE?</a:t>
            </a:r>
            <a:endParaRPr lang="en-US" sz="3200" b="1" dirty="0">
              <a:solidFill>
                <a:srgbClr val="FF0000"/>
              </a:solidFill>
            </a:endParaRPr>
          </a:p>
        </p:txBody>
      </p:sp>
    </p:spTree>
    <p:extLst>
      <p:ext uri="{BB962C8B-B14F-4D97-AF65-F5344CB8AC3E}">
        <p14:creationId xmlns:p14="http://schemas.microsoft.com/office/powerpoint/2010/main" val="439023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172608" y="783770"/>
            <a:ext cx="8684623" cy="5950575"/>
          </a:xfrm>
          <a:prstGeom prst="rect">
            <a:avLst/>
          </a:prstGeom>
        </p:spPr>
      </p:pic>
      <p:sp>
        <p:nvSpPr>
          <p:cNvPr id="5" name="Right Arrow 4"/>
          <p:cNvSpPr/>
          <p:nvPr/>
        </p:nvSpPr>
        <p:spPr>
          <a:xfrm rot="14925931">
            <a:off x="8492224" y="1191924"/>
            <a:ext cx="886611" cy="533400"/>
          </a:xfrm>
          <a:prstGeom prst="rightArrow">
            <a:avLst>
              <a:gd name="adj1" fmla="val 39610"/>
              <a:gd name="adj2" fmla="val 655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2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261872" y="601579"/>
            <a:ext cx="7395082" cy="5737895"/>
          </a:xfrm>
          <a:prstGeom prst="rect">
            <a:avLst/>
          </a:prstGeom>
        </p:spPr>
      </p:pic>
      <p:sp>
        <p:nvSpPr>
          <p:cNvPr id="5" name="Right Arrow 4"/>
          <p:cNvSpPr/>
          <p:nvPr/>
        </p:nvSpPr>
        <p:spPr>
          <a:xfrm rot="848517">
            <a:off x="5085730" y="3094092"/>
            <a:ext cx="886611" cy="533400"/>
          </a:xfrm>
          <a:prstGeom prst="rightArrow">
            <a:avLst>
              <a:gd name="adj1" fmla="val 39610"/>
              <a:gd name="adj2" fmla="val 655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40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Usury Laws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0190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and State Usury Laws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Navajo Nation</a:t>
            </a:r>
          </a:p>
          <a:p>
            <a:r>
              <a:rPr lang="en-US" dirty="0" smtClean="0"/>
              <a:t>5 NNC §1155: Finance charge in retail installment contracts limited to prime plus 15%</a:t>
            </a:r>
          </a:p>
          <a:p>
            <a:pPr marL="0" indent="0">
              <a:buNone/>
            </a:pPr>
            <a:r>
              <a:rPr lang="en-US" b="1" dirty="0" smtClean="0"/>
              <a:t>New Mexico</a:t>
            </a:r>
          </a:p>
          <a:p>
            <a:r>
              <a:rPr lang="en-US" dirty="0" smtClean="0"/>
              <a:t>NMSA §58-15-17: 175% APR for most small loans under $5,000 </a:t>
            </a:r>
          </a:p>
          <a:p>
            <a:pPr marL="0" indent="0">
              <a:buNone/>
            </a:pPr>
            <a:r>
              <a:rPr lang="en-US" b="1" dirty="0" smtClean="0"/>
              <a:t>Arizona</a:t>
            </a:r>
          </a:p>
          <a:p>
            <a:r>
              <a:rPr lang="en-US" dirty="0" smtClean="0"/>
              <a:t>ARS §6-632: 36% APR cap on loans under $3,000</a:t>
            </a:r>
            <a:r>
              <a:rPr lang="en-US" dirty="0"/>
              <a:t>, lower rates for higher amounts</a:t>
            </a:r>
            <a:endParaRPr lang="en-US" dirty="0" smtClean="0"/>
          </a:p>
          <a:p>
            <a:r>
              <a:rPr lang="en-US" dirty="0"/>
              <a:t>ARS </a:t>
            </a:r>
            <a:r>
              <a:rPr lang="en-US" dirty="0" smtClean="0"/>
              <a:t>§44-291: permits 204% APR on car title loans</a:t>
            </a:r>
          </a:p>
          <a:p>
            <a:pPr marL="0" indent="0">
              <a:buNone/>
            </a:pPr>
            <a:r>
              <a:rPr lang="en-US" b="1" dirty="0" smtClean="0"/>
              <a:t>Special rules for pawn</a:t>
            </a:r>
          </a:p>
        </p:txBody>
      </p:sp>
    </p:spTree>
    <p:extLst>
      <p:ext uri="{BB962C8B-B14F-4D97-AF65-F5344CB8AC3E}">
        <p14:creationId xmlns:p14="http://schemas.microsoft.com/office/powerpoint/2010/main" val="1739854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4558" y="0"/>
            <a:ext cx="8789987"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408341" y="5430644"/>
            <a:ext cx="1739591" cy="28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925931">
            <a:off x="8436471" y="3227966"/>
            <a:ext cx="886611" cy="533400"/>
          </a:xfrm>
          <a:prstGeom prst="rightArrow">
            <a:avLst>
              <a:gd name="adj1" fmla="val 39610"/>
              <a:gd name="adj2" fmla="val 655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08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Unfair Practices Acts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2894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and State Unfair Practices Acts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Navajo Nation</a:t>
            </a:r>
          </a:p>
          <a:p>
            <a:r>
              <a:rPr lang="en-US" dirty="0" smtClean="0"/>
              <a:t>5 NNC §1101 </a:t>
            </a:r>
            <a:r>
              <a:rPr lang="en-US" i="1" dirty="0" smtClean="0"/>
              <a:t>et seq</a:t>
            </a:r>
            <a:r>
              <a:rPr lang="en-US" dirty="0" smtClean="0"/>
              <a:t>.: Prohibits unfair or deceptive trade practices and unconscionable trade practices.  Actual or statutory damages, treble damages, attorney’s fees.</a:t>
            </a:r>
          </a:p>
          <a:p>
            <a:pPr marL="0" indent="0">
              <a:buNone/>
            </a:pPr>
            <a:r>
              <a:rPr lang="en-US" b="1" dirty="0" smtClean="0"/>
              <a:t>New Mexico</a:t>
            </a:r>
          </a:p>
          <a:p>
            <a:r>
              <a:rPr lang="en-US" dirty="0" smtClean="0"/>
              <a:t>NMSA §57-12-1 </a:t>
            </a:r>
            <a:r>
              <a:rPr lang="en-US" i="1" dirty="0" smtClean="0"/>
              <a:t>et seq</a:t>
            </a:r>
            <a:r>
              <a:rPr lang="en-US" dirty="0" smtClean="0"/>
              <a:t>.: Prohibits unfair or deceptive trade practices and unconscionable trade practices.  Actual or statutory damages, treble damages, attorney’s fees.</a:t>
            </a:r>
          </a:p>
          <a:p>
            <a:pPr marL="0" indent="0">
              <a:buNone/>
            </a:pPr>
            <a:r>
              <a:rPr lang="en-US" b="1" dirty="0" smtClean="0"/>
              <a:t>Arizona</a:t>
            </a:r>
          </a:p>
          <a:p>
            <a:r>
              <a:rPr lang="en-US" dirty="0" smtClean="0"/>
              <a:t>ARS §44-1521 et seq.: Prohibits deceptive practices.  Actual and punitive damages, attorney’s fees.</a:t>
            </a:r>
            <a:endParaRPr lang="en-US" b="1" dirty="0" smtClean="0"/>
          </a:p>
        </p:txBody>
      </p:sp>
    </p:spTree>
    <p:extLst>
      <p:ext uri="{BB962C8B-B14F-4D97-AF65-F5344CB8AC3E}">
        <p14:creationId xmlns:p14="http://schemas.microsoft.com/office/powerpoint/2010/main" val="3255595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Unconscionability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State ex rel. King v. B&amp;B Investment Group, Inc., 329 P.3d 658 (N.M. 2014).  </a:t>
            </a:r>
          </a:p>
          <a:p>
            <a:pPr marL="0" indent="0">
              <a:buNone/>
            </a:pPr>
            <a:r>
              <a:rPr lang="en-US" dirty="0" smtClean="0"/>
              <a:t>“Thus</a:t>
            </a:r>
            <a:r>
              <a:rPr lang="en-US" dirty="0"/>
              <a:t>, these borrowers have unrealistic expectations about their ability to repay these loans. They also exhibit </a:t>
            </a:r>
            <a:r>
              <a:rPr lang="en-US" dirty="0" err="1"/>
              <a:t>intemporal</a:t>
            </a:r>
            <a:r>
              <a:rPr lang="en-US" dirty="0"/>
              <a:t> biases, meaning they tend to focus on short-term gains, while discounting future losses they might suffer. Thus, borrowers focus on the promise of quick cash, and fail to make more considered judgments about the long-term costs of the loan. They also are subject to </a:t>
            </a:r>
            <a:r>
              <a:rPr lang="en-US" dirty="0" smtClean="0"/>
              <a:t>‘framing’ </a:t>
            </a:r>
            <a:r>
              <a:rPr lang="en-US" dirty="0"/>
              <a:t>and </a:t>
            </a:r>
            <a:r>
              <a:rPr lang="en-US" dirty="0" smtClean="0"/>
              <a:t>‘anchoring’ </a:t>
            </a:r>
            <a:r>
              <a:rPr lang="en-US" dirty="0"/>
              <a:t>effects, meaning that the way the price of a loan is framed at the outset may distort the prospective borrower’s perception of the cost, and the borrower will retain that initial perception. If the cost initially is framed as being very low, such as $1.50 per day, a borrower will </a:t>
            </a:r>
            <a:r>
              <a:rPr lang="en-US" dirty="0" smtClean="0"/>
              <a:t>‘anchor’ </a:t>
            </a:r>
            <a:r>
              <a:rPr lang="en-US" dirty="0"/>
              <a:t>his or her expectations on that claim and have difficulty reassessing the true costs once more information becomes available. Finally, borrowers are subject to information overload, meaning that when they are presented with a technically complex loan agreement, they cease trying to understand the terms at all because they realize they will not be able to understand all of the pricing features</a:t>
            </a:r>
            <a:r>
              <a:rPr lang="en-US" dirty="0" smtClean="0"/>
              <a:t>.”</a:t>
            </a:r>
          </a:p>
        </p:txBody>
      </p:sp>
    </p:spTree>
    <p:extLst>
      <p:ext uri="{BB962C8B-B14F-4D97-AF65-F5344CB8AC3E}">
        <p14:creationId xmlns:p14="http://schemas.microsoft.com/office/powerpoint/2010/main" val="429320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4" name="Rectangle 3"/>
          <p:cNvSpPr/>
          <p:nvPr/>
        </p:nvSpPr>
        <p:spPr>
          <a:xfrm>
            <a:off x="5774635" y="0"/>
            <a:ext cx="4472608" cy="6718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705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Pawn Lending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1191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9417" y="365760"/>
            <a:ext cx="9430201" cy="6292516"/>
          </a:xfrm>
        </p:spPr>
      </p:pic>
    </p:spTree>
    <p:extLst>
      <p:ext uri="{BB962C8B-B14F-4D97-AF65-F5344CB8AC3E}">
        <p14:creationId xmlns:p14="http://schemas.microsoft.com/office/powerpoint/2010/main" val="2273977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798896"/>
            <a:ext cx="9692640" cy="1325562"/>
          </a:xfrm>
        </p:spPr>
        <p:txBody>
          <a:bodyPr>
            <a:normAutofit fontScale="90000"/>
          </a:bodyPr>
          <a:lstStyle/>
          <a:p>
            <a:r>
              <a:rPr lang="en-US" dirty="0"/>
              <a:t>Federal Trade Commission, </a:t>
            </a:r>
            <a:r>
              <a:rPr lang="en-US" i="1" dirty="0"/>
              <a:t>The Trading Post System on the Navajo Reservation</a:t>
            </a:r>
            <a:r>
              <a:rPr lang="en-US" dirty="0"/>
              <a:t> (1973)</a:t>
            </a:r>
          </a:p>
        </p:txBody>
      </p:sp>
      <p:sp>
        <p:nvSpPr>
          <p:cNvPr id="3" name="Content Placeholder 2"/>
          <p:cNvSpPr>
            <a:spLocks noGrp="1"/>
          </p:cNvSpPr>
          <p:nvPr>
            <p:ph idx="1"/>
          </p:nvPr>
        </p:nvSpPr>
        <p:spPr>
          <a:xfrm>
            <a:off x="1261872" y="2273968"/>
            <a:ext cx="8595360" cy="4351337"/>
          </a:xfrm>
        </p:spPr>
        <p:txBody>
          <a:bodyPr/>
          <a:lstStyle/>
          <a:p>
            <a:pPr marL="0" indent="0">
              <a:buNone/>
            </a:pPr>
            <a:r>
              <a:rPr lang="en-US" sz="2800" dirty="0"/>
              <a:t>When an item is pawned, the Navajo pledger seldom receives the full market value for the pledged item . . . If a </a:t>
            </a:r>
            <a:r>
              <a:rPr lang="en-US" sz="2800" dirty="0" err="1"/>
              <a:t>pawnor</a:t>
            </a:r>
            <a:r>
              <a:rPr lang="en-US" sz="2800" dirty="0"/>
              <a:t> does not redeem his pledge, the pawn is declared “dead” and the trader is permitted to sell the item for its full market value.  Consequently, the trader pockets any excess over the amount borrower, i.e., he does not have to account for the surplus above pawn value that is reaped upon </a:t>
            </a:r>
            <a:r>
              <a:rPr lang="en-US" sz="2800" dirty="0" smtClean="0"/>
              <a:t>sale </a:t>
            </a:r>
            <a:r>
              <a:rPr lang="en-US" sz="2800" dirty="0"/>
              <a:t>. . . A costly loss to the Indian becomes a windfall to the trader . . .</a:t>
            </a:r>
          </a:p>
          <a:p>
            <a:endParaRPr lang="en-US" dirty="0"/>
          </a:p>
        </p:txBody>
      </p:sp>
    </p:spTree>
    <p:extLst>
      <p:ext uri="{BB962C8B-B14F-4D97-AF65-F5344CB8AC3E}">
        <p14:creationId xmlns:p14="http://schemas.microsoft.com/office/powerpoint/2010/main" val="3572009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798896"/>
            <a:ext cx="9692640" cy="1325562"/>
          </a:xfrm>
        </p:spPr>
        <p:txBody>
          <a:bodyPr>
            <a:normAutofit/>
          </a:bodyPr>
          <a:lstStyle/>
          <a:p>
            <a:r>
              <a:rPr lang="en-US" dirty="0" smtClean="0"/>
              <a:t>Reeves v. </a:t>
            </a:r>
            <a:r>
              <a:rPr lang="en-US" dirty="0" err="1" smtClean="0"/>
              <a:t>Foutz</a:t>
            </a:r>
            <a:r>
              <a:rPr lang="en-US" dirty="0" smtClean="0"/>
              <a:t> and Tanner, 94 N.M. 760 (1980)</a:t>
            </a:r>
            <a:endParaRPr lang="en-US" dirty="0"/>
          </a:p>
        </p:txBody>
      </p:sp>
      <p:sp>
        <p:nvSpPr>
          <p:cNvPr id="3" name="Content Placeholder 2"/>
          <p:cNvSpPr>
            <a:spLocks noGrp="1"/>
          </p:cNvSpPr>
          <p:nvPr>
            <p:ph idx="1"/>
          </p:nvPr>
        </p:nvSpPr>
        <p:spPr>
          <a:xfrm>
            <a:off x="1261872" y="2273968"/>
            <a:ext cx="8595360" cy="4351337"/>
          </a:xfrm>
        </p:spPr>
        <p:txBody>
          <a:bodyPr>
            <a:normAutofit/>
          </a:bodyPr>
          <a:lstStyle/>
          <a:p>
            <a:pPr marL="0" indent="0">
              <a:buNone/>
            </a:pPr>
            <a:r>
              <a:rPr lang="en-US" sz="3200" dirty="0" smtClean="0"/>
              <a:t>Criticizing practices of pawnbrokers “</a:t>
            </a:r>
            <a:r>
              <a:rPr lang="en-US" sz="3200" dirty="0"/>
              <a:t>calculated solely to extinguish surplus rights of </a:t>
            </a:r>
            <a:r>
              <a:rPr lang="en-US" sz="3200" dirty="0" smtClean="0"/>
              <a:t>consumers” and ruling that “</a:t>
            </a:r>
            <a:r>
              <a:rPr lang="en-US" sz="3200" dirty="0"/>
              <a:t>where </a:t>
            </a:r>
            <a:r>
              <a:rPr lang="en-US" sz="3200" dirty="0" smtClean="0"/>
              <a:t>[the pawnbroker] </a:t>
            </a:r>
            <a:r>
              <a:rPr lang="en-US" sz="3200" dirty="0"/>
              <a:t>intends to sell the property in the regular course of his business, which is in substance selling the property as contemplated </a:t>
            </a:r>
            <a:r>
              <a:rPr lang="en-US" sz="3200" dirty="0" smtClean="0"/>
              <a:t>by [the UCC], </a:t>
            </a:r>
            <a:r>
              <a:rPr lang="en-US" sz="3200" dirty="0"/>
              <a:t>he must account for a </a:t>
            </a:r>
            <a:r>
              <a:rPr lang="en-US" sz="3200" dirty="0" smtClean="0"/>
              <a:t>surplus.”</a:t>
            </a:r>
            <a:endParaRPr lang="en-US" sz="3200" dirty="0"/>
          </a:p>
        </p:txBody>
      </p:sp>
    </p:spTree>
    <p:extLst>
      <p:ext uri="{BB962C8B-B14F-4D97-AF65-F5344CB8AC3E}">
        <p14:creationId xmlns:p14="http://schemas.microsoft.com/office/powerpoint/2010/main" val="3626711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42333" y="-1343902"/>
            <a:ext cx="8834438" cy="876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98032" y="0"/>
            <a:ext cx="3128210" cy="1503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42411" y="3214037"/>
            <a:ext cx="3665781"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4317" y="3390183"/>
            <a:ext cx="3665781"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59092" y="4150894"/>
            <a:ext cx="1569719" cy="277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59091" y="4566167"/>
            <a:ext cx="1569719" cy="277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6611" y="5366084"/>
            <a:ext cx="1013419" cy="297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644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and State Pawnbroker Laws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b="1" dirty="0" smtClean="0"/>
              <a:t>Navajo Nation</a:t>
            </a:r>
          </a:p>
          <a:p>
            <a:r>
              <a:rPr lang="en-US" sz="2400" dirty="0" smtClean="0"/>
              <a:t>5 NNC §1139 </a:t>
            </a:r>
            <a:r>
              <a:rPr lang="en-US" sz="2400" i="1" dirty="0" smtClean="0"/>
              <a:t>et seq</a:t>
            </a:r>
            <a:r>
              <a:rPr lang="en-US" sz="2400" dirty="0"/>
              <a:t>.: limits pawn service charges to 10% for the first month, </a:t>
            </a:r>
            <a:r>
              <a:rPr lang="en-US" sz="2400" dirty="0" smtClean="0"/>
              <a:t>1 1/2% </a:t>
            </a:r>
            <a:r>
              <a:rPr lang="en-US" sz="2400" dirty="0"/>
              <a:t>thereafter; requires repayment of </a:t>
            </a:r>
            <a:r>
              <a:rPr lang="en-US" sz="2400" dirty="0" smtClean="0"/>
              <a:t>surplus</a:t>
            </a:r>
          </a:p>
          <a:p>
            <a:pPr marL="0" indent="0">
              <a:buNone/>
            </a:pPr>
            <a:r>
              <a:rPr lang="en-US" sz="2400" b="1" dirty="0" smtClean="0"/>
              <a:t>New Mexico</a:t>
            </a:r>
          </a:p>
          <a:p>
            <a:r>
              <a:rPr lang="en-US" sz="2400" dirty="0" smtClean="0"/>
              <a:t>NMSA §56-12-1 </a:t>
            </a:r>
            <a:r>
              <a:rPr lang="en-US" sz="2400" i="1" dirty="0" smtClean="0"/>
              <a:t>et seq</a:t>
            </a:r>
            <a:r>
              <a:rPr lang="en-US" sz="2400" dirty="0" smtClean="0"/>
              <a:t>.: limits pawn service charges to 10% for the first month, 4% thereafter; requires repayment of surplus</a:t>
            </a:r>
          </a:p>
          <a:p>
            <a:pPr marL="0" indent="0">
              <a:buNone/>
            </a:pPr>
            <a:r>
              <a:rPr lang="en-US" sz="2400" b="1" dirty="0" smtClean="0"/>
              <a:t>Arizona</a:t>
            </a:r>
          </a:p>
          <a:p>
            <a:r>
              <a:rPr lang="en-US" sz="2400" dirty="0"/>
              <a:t>ARS </a:t>
            </a:r>
            <a:r>
              <a:rPr lang="en-US" sz="2400" dirty="0" smtClean="0"/>
              <a:t>§44-1621 </a:t>
            </a:r>
            <a:r>
              <a:rPr lang="en-US" sz="2400" i="1" dirty="0" smtClean="0"/>
              <a:t>et seq</a:t>
            </a:r>
            <a:r>
              <a:rPr lang="en-US" sz="2400" dirty="0" smtClean="0"/>
              <a:t>.: limits pawn service charges to 13% per month for first two months and 11% per month thereafter, plus fees; does not require repayment of surplus</a:t>
            </a:r>
          </a:p>
        </p:txBody>
      </p:sp>
    </p:spTree>
    <p:extLst>
      <p:ext uri="{BB962C8B-B14F-4D97-AF65-F5344CB8AC3E}">
        <p14:creationId xmlns:p14="http://schemas.microsoft.com/office/powerpoint/2010/main" val="3053695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Credit Application Falsification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2793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2852" y="255588"/>
            <a:ext cx="8153400"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472989" y="721895"/>
            <a:ext cx="1913022" cy="204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52410" y="4507832"/>
            <a:ext cx="1628274" cy="256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9865294">
            <a:off x="698324" y="2823556"/>
            <a:ext cx="886611" cy="533400"/>
          </a:xfrm>
          <a:prstGeom prst="rightArrow">
            <a:avLst>
              <a:gd name="adj1" fmla="val 39610"/>
              <a:gd name="adj2" fmla="val 655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120047">
            <a:off x="651433" y="6196740"/>
            <a:ext cx="886611" cy="533400"/>
          </a:xfrm>
          <a:prstGeom prst="rightArrow">
            <a:avLst>
              <a:gd name="adj1" fmla="val 39610"/>
              <a:gd name="adj2" fmla="val 655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96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418" y="782052"/>
            <a:ext cx="10495094" cy="5457449"/>
          </a:xfrm>
        </p:spPr>
      </p:pic>
    </p:spTree>
    <p:extLst>
      <p:ext uri="{BB962C8B-B14F-4D97-AF65-F5344CB8AC3E}">
        <p14:creationId xmlns:p14="http://schemas.microsoft.com/office/powerpoint/2010/main" val="2962099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3180" y="228577"/>
            <a:ext cx="7110662" cy="6492940"/>
          </a:xfrm>
        </p:spPr>
      </p:pic>
    </p:spTree>
    <p:extLst>
      <p:ext uri="{BB962C8B-B14F-4D97-AF65-F5344CB8AC3E}">
        <p14:creationId xmlns:p14="http://schemas.microsoft.com/office/powerpoint/2010/main" val="765062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Tree>
    <p:extLst>
      <p:ext uri="{BB962C8B-B14F-4D97-AF65-F5344CB8AC3E}">
        <p14:creationId xmlns:p14="http://schemas.microsoft.com/office/powerpoint/2010/main" val="976970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Arbitration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9528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878" y="365760"/>
            <a:ext cx="8384075" cy="6101947"/>
          </a:xfrm>
        </p:spPr>
      </p:pic>
    </p:spTree>
    <p:extLst>
      <p:ext uri="{BB962C8B-B14F-4D97-AF65-F5344CB8AC3E}">
        <p14:creationId xmlns:p14="http://schemas.microsoft.com/office/powerpoint/2010/main" val="94332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2938405"/>
          </a:xfrm>
        </p:spPr>
        <p:txBody>
          <a:bodyPr/>
          <a:lstStyle/>
          <a:p>
            <a:r>
              <a:rPr lang="en-US" dirty="0" smtClean="0"/>
              <a:t>Thank You!</a:t>
            </a:r>
            <a:endParaRPr lang="en-US" dirty="0"/>
          </a:p>
        </p:txBody>
      </p:sp>
      <p:sp>
        <p:nvSpPr>
          <p:cNvPr id="3" name="Subtitle 2"/>
          <p:cNvSpPr>
            <a:spLocks noGrp="1"/>
          </p:cNvSpPr>
          <p:nvPr>
            <p:ph type="subTitle" idx="1"/>
          </p:nvPr>
        </p:nvSpPr>
        <p:spPr>
          <a:xfrm>
            <a:off x="1261872" y="3697357"/>
            <a:ext cx="9418320" cy="2794883"/>
          </a:xfrm>
        </p:spPr>
        <p:txBody>
          <a:bodyPr>
            <a:normAutofit/>
          </a:bodyPr>
          <a:lstStyle/>
          <a:p>
            <a:r>
              <a:rPr lang="en-US" sz="3600" dirty="0" smtClean="0"/>
              <a:t>Nicholas Mattison</a:t>
            </a:r>
          </a:p>
          <a:p>
            <a:r>
              <a:rPr lang="en-US" sz="3600" dirty="0" smtClean="0"/>
              <a:t>Feferman, Warren &amp; Mattison</a:t>
            </a:r>
          </a:p>
          <a:p>
            <a:r>
              <a:rPr lang="en-US" sz="3600" dirty="0" smtClean="0">
                <a:hlinkClick r:id="rId3"/>
              </a:rPr>
              <a:t>nmattison@nmconsumerwarriors.com</a:t>
            </a:r>
            <a:endParaRPr lang="en-US" sz="3600" dirty="0" smtClean="0"/>
          </a:p>
          <a:p>
            <a:r>
              <a:rPr lang="en-US" sz="3600" dirty="0" smtClean="0"/>
              <a:t>(505) 243-7773</a:t>
            </a:r>
            <a:endParaRPr lang="en-US" sz="3600" dirty="0"/>
          </a:p>
        </p:txBody>
      </p:sp>
    </p:spTree>
    <p:extLst>
      <p:ext uri="{BB962C8B-B14F-4D97-AF65-F5344CB8AC3E}">
        <p14:creationId xmlns:p14="http://schemas.microsoft.com/office/powerpoint/2010/main" val="3093217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689254" y="5575641"/>
            <a:ext cx="3130826" cy="1569660"/>
          </a:xfrm>
          <a:prstGeom prst="rect">
            <a:avLst/>
          </a:prstGeom>
          <a:noFill/>
        </p:spPr>
        <p:txBody>
          <a:bodyPr wrap="square" rtlCol="0">
            <a:spAutoFit/>
          </a:bodyPr>
          <a:lstStyle/>
          <a:p>
            <a:pPr algn="ctr"/>
            <a:r>
              <a:rPr lang="en-US" sz="3200" dirty="0" smtClean="0"/>
              <a:t>Paychecks or </a:t>
            </a:r>
          </a:p>
          <a:p>
            <a:pPr algn="ctr"/>
            <a:r>
              <a:rPr lang="en-US" sz="3200" dirty="0" smtClean="0"/>
              <a:t>Public Benefits	</a:t>
            </a:r>
            <a:endParaRPr lang="en-US" sz="3200" dirty="0"/>
          </a:p>
        </p:txBody>
      </p:sp>
    </p:spTree>
    <p:extLst>
      <p:ext uri="{BB962C8B-B14F-4D97-AF65-F5344CB8AC3E}">
        <p14:creationId xmlns:p14="http://schemas.microsoft.com/office/powerpoint/2010/main" val="1006565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689254" y="5575641"/>
            <a:ext cx="3130826" cy="1569660"/>
          </a:xfrm>
          <a:prstGeom prst="rect">
            <a:avLst/>
          </a:prstGeom>
          <a:noFill/>
        </p:spPr>
        <p:txBody>
          <a:bodyPr wrap="square" rtlCol="0">
            <a:spAutoFit/>
          </a:bodyPr>
          <a:lstStyle/>
          <a:p>
            <a:pPr algn="ctr"/>
            <a:r>
              <a:rPr lang="en-US" sz="3200" dirty="0" smtClean="0"/>
              <a:t>Paychecks or </a:t>
            </a:r>
          </a:p>
          <a:p>
            <a:pPr algn="ctr"/>
            <a:r>
              <a:rPr lang="en-US" sz="3200" dirty="0" smtClean="0"/>
              <a:t>Public Benefits	</a:t>
            </a:r>
            <a:endParaRPr lang="en-US" sz="3200" dirty="0"/>
          </a:p>
        </p:txBody>
      </p:sp>
      <p:sp>
        <p:nvSpPr>
          <p:cNvPr id="4" name="TextBox 3"/>
          <p:cNvSpPr txBox="1"/>
          <p:nvPr/>
        </p:nvSpPr>
        <p:spPr>
          <a:xfrm>
            <a:off x="6490250" y="5575641"/>
            <a:ext cx="2435087" cy="1077218"/>
          </a:xfrm>
          <a:prstGeom prst="rect">
            <a:avLst/>
          </a:prstGeom>
          <a:noFill/>
        </p:spPr>
        <p:txBody>
          <a:bodyPr wrap="square" rtlCol="0">
            <a:spAutoFit/>
          </a:bodyPr>
          <a:lstStyle/>
          <a:p>
            <a:pPr algn="ctr"/>
            <a:r>
              <a:rPr lang="en-US" sz="3200" dirty="0" smtClean="0"/>
              <a:t>Payday Loans</a:t>
            </a:r>
            <a:endParaRPr lang="en-US" sz="3200" dirty="0"/>
          </a:p>
        </p:txBody>
      </p:sp>
    </p:spTree>
    <p:extLst>
      <p:ext uri="{BB962C8B-B14F-4D97-AF65-F5344CB8AC3E}">
        <p14:creationId xmlns:p14="http://schemas.microsoft.com/office/powerpoint/2010/main" val="351889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689254" y="5575641"/>
            <a:ext cx="3130826" cy="1077218"/>
          </a:xfrm>
          <a:prstGeom prst="rect">
            <a:avLst/>
          </a:prstGeom>
          <a:noFill/>
        </p:spPr>
        <p:txBody>
          <a:bodyPr wrap="square" rtlCol="0">
            <a:spAutoFit/>
          </a:bodyPr>
          <a:lstStyle/>
          <a:p>
            <a:pPr algn="ctr"/>
            <a:r>
              <a:rPr lang="en-US" sz="3200" dirty="0" smtClean="0"/>
              <a:t>Earned Income Tax Credit</a:t>
            </a:r>
            <a:endParaRPr lang="en-US" sz="3200" dirty="0"/>
          </a:p>
        </p:txBody>
      </p:sp>
    </p:spTree>
    <p:extLst>
      <p:ext uri="{BB962C8B-B14F-4D97-AF65-F5344CB8AC3E}">
        <p14:creationId xmlns:p14="http://schemas.microsoft.com/office/powerpoint/2010/main" val="871503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689254" y="5575641"/>
            <a:ext cx="3130826" cy="1077218"/>
          </a:xfrm>
          <a:prstGeom prst="rect">
            <a:avLst/>
          </a:prstGeom>
          <a:noFill/>
        </p:spPr>
        <p:txBody>
          <a:bodyPr wrap="square" rtlCol="0">
            <a:spAutoFit/>
          </a:bodyPr>
          <a:lstStyle/>
          <a:p>
            <a:pPr algn="ctr"/>
            <a:r>
              <a:rPr lang="en-US" sz="3200" dirty="0" smtClean="0"/>
              <a:t>Earned Income Tax Credit</a:t>
            </a:r>
            <a:endParaRPr lang="en-US" sz="3200" dirty="0"/>
          </a:p>
        </p:txBody>
      </p:sp>
      <p:sp>
        <p:nvSpPr>
          <p:cNvPr id="4" name="TextBox 3"/>
          <p:cNvSpPr txBox="1"/>
          <p:nvPr/>
        </p:nvSpPr>
        <p:spPr>
          <a:xfrm>
            <a:off x="5764696" y="5575641"/>
            <a:ext cx="4065104" cy="1077218"/>
          </a:xfrm>
          <a:prstGeom prst="rect">
            <a:avLst/>
          </a:prstGeom>
          <a:noFill/>
        </p:spPr>
        <p:txBody>
          <a:bodyPr wrap="square" rtlCol="0">
            <a:spAutoFit/>
          </a:bodyPr>
          <a:lstStyle/>
          <a:p>
            <a:pPr algn="ctr"/>
            <a:r>
              <a:rPr lang="en-US" sz="3200" dirty="0" smtClean="0"/>
              <a:t>Tax Refund</a:t>
            </a:r>
          </a:p>
          <a:p>
            <a:pPr algn="ctr"/>
            <a:r>
              <a:rPr lang="en-US" sz="3200" dirty="0" smtClean="0"/>
              <a:t>Anticipation Loans</a:t>
            </a:r>
            <a:endParaRPr lang="en-US" sz="3200" dirty="0"/>
          </a:p>
        </p:txBody>
      </p:sp>
    </p:spTree>
    <p:extLst>
      <p:ext uri="{BB962C8B-B14F-4D97-AF65-F5344CB8AC3E}">
        <p14:creationId xmlns:p14="http://schemas.microsoft.com/office/powerpoint/2010/main" val="1830827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254" y="216673"/>
            <a:ext cx="7892067" cy="5358968"/>
          </a:xfrm>
        </p:spPr>
      </p:pic>
      <p:sp>
        <p:nvSpPr>
          <p:cNvPr id="3" name="TextBox 2"/>
          <p:cNvSpPr txBox="1"/>
          <p:nvPr/>
        </p:nvSpPr>
        <p:spPr>
          <a:xfrm>
            <a:off x="1689254" y="5575641"/>
            <a:ext cx="3130826" cy="1077218"/>
          </a:xfrm>
          <a:prstGeom prst="rect">
            <a:avLst/>
          </a:prstGeom>
          <a:noFill/>
        </p:spPr>
        <p:txBody>
          <a:bodyPr wrap="square" rtlCol="0">
            <a:spAutoFit/>
          </a:bodyPr>
          <a:lstStyle/>
          <a:p>
            <a:pPr algn="ctr"/>
            <a:r>
              <a:rPr lang="en-US" sz="3200" dirty="0" smtClean="0"/>
              <a:t>Jewelry, Saddles, Etc.</a:t>
            </a:r>
            <a:endParaRPr lang="en-US" sz="3200" dirty="0"/>
          </a:p>
        </p:txBody>
      </p:sp>
    </p:spTree>
    <p:extLst>
      <p:ext uri="{BB962C8B-B14F-4D97-AF65-F5344CB8AC3E}">
        <p14:creationId xmlns:p14="http://schemas.microsoft.com/office/powerpoint/2010/main" val="401020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427</TotalTime>
  <Words>804</Words>
  <Application>Microsoft Office PowerPoint</Application>
  <PresentationFormat>Widescreen</PresentationFormat>
  <Paragraphs>115</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Schoolbook</vt:lpstr>
      <vt:lpstr>Wingdings 2</vt:lpstr>
      <vt:lpstr>View</vt:lpstr>
      <vt:lpstr>Predatory Lending on the Navajo 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Truth in Lending Act</vt:lpstr>
      <vt:lpstr>The Basics</vt:lpstr>
      <vt:lpstr>The Basics</vt:lpstr>
      <vt:lpstr>The Basics</vt:lpstr>
      <vt:lpstr>The Basics</vt:lpstr>
      <vt:lpstr>The Basics</vt:lpstr>
      <vt:lpstr>PowerPoint Presentation</vt:lpstr>
      <vt:lpstr>Usury Laws</vt:lpstr>
      <vt:lpstr>Tribal and State Usury Laws</vt:lpstr>
      <vt:lpstr>PowerPoint Presentation</vt:lpstr>
      <vt:lpstr>Unfair Practices Acts</vt:lpstr>
      <vt:lpstr>Tribal and State Unfair Practices Acts</vt:lpstr>
      <vt:lpstr>Unconscionability</vt:lpstr>
      <vt:lpstr>Pawn Lending</vt:lpstr>
      <vt:lpstr>PowerPoint Presentation</vt:lpstr>
      <vt:lpstr>Federal Trade Commission, The Trading Post System on the Navajo Reservation (1973)</vt:lpstr>
      <vt:lpstr>Reeves v. Foutz and Tanner, 94 N.M. 760 (1980)</vt:lpstr>
      <vt:lpstr>PowerPoint Presentation</vt:lpstr>
      <vt:lpstr>Tribal and State Pawnbroker Laws</vt:lpstr>
      <vt:lpstr>Credit Application Falsification</vt:lpstr>
      <vt:lpstr>PowerPoint Presentation</vt:lpstr>
      <vt:lpstr>PowerPoint Presentation</vt:lpstr>
      <vt:lpstr>PowerPoint Presentation</vt:lpstr>
      <vt:lpstr>Arbitration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Predatory Lending on the Navajo Nation</dc:title>
  <dc:creator>Nick</dc:creator>
  <cp:lastModifiedBy> </cp:lastModifiedBy>
  <cp:revision>50</cp:revision>
  <cp:lastPrinted>2018-10-15T17:42:58Z</cp:lastPrinted>
  <dcterms:created xsi:type="dcterms:W3CDTF">2018-10-13T19:08:22Z</dcterms:created>
  <dcterms:modified xsi:type="dcterms:W3CDTF">2018-10-15T17:58:33Z</dcterms:modified>
</cp:coreProperties>
</file>