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85"/>
  </p:notesMasterIdLst>
  <p:handoutMasterIdLst>
    <p:handoutMasterId r:id="rId86"/>
  </p:handoutMasterIdLst>
  <p:sldIdLst>
    <p:sldId id="267" r:id="rId5"/>
    <p:sldId id="281" r:id="rId6"/>
    <p:sldId id="271" r:id="rId7"/>
    <p:sldId id="278" r:id="rId8"/>
    <p:sldId id="396" r:id="rId9"/>
    <p:sldId id="350" r:id="rId10"/>
    <p:sldId id="349" r:id="rId11"/>
    <p:sldId id="394" r:id="rId12"/>
    <p:sldId id="395" r:id="rId13"/>
    <p:sldId id="353" r:id="rId14"/>
    <p:sldId id="354" r:id="rId15"/>
    <p:sldId id="355" r:id="rId16"/>
    <p:sldId id="357" r:id="rId17"/>
    <p:sldId id="358" r:id="rId18"/>
    <p:sldId id="359" r:id="rId19"/>
    <p:sldId id="364" r:id="rId20"/>
    <p:sldId id="363" r:id="rId21"/>
    <p:sldId id="365" r:id="rId22"/>
    <p:sldId id="366" r:id="rId23"/>
    <p:sldId id="367" r:id="rId24"/>
    <p:sldId id="368" r:id="rId25"/>
    <p:sldId id="383" r:id="rId26"/>
    <p:sldId id="382" r:id="rId27"/>
    <p:sldId id="277" r:id="rId28"/>
    <p:sldId id="384" r:id="rId29"/>
    <p:sldId id="282" r:id="rId30"/>
    <p:sldId id="293" r:id="rId31"/>
    <p:sldId id="292" r:id="rId32"/>
    <p:sldId id="289" r:id="rId33"/>
    <p:sldId id="290" r:id="rId34"/>
    <p:sldId id="301" r:id="rId35"/>
    <p:sldId id="302" r:id="rId36"/>
    <p:sldId id="303" r:id="rId37"/>
    <p:sldId id="305" r:id="rId38"/>
    <p:sldId id="297" r:id="rId39"/>
    <p:sldId id="312" r:id="rId40"/>
    <p:sldId id="316" r:id="rId41"/>
    <p:sldId id="315" r:id="rId42"/>
    <p:sldId id="317" r:id="rId43"/>
    <p:sldId id="306" r:id="rId44"/>
    <p:sldId id="307" r:id="rId45"/>
    <p:sldId id="309" r:id="rId46"/>
    <p:sldId id="308" r:id="rId47"/>
    <p:sldId id="318" r:id="rId48"/>
    <p:sldId id="319" r:id="rId49"/>
    <p:sldId id="320" r:id="rId50"/>
    <p:sldId id="321" r:id="rId51"/>
    <p:sldId id="322" r:id="rId52"/>
    <p:sldId id="323" r:id="rId53"/>
    <p:sldId id="324" r:id="rId54"/>
    <p:sldId id="326" r:id="rId55"/>
    <p:sldId id="328" r:id="rId56"/>
    <p:sldId id="379" r:id="rId57"/>
    <p:sldId id="380" r:id="rId58"/>
    <p:sldId id="329" r:id="rId59"/>
    <p:sldId id="331" r:id="rId60"/>
    <p:sldId id="334" r:id="rId61"/>
    <p:sldId id="335" r:id="rId62"/>
    <p:sldId id="344" r:id="rId63"/>
    <p:sldId id="346" r:id="rId64"/>
    <p:sldId id="345" r:id="rId65"/>
    <p:sldId id="348" r:id="rId66"/>
    <p:sldId id="369" r:id="rId67"/>
    <p:sldId id="371" r:id="rId68"/>
    <p:sldId id="370" r:id="rId69"/>
    <p:sldId id="372" r:id="rId70"/>
    <p:sldId id="373" r:id="rId71"/>
    <p:sldId id="374" r:id="rId72"/>
    <p:sldId id="375" r:id="rId73"/>
    <p:sldId id="378" r:id="rId74"/>
    <p:sldId id="381" r:id="rId75"/>
    <p:sldId id="337" r:id="rId76"/>
    <p:sldId id="386" r:id="rId77"/>
    <p:sldId id="387" r:id="rId78"/>
    <p:sldId id="389" r:id="rId79"/>
    <p:sldId id="388" r:id="rId80"/>
    <p:sldId id="390" r:id="rId81"/>
    <p:sldId id="392" r:id="rId82"/>
    <p:sldId id="393" r:id="rId83"/>
    <p:sldId id="398" r:id="rId84"/>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1" autoAdjust="0"/>
    <p:restoredTop sz="94599" autoAdjust="0"/>
  </p:normalViewPr>
  <p:slideViewPr>
    <p:cSldViewPr>
      <p:cViewPr varScale="1">
        <p:scale>
          <a:sx n="78" d="100"/>
          <a:sy n="78" d="100"/>
        </p:scale>
        <p:origin x="720" y="8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0CDF8D0-D4FC-4467-A51E-79C5A58B0B2C}">
      <dgm:prSet phldrT="[Text]"/>
      <dgm:spPr/>
      <dgm:t>
        <a:bodyPr/>
        <a:lstStyle/>
        <a:p>
          <a:r>
            <a:rPr lang="en-US" dirty="0" smtClean="0"/>
            <a:t>Criminal Defense</a:t>
          </a:r>
          <a:endParaRPr lang="en-US" dirty="0"/>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dgm:spPr/>
      <dgm:t>
        <a:bodyPr/>
        <a:lstStyle/>
        <a:p>
          <a:r>
            <a:rPr lang="en-US" dirty="0" smtClean="0"/>
            <a:t>Rules of Procedure</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7646905D-EDDF-47BA-A331-98B7F9B92A99}">
      <dgm:prSet phldrT="[Text]"/>
      <dgm:spPr/>
      <dgm:t>
        <a:bodyPr/>
        <a:lstStyle/>
        <a:p>
          <a:r>
            <a:rPr lang="en-US" dirty="0" smtClean="0"/>
            <a:t>Walk-through of the timeline</a:t>
          </a:r>
          <a:endParaRPr lang="en-US" dirty="0"/>
        </a:p>
      </dgm:t>
    </dgm:pt>
    <dgm:pt modelId="{B1F960D6-31CE-4EAE-AF29-83982B894858}" type="parTrans" cxnId="{946DCA28-0C07-4684-9CC2-17398DCE37AD}">
      <dgm:prSet/>
      <dgm:spPr/>
      <dgm:t>
        <a:bodyPr/>
        <a:lstStyle/>
        <a:p>
          <a:endParaRPr lang="en-US"/>
        </a:p>
      </dgm:t>
    </dgm:pt>
    <dgm:pt modelId="{922870FC-A277-45F0-9231-44428A117E55}" type="sibTrans" cxnId="{946DCA28-0C07-4684-9CC2-17398DCE37AD}">
      <dgm:prSet/>
      <dgm:spPr/>
      <dgm:t>
        <a:bodyPr/>
        <a:lstStyle/>
        <a:p>
          <a:endParaRPr lang="en-US"/>
        </a:p>
      </dgm:t>
    </dgm:pt>
    <dgm:pt modelId="{A9EB9844-91E7-425B-9674-6B80D6FFE5BD}">
      <dgm:prSet phldrT="[Text]"/>
      <dgm:spPr/>
      <dgm:t>
        <a:bodyPr/>
        <a:lstStyle/>
        <a:p>
          <a:r>
            <a:rPr lang="en-US" dirty="0" smtClean="0"/>
            <a:t>Example motions provided in materials</a:t>
          </a:r>
          <a:endParaRPr lang="en-US" dirty="0"/>
        </a:p>
      </dgm:t>
    </dgm:pt>
    <dgm:pt modelId="{37D66D36-B0C2-4E53-994E-51CAB0A0F9BE}" type="parTrans" cxnId="{0791982C-D9D7-452B-9C95-353530D735E7}">
      <dgm:prSet/>
      <dgm:spPr/>
      <dgm:t>
        <a:bodyPr/>
        <a:lstStyle/>
        <a:p>
          <a:endParaRPr lang="en-US"/>
        </a:p>
      </dgm:t>
    </dgm:pt>
    <dgm:pt modelId="{BDDAF6B4-9DCE-4BD4-B9BF-DD9ED9DFCCAA}" type="sibTrans" cxnId="{0791982C-D9D7-452B-9C95-353530D735E7}">
      <dgm:prSet/>
      <dgm:spPr/>
      <dgm:t>
        <a:bodyPr/>
        <a:lstStyle/>
        <a:p>
          <a:endParaRPr lang="en-US"/>
        </a:p>
      </dgm:t>
    </dgm:pt>
    <dgm:pt modelId="{816B3C24-4DEA-4AD7-8C04-8A053B316C06}">
      <dgm:prSet phldrT="[Text]"/>
      <dgm:spPr/>
      <dgm:t>
        <a:bodyPr/>
        <a:lstStyle/>
        <a:p>
          <a:r>
            <a:rPr lang="en-US" dirty="0" smtClean="0"/>
            <a:t>Juvenile delinquency</a:t>
          </a:r>
          <a:endParaRPr lang="en-US" dirty="0"/>
        </a:p>
      </dgm:t>
    </dgm:pt>
    <dgm:pt modelId="{AFAE8350-730D-4C37-BF42-426ADDD33CB2}" type="parTrans" cxnId="{A6416271-9D31-4B9E-B218-0137E8EDD2C1}">
      <dgm:prSet/>
      <dgm:spPr/>
      <dgm:t>
        <a:bodyPr/>
        <a:lstStyle/>
        <a:p>
          <a:endParaRPr lang="en-US"/>
        </a:p>
      </dgm:t>
    </dgm:pt>
    <dgm:pt modelId="{C04D8553-DF3E-4E90-B54A-E111714FE050}" type="sibTrans" cxnId="{A6416271-9D31-4B9E-B218-0137E8EDD2C1}">
      <dgm:prSet/>
      <dgm:spPr/>
      <dgm:t>
        <a:bodyPr/>
        <a:lstStyle/>
        <a:p>
          <a:endParaRPr lang="en-US"/>
        </a:p>
      </dgm:t>
    </dgm:pt>
    <dgm:pt modelId="{337744CD-4D89-4429-A2C8-780736D9D993}">
      <dgm:prSet phldrT="[Text]"/>
      <dgm:spPr/>
      <dgm:t>
        <a:bodyPr/>
        <a:lstStyle/>
        <a:p>
          <a:r>
            <a:rPr lang="en-US" dirty="0" smtClean="0"/>
            <a:t>Emphasis on Navajo Law distinctions</a:t>
          </a:r>
          <a:endParaRPr lang="en-US" dirty="0"/>
        </a:p>
      </dgm:t>
    </dgm:pt>
    <dgm:pt modelId="{7F7397CB-4AF2-4E75-8363-5B5472AEC2B4}" type="parTrans" cxnId="{F28D8885-A20E-40AF-AD68-CE032FD8D892}">
      <dgm:prSet/>
      <dgm:spPr/>
      <dgm:t>
        <a:bodyPr/>
        <a:lstStyle/>
        <a:p>
          <a:endParaRPr lang="en-US"/>
        </a:p>
      </dgm:t>
    </dgm:pt>
    <dgm:pt modelId="{0F3EB04E-10C9-4463-86A0-18772DA6E2EA}" type="sibTrans" cxnId="{F28D8885-A20E-40AF-AD68-CE032FD8D892}">
      <dgm:prSet/>
      <dgm:spPr/>
      <dgm:t>
        <a:bodyPr/>
        <a:lstStyle/>
        <a:p>
          <a:endParaRPr lang="en-US"/>
        </a:p>
      </dgm:t>
    </dgm:pt>
    <dgm:pt modelId="{11A6145E-835A-43A8-B019-0C0156A937A5}">
      <dgm:prSet phldrT="[Text]"/>
      <dgm:spPr/>
      <dgm:t>
        <a:bodyPr/>
        <a:lstStyle/>
        <a:p>
          <a:r>
            <a:rPr lang="en-US" dirty="0" smtClean="0"/>
            <a:t>Navajo-specific challenges</a:t>
          </a:r>
          <a:endParaRPr lang="en-US" dirty="0"/>
        </a:p>
      </dgm:t>
    </dgm:pt>
    <dgm:pt modelId="{5C87BD9A-33C3-4C7E-9FA2-08757E12E8AD}" type="parTrans" cxnId="{87091EE2-015B-49D0-B7B7-E226B5EF8884}">
      <dgm:prSet/>
      <dgm:spPr/>
      <dgm:t>
        <a:bodyPr/>
        <a:lstStyle/>
        <a:p>
          <a:endParaRPr lang="en-US"/>
        </a:p>
      </dgm:t>
    </dgm:pt>
    <dgm:pt modelId="{82553C19-CB1B-4FF8-A622-20BC3159B2F4}" type="sibTrans" cxnId="{87091EE2-015B-49D0-B7B7-E226B5EF8884}">
      <dgm:prSet/>
      <dgm:spPr/>
      <dgm:t>
        <a:bodyPr/>
        <a:lstStyle/>
        <a:p>
          <a:endParaRPr lang="en-US"/>
        </a:p>
      </dgm:t>
    </dgm:pt>
    <dgm:pt modelId="{06F160D7-CF59-4F73-A2A2-C1DD8AC6CBB7}">
      <dgm:prSet phldrT="[Text]"/>
      <dgm:spPr/>
      <dgm:t>
        <a:bodyPr/>
        <a:lstStyle/>
        <a:p>
          <a:r>
            <a:rPr lang="en-US" dirty="0" smtClean="0"/>
            <a:t>Many of the same issues as in adult criminal law</a:t>
          </a:r>
          <a:endParaRPr lang="en-US" dirty="0"/>
        </a:p>
      </dgm:t>
    </dgm:pt>
    <dgm:pt modelId="{7ADCF792-D209-4A59-8FBD-ED8C6EF1FC84}" type="parTrans" cxnId="{171D0CD4-9F09-4470-B940-A52D27087328}">
      <dgm:prSet/>
      <dgm:spPr/>
      <dgm:t>
        <a:bodyPr/>
        <a:lstStyle/>
        <a:p>
          <a:endParaRPr lang="en-US"/>
        </a:p>
      </dgm:t>
    </dgm:pt>
    <dgm:pt modelId="{B552C70C-F56F-415D-B3C5-9973CEE7D32B}" type="sibTrans" cxnId="{171D0CD4-9F09-4470-B940-A52D27087328}">
      <dgm:prSet/>
      <dgm:spPr/>
      <dgm:t>
        <a:bodyPr/>
        <a:lstStyle/>
        <a:p>
          <a:endParaRPr lang="en-US"/>
        </a:p>
      </dgm:t>
    </dgm:pt>
    <dgm:pt modelId="{012E2C08-94FC-4B41-8598-5852A20B09ED}">
      <dgm:prSet phldrT="[Text]"/>
      <dgm:spPr/>
      <dgm:t>
        <a:bodyPr/>
        <a:lstStyle/>
        <a:p>
          <a:r>
            <a:rPr lang="en-US" dirty="0" smtClean="0"/>
            <a:t>Common legal issues you may encounter</a:t>
          </a:r>
          <a:endParaRPr lang="en-US" dirty="0"/>
        </a:p>
      </dgm:t>
    </dgm:pt>
    <dgm:pt modelId="{A45EEBA2-0E6C-4ADA-9E1C-45824B40538F}" type="parTrans" cxnId="{0475502D-3741-46AC-B01B-56BF7C45BB89}">
      <dgm:prSet/>
      <dgm:spPr/>
    </dgm:pt>
    <dgm:pt modelId="{4F16C46A-1CBB-461C-BD52-EC84EA160E32}" type="sibTrans" cxnId="{0475502D-3741-46AC-B01B-56BF7C45BB89}">
      <dgm:prSet/>
      <dgm:spPr/>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n-US"/>
        </a:p>
      </dgm:t>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0" presStyleCnt="2"/>
      <dgm:spPr/>
      <dgm:t>
        <a:bodyPr/>
        <a:lstStyle/>
        <a:p>
          <a:endParaRPr lang="en-US"/>
        </a:p>
      </dgm:t>
    </dgm:pt>
    <dgm:pt modelId="{5B203A22-00AF-46E7-9415-C6DAFD7E01CC}" type="pres">
      <dgm:prSet presAssocID="{60CDF8D0-D4FC-4467-A51E-79C5A58B0B2C}" presName="parentText" presStyleLbl="node1" presStyleIdx="0" presStyleCnt="2">
        <dgm:presLayoutVars>
          <dgm:chMax val="0"/>
          <dgm:bulletEnabled val="1"/>
        </dgm:presLayoutVars>
      </dgm:prSet>
      <dgm:spPr/>
      <dgm:t>
        <a:bodyPr/>
        <a:lstStyle/>
        <a:p>
          <a:endParaRPr lang="en-US"/>
        </a:p>
      </dgm:t>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0" presStyleCnt="2">
        <dgm:presLayoutVars>
          <dgm:bulletEnabled val="1"/>
        </dgm:presLayoutVars>
      </dgm:prSet>
      <dgm:spPr/>
      <dgm:t>
        <a:bodyPr/>
        <a:lstStyle/>
        <a:p>
          <a:endParaRPr lang="en-US"/>
        </a:p>
      </dgm:t>
    </dgm:pt>
    <dgm:pt modelId="{388AFBE9-A68A-438A-8C87-E70B316A1794}" type="pres">
      <dgm:prSet presAssocID="{3F7FD59D-A716-4310-A89A-AB6F740D9FFF}" presName="spaceBetweenRectangles" presStyleCnt="0"/>
      <dgm:spPr/>
    </dgm:pt>
    <dgm:pt modelId="{A44E8B9C-6DAD-4C52-AEEB-9B377FC98764}" type="pres">
      <dgm:prSet presAssocID="{816B3C24-4DEA-4AD7-8C04-8A053B316C06}" presName="parentLin" presStyleCnt="0"/>
      <dgm:spPr/>
    </dgm:pt>
    <dgm:pt modelId="{302DF8D1-1B77-4864-AC00-4289A616C4D5}" type="pres">
      <dgm:prSet presAssocID="{816B3C24-4DEA-4AD7-8C04-8A053B316C06}" presName="parentLeftMargin" presStyleLbl="node1" presStyleIdx="0" presStyleCnt="2"/>
      <dgm:spPr/>
      <dgm:t>
        <a:bodyPr/>
        <a:lstStyle/>
        <a:p>
          <a:endParaRPr lang="en-US"/>
        </a:p>
      </dgm:t>
    </dgm:pt>
    <dgm:pt modelId="{9320147E-E71D-433F-9625-2B538F9A182F}" type="pres">
      <dgm:prSet presAssocID="{816B3C24-4DEA-4AD7-8C04-8A053B316C06}" presName="parentText" presStyleLbl="node1" presStyleIdx="1" presStyleCnt="2">
        <dgm:presLayoutVars>
          <dgm:chMax val="0"/>
          <dgm:bulletEnabled val="1"/>
        </dgm:presLayoutVars>
      </dgm:prSet>
      <dgm:spPr/>
      <dgm:t>
        <a:bodyPr/>
        <a:lstStyle/>
        <a:p>
          <a:endParaRPr lang="en-US"/>
        </a:p>
      </dgm:t>
    </dgm:pt>
    <dgm:pt modelId="{FE666C10-0970-4FCA-A559-8093BA8C92B4}" type="pres">
      <dgm:prSet presAssocID="{816B3C24-4DEA-4AD7-8C04-8A053B316C06}" presName="negativeSpace" presStyleCnt="0"/>
      <dgm:spPr/>
    </dgm:pt>
    <dgm:pt modelId="{03612073-B358-473D-AF5D-25FC335A8E3B}" type="pres">
      <dgm:prSet presAssocID="{816B3C24-4DEA-4AD7-8C04-8A053B316C06}" presName="childText" presStyleLbl="conFgAcc1" presStyleIdx="1" presStyleCnt="2">
        <dgm:presLayoutVars>
          <dgm:bulletEnabled val="1"/>
        </dgm:presLayoutVars>
      </dgm:prSet>
      <dgm:spPr/>
      <dgm:t>
        <a:bodyPr/>
        <a:lstStyle/>
        <a:p>
          <a:endParaRPr lang="en-US"/>
        </a:p>
      </dgm:t>
    </dgm:pt>
  </dgm:ptLst>
  <dgm:cxnLst>
    <dgm:cxn modelId="{55420E64-BEB8-4AAE-8729-D126265EF1F2}" type="presOf" srcId="{012E2C08-94FC-4B41-8598-5852A20B09ED}" destId="{964E6811-5072-4466-B721-689C35A65029}" srcOrd="0" destOrd="1" presId="urn:microsoft.com/office/officeart/2005/8/layout/list1"/>
    <dgm:cxn modelId="{8DB10127-70CE-47FD-BA19-DCBA7BB69924}" type="presOf" srcId="{816B3C24-4DEA-4AD7-8C04-8A053B316C06}" destId="{302DF8D1-1B77-4864-AC00-4289A616C4D5}" srcOrd="0" destOrd="0" presId="urn:microsoft.com/office/officeart/2005/8/layout/list1"/>
    <dgm:cxn modelId="{0791982C-D9D7-452B-9C95-353530D735E7}" srcId="{60CDF8D0-D4FC-4467-A51E-79C5A58B0B2C}" destId="{A9EB9844-91E7-425B-9674-6B80D6FFE5BD}" srcOrd="3" destOrd="0" parTransId="{37D66D36-B0C2-4E53-994E-51CAB0A0F9BE}" sibTransId="{BDDAF6B4-9DCE-4BD4-B9BF-DD9ED9DFCCAA}"/>
    <dgm:cxn modelId="{946DCA28-0C07-4684-9CC2-17398DCE37AD}" srcId="{60CDF8D0-D4FC-4467-A51E-79C5A58B0B2C}" destId="{7646905D-EDDF-47BA-A331-98B7F9B92A99}" srcOrd="0" destOrd="0" parTransId="{B1F960D6-31CE-4EAE-AF29-83982B894858}" sibTransId="{922870FC-A277-45F0-9231-44428A117E55}"/>
    <dgm:cxn modelId="{EBDE0844-EEF5-4CDA-826C-D7D2263A9175}" type="presOf" srcId="{7646905D-EDDF-47BA-A331-98B7F9B92A99}" destId="{964E6811-5072-4466-B721-689C35A65029}" srcOrd="0" destOrd="0" presId="urn:microsoft.com/office/officeart/2005/8/layout/list1"/>
    <dgm:cxn modelId="{00781555-DE77-4466-8444-656843F9784C}" type="presOf" srcId="{50629C12-7464-4473-ADEF-1A284F8A9957}" destId="{03612073-B358-473D-AF5D-25FC335A8E3B}" srcOrd="0" destOrd="0" presId="urn:microsoft.com/office/officeart/2005/8/layout/list1"/>
    <dgm:cxn modelId="{1D32FCC9-657C-4348-9C0D-52115D559FEB}" srcId="{816B3C24-4DEA-4AD7-8C04-8A053B316C06}" destId="{50629C12-7464-4473-ADEF-1A284F8A9957}" srcOrd="0" destOrd="0" parTransId="{9D1CB46C-0CFA-4B27-9224-267431FBD094}" sibTransId="{4576BCC5-0598-4332-A2E7-87AC3ADD4EB8}"/>
    <dgm:cxn modelId="{A6416271-9D31-4B9E-B218-0137E8EDD2C1}" srcId="{3F442EA2-39BA-4C9A-AD59-755D4917D532}" destId="{816B3C24-4DEA-4AD7-8C04-8A053B316C06}" srcOrd="1" destOrd="0" parTransId="{AFAE8350-730D-4C37-BF42-426ADDD33CB2}" sibTransId="{C04D8553-DF3E-4E90-B54A-E111714FE050}"/>
    <dgm:cxn modelId="{8BC2985F-67B3-4D1F-BA79-1D7267CAB61E}" type="presOf" srcId="{A9EB9844-91E7-425B-9674-6B80D6FFE5BD}" destId="{964E6811-5072-4466-B721-689C35A65029}" srcOrd="0" destOrd="3" presId="urn:microsoft.com/office/officeart/2005/8/layout/list1"/>
    <dgm:cxn modelId="{3E379D5E-3519-4604-8C91-9AEBC1B5DA6A}" type="presOf" srcId="{60CDF8D0-D4FC-4467-A51E-79C5A58B0B2C}" destId="{864CB39B-29F9-473D-90E5-0686D86E278F}" srcOrd="0" destOrd="0" presId="urn:microsoft.com/office/officeart/2005/8/layout/list1"/>
    <dgm:cxn modelId="{0475502D-3741-46AC-B01B-56BF7C45BB89}" srcId="{60CDF8D0-D4FC-4467-A51E-79C5A58B0B2C}" destId="{012E2C08-94FC-4B41-8598-5852A20B09ED}" srcOrd="1" destOrd="0" parTransId="{A45EEBA2-0E6C-4ADA-9E1C-45824B40538F}" sibTransId="{4F16C46A-1CBB-461C-BD52-EC84EA160E32}"/>
    <dgm:cxn modelId="{00D0B03D-6AD0-48A6-AA70-F40D9E87872E}" type="presOf" srcId="{337744CD-4D89-4429-A2C8-780736D9D993}" destId="{964E6811-5072-4466-B721-689C35A65029}" srcOrd="0" destOrd="2" presId="urn:microsoft.com/office/officeart/2005/8/layout/list1"/>
    <dgm:cxn modelId="{87091EE2-015B-49D0-B7B7-E226B5EF8884}" srcId="{816B3C24-4DEA-4AD7-8C04-8A053B316C06}" destId="{11A6145E-835A-43A8-B019-0C0156A937A5}" srcOrd="1" destOrd="0" parTransId="{5C87BD9A-33C3-4C7E-9FA2-08757E12E8AD}" sibTransId="{82553C19-CB1B-4FF8-A622-20BC3159B2F4}"/>
    <dgm:cxn modelId="{AE98DEDE-BFA5-4ACA-8317-D06FF6F1A776}" type="presOf" srcId="{11A6145E-835A-43A8-B019-0C0156A937A5}" destId="{03612073-B358-473D-AF5D-25FC335A8E3B}" srcOrd="0" destOrd="1" presId="urn:microsoft.com/office/officeart/2005/8/layout/list1"/>
    <dgm:cxn modelId="{2BA65DEC-E719-4ED3-8135-48349D42DD04}" srcId="{3F442EA2-39BA-4C9A-AD59-755D4917D532}" destId="{60CDF8D0-D4FC-4467-A51E-79C5A58B0B2C}" srcOrd="0" destOrd="0" parTransId="{E12A269F-AB82-486A-9077-80F2BBBE48C2}" sibTransId="{3F7FD59D-A716-4310-A89A-AB6F740D9FFF}"/>
    <dgm:cxn modelId="{171D0CD4-9F09-4470-B940-A52D27087328}" srcId="{816B3C24-4DEA-4AD7-8C04-8A053B316C06}" destId="{06F160D7-CF59-4F73-A2A2-C1DD8AC6CBB7}" srcOrd="2" destOrd="0" parTransId="{7ADCF792-D209-4A59-8FBD-ED8C6EF1FC84}" sibTransId="{B552C70C-F56F-415D-B3C5-9973CEE7D32B}"/>
    <dgm:cxn modelId="{CCDE62F5-DCE3-4D25-A1F6-E09FCC5C74CC}" type="presOf" srcId="{816B3C24-4DEA-4AD7-8C04-8A053B316C06}" destId="{9320147E-E71D-433F-9625-2B538F9A182F}" srcOrd="1" destOrd="0" presId="urn:microsoft.com/office/officeart/2005/8/layout/list1"/>
    <dgm:cxn modelId="{F28D8885-A20E-40AF-AD68-CE032FD8D892}" srcId="{60CDF8D0-D4FC-4467-A51E-79C5A58B0B2C}" destId="{337744CD-4D89-4429-A2C8-780736D9D993}" srcOrd="2" destOrd="0" parTransId="{7F7397CB-4AF2-4E75-8363-5B5472AEC2B4}" sibTransId="{0F3EB04E-10C9-4463-86A0-18772DA6E2EA}"/>
    <dgm:cxn modelId="{133AB3BA-08EC-432D-814B-0243B8AEAE27}" type="presOf" srcId="{3F442EA2-39BA-4C9A-AD59-755D4917D532}" destId="{E6A445EE-D086-4B01-B491-D67950A5A065}" srcOrd="0" destOrd="0" presId="urn:microsoft.com/office/officeart/2005/8/layout/list1"/>
    <dgm:cxn modelId="{4F674766-44DE-4286-A547-4B0F1955402B}" type="presOf" srcId="{06F160D7-CF59-4F73-A2A2-C1DD8AC6CBB7}" destId="{03612073-B358-473D-AF5D-25FC335A8E3B}" srcOrd="0" destOrd="2" presId="urn:microsoft.com/office/officeart/2005/8/layout/list1"/>
    <dgm:cxn modelId="{EF39DC10-C489-4F29-BCDA-31D69D3CEE27}" type="presOf" srcId="{60CDF8D0-D4FC-4467-A51E-79C5A58B0B2C}" destId="{5B203A22-00AF-46E7-9415-C6DAFD7E01CC}" srcOrd="1" destOrd="0" presId="urn:microsoft.com/office/officeart/2005/8/layout/list1"/>
    <dgm:cxn modelId="{07113AD3-C775-48C9-830E-576F0EE07749}" type="presParOf" srcId="{E6A445EE-D086-4B01-B491-D67950A5A065}" destId="{34C9EE47-81AF-461E-8292-AB107AA0D367}" srcOrd="0"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1" destOrd="0" presId="urn:microsoft.com/office/officeart/2005/8/layout/list1"/>
    <dgm:cxn modelId="{361E8493-E05B-46F9-A5FF-F03C8BA97CD5}" type="presParOf" srcId="{E6A445EE-D086-4B01-B491-D67950A5A065}" destId="{964E6811-5072-4466-B721-689C35A65029}" srcOrd="2" destOrd="0" presId="urn:microsoft.com/office/officeart/2005/8/layout/list1"/>
    <dgm:cxn modelId="{CE5845AF-A3A3-49A2-AC00-7346412804A7}" type="presParOf" srcId="{E6A445EE-D086-4B01-B491-D67950A5A065}" destId="{388AFBE9-A68A-438A-8C87-E70B316A1794}" srcOrd="3" destOrd="0" presId="urn:microsoft.com/office/officeart/2005/8/layout/list1"/>
    <dgm:cxn modelId="{5870DC6A-B4E6-4496-A7CE-2A23446E0C6C}" type="presParOf" srcId="{E6A445EE-D086-4B01-B491-D67950A5A065}" destId="{A44E8B9C-6DAD-4C52-AEEB-9B377FC98764}" srcOrd="4" destOrd="0" presId="urn:microsoft.com/office/officeart/2005/8/layout/list1"/>
    <dgm:cxn modelId="{52828AF3-3CF7-4CFA-BF3E-479CD10EA96C}" type="presParOf" srcId="{A44E8B9C-6DAD-4C52-AEEB-9B377FC98764}" destId="{302DF8D1-1B77-4864-AC00-4289A616C4D5}" srcOrd="0" destOrd="0" presId="urn:microsoft.com/office/officeart/2005/8/layout/list1"/>
    <dgm:cxn modelId="{80EBBC80-85BC-4076-8F89-A1CE66D42251}" type="presParOf" srcId="{A44E8B9C-6DAD-4C52-AEEB-9B377FC98764}" destId="{9320147E-E71D-433F-9625-2B538F9A182F}" srcOrd="1" destOrd="0" presId="urn:microsoft.com/office/officeart/2005/8/layout/list1"/>
    <dgm:cxn modelId="{20B4E490-7AFC-42E5-8820-15C30652C468}" type="presParOf" srcId="{E6A445EE-D086-4B01-B491-D67950A5A065}" destId="{FE666C10-0970-4FCA-A559-8093BA8C92B4}" srcOrd="5" destOrd="0" presId="urn:microsoft.com/office/officeart/2005/8/layout/list1"/>
    <dgm:cxn modelId="{E72C9352-E988-4717-AC2B-46A46F1A2F97}" type="presParOf" srcId="{E6A445EE-D086-4B01-B491-D67950A5A065}" destId="{03612073-B358-473D-AF5D-25FC335A8E3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E6E22E-288A-414B-A8DE-E4DBD03D5FC0}" type="datetimeFigureOut">
              <a:rPr lang="en-US"/>
              <a:t>10/18/2018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A9AE7E-E0F9-4C51-AD9A-F4C3A6E23BBF}" type="datetimeFigureOut">
              <a:rPr lang="en-US"/>
              <a:t>10/18/2018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10/18/2018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10/18/2018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10/18/2018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10/18/2018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10/18/2018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10/18/2018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10/18/2018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10/18/2018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TAKING YOUR TURN</a:t>
            </a:r>
            <a:endParaRPr lang="en-US" dirty="0"/>
          </a:p>
        </p:txBody>
      </p:sp>
      <p:sp>
        <p:nvSpPr>
          <p:cNvPr id="3" name="Subtitle 2"/>
          <p:cNvSpPr>
            <a:spLocks noGrp="1"/>
          </p:cNvSpPr>
          <p:nvPr>
            <p:ph type="subTitle" idx="1"/>
          </p:nvPr>
        </p:nvSpPr>
        <p:spPr/>
        <p:txBody>
          <a:bodyPr/>
          <a:lstStyle/>
          <a:p>
            <a:r>
              <a:rPr lang="en-US" dirty="0" smtClean="0"/>
              <a:t>Toolkit and common issues in pro bono defense</a:t>
            </a:r>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a:t>Arraignment</a:t>
            </a:r>
          </a:p>
        </p:txBody>
      </p:sp>
      <p:sp>
        <p:nvSpPr>
          <p:cNvPr id="3" name="Content Placeholder 2"/>
          <p:cNvSpPr>
            <a:spLocks noGrp="1"/>
          </p:cNvSpPr>
          <p:nvPr>
            <p:ph idx="1"/>
          </p:nvPr>
        </p:nvSpPr>
        <p:spPr/>
        <p:txBody>
          <a:bodyPr>
            <a:normAutofit/>
          </a:bodyPr>
          <a:lstStyle/>
          <a:p>
            <a:r>
              <a:rPr lang="en-US" sz="2800" dirty="0" smtClean="0"/>
              <a:t>Proper service?</a:t>
            </a:r>
            <a:endParaRPr lang="en-US" sz="2800" dirty="0"/>
          </a:p>
          <a:p>
            <a:r>
              <a:rPr lang="en-US" sz="2800" dirty="0" smtClean="0"/>
              <a:t>Defective complaint?</a:t>
            </a:r>
            <a:endParaRPr lang="en-US" sz="2800" dirty="0"/>
          </a:p>
          <a:p>
            <a:r>
              <a:rPr lang="en-US" sz="2800" dirty="0" smtClean="0"/>
              <a:t>Waive arraignment IF ABSOLUTELY NECESSARY</a:t>
            </a:r>
          </a:p>
          <a:p>
            <a:pPr lvl="1"/>
            <a:r>
              <a:rPr lang="en-US" sz="2800" dirty="0" smtClean="0"/>
              <a:t>Interview first</a:t>
            </a:r>
          </a:p>
          <a:p>
            <a:pPr lvl="1"/>
            <a:r>
              <a:rPr lang="en-US" sz="2800" dirty="0" smtClean="0"/>
              <a:t>ensure waiver is knowingly and intelligently made. 8 Nav. R. at 625.</a:t>
            </a:r>
            <a:endParaRPr lang="en-US" sz="2800" dirty="0"/>
          </a:p>
          <a:p>
            <a:r>
              <a:rPr lang="en-US" sz="2800" dirty="0" smtClean="0"/>
              <a:t>Jury trial?</a:t>
            </a:r>
            <a:endParaRPr lang="en-US" sz="2800" dirty="0"/>
          </a:p>
          <a:p>
            <a:endParaRPr lang="en-US" dirty="0"/>
          </a:p>
        </p:txBody>
      </p:sp>
      <p:sp>
        <p:nvSpPr>
          <p:cNvPr id="4" name="Text Placeholder 3"/>
          <p:cNvSpPr>
            <a:spLocks noGrp="1"/>
          </p:cNvSpPr>
          <p:nvPr>
            <p:ph type="body" sz="half" idx="2"/>
          </p:nvPr>
        </p:nvSpPr>
        <p:spPr/>
        <p:txBody>
          <a:bodyPr/>
          <a:lstStyle/>
          <a:p>
            <a:r>
              <a:rPr lang="en-US" dirty="0" smtClean="0"/>
              <a:t>Case law to know and rules to remember:</a:t>
            </a:r>
          </a:p>
          <a:p>
            <a:r>
              <a:rPr lang="en-US" i="1" dirty="0" err="1" smtClean="0"/>
              <a:t>Erachio</a:t>
            </a:r>
            <a:r>
              <a:rPr lang="en-US" i="1" dirty="0" smtClean="0"/>
              <a:t> </a:t>
            </a:r>
            <a:r>
              <a:rPr lang="en-US" i="1" dirty="0"/>
              <a:t>v. Ramah Dist. Ct.</a:t>
            </a:r>
            <a:r>
              <a:rPr lang="en-US" dirty="0"/>
              <a:t>, 8 Nav. R. 617, 626 (Nav. Sup. Ct. 2005).</a:t>
            </a:r>
            <a:endParaRPr lang="en-US" i="1" dirty="0"/>
          </a:p>
          <a:p>
            <a:r>
              <a:rPr lang="en-US" dirty="0" smtClean="0"/>
              <a:t>Rule 12 &amp; Rule 13, Nav. R. Cr. P.</a:t>
            </a:r>
            <a:endParaRPr lang="en-US" dirty="0"/>
          </a:p>
        </p:txBody>
      </p:sp>
    </p:spTree>
    <p:extLst>
      <p:ext uri="{BB962C8B-B14F-4D97-AF65-F5344CB8AC3E}">
        <p14:creationId xmlns:p14="http://schemas.microsoft.com/office/powerpoint/2010/main" val="111184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smtClean="0"/>
              <a:t>Bail Hearing</a:t>
            </a:r>
            <a:endParaRPr lang="en-US" dirty="0"/>
          </a:p>
        </p:txBody>
      </p:sp>
      <p:sp>
        <p:nvSpPr>
          <p:cNvPr id="3" name="Content Placeholder 2"/>
          <p:cNvSpPr>
            <a:spLocks noGrp="1"/>
          </p:cNvSpPr>
          <p:nvPr>
            <p:ph idx="1"/>
          </p:nvPr>
        </p:nvSpPr>
        <p:spPr/>
        <p:txBody>
          <a:bodyPr>
            <a:normAutofit/>
          </a:bodyPr>
          <a:lstStyle/>
          <a:p>
            <a:r>
              <a:rPr lang="en-US" sz="2600" dirty="0"/>
              <a:t>Navajo Nation must file a motion to hold defendant without bail. </a:t>
            </a:r>
            <a:r>
              <a:rPr lang="en-US" sz="2600" i="1" dirty="0"/>
              <a:t>Wood</a:t>
            </a:r>
            <a:r>
              <a:rPr lang="en-US" sz="2600" dirty="0"/>
              <a:t> slip. op. at 6</a:t>
            </a:r>
            <a:r>
              <a:rPr lang="en-US" sz="2600" dirty="0" smtClean="0"/>
              <a:t>.</a:t>
            </a:r>
          </a:p>
          <a:p>
            <a:pPr marL="301752" lvl="1" indent="0">
              <a:buNone/>
            </a:pPr>
            <a:r>
              <a:rPr lang="en-US" sz="2600" dirty="0" smtClean="0">
                <a:sym typeface="Wingdings" panose="05000000000000000000" pitchFamily="2" charset="2"/>
              </a:rPr>
              <a:t></a:t>
            </a:r>
            <a:r>
              <a:rPr lang="en-US" sz="2600" dirty="0" smtClean="0"/>
              <a:t>usually filed along with the complaint.</a:t>
            </a:r>
            <a:endParaRPr lang="en-US" sz="2600" dirty="0"/>
          </a:p>
          <a:p>
            <a:r>
              <a:rPr lang="en-US" sz="2600" dirty="0" smtClean="0"/>
              <a:t>Hearing may be after arraignment date if Defendant asked for assistance of counsel at arraignment. 10 Am. Tribal Law 95, 98 (FN2).</a:t>
            </a:r>
          </a:p>
          <a:p>
            <a:r>
              <a:rPr lang="en-US" sz="2600" dirty="0" smtClean="0"/>
              <a:t>Ensure defendant was properly arraigned</a:t>
            </a:r>
            <a:endParaRPr lang="en-US" sz="2600" dirty="0"/>
          </a:p>
        </p:txBody>
      </p:sp>
      <p:sp>
        <p:nvSpPr>
          <p:cNvPr id="4" name="Text Placeholder 3"/>
          <p:cNvSpPr>
            <a:spLocks noGrp="1"/>
          </p:cNvSpPr>
          <p:nvPr>
            <p:ph type="body" sz="half" idx="2"/>
          </p:nvPr>
        </p:nvSpPr>
        <p:spPr/>
        <p:txBody>
          <a:bodyPr>
            <a:normAutofit fontScale="92500" lnSpcReduction="10000"/>
          </a:bodyPr>
          <a:lstStyle/>
          <a:p>
            <a:r>
              <a:rPr lang="en-US" dirty="0" smtClean="0"/>
              <a:t>Case law to know and rules to remember:</a:t>
            </a:r>
          </a:p>
          <a:p>
            <a:r>
              <a:rPr lang="en-US" i="1" dirty="0"/>
              <a:t>Bitsie v. Greyeyes</a:t>
            </a:r>
            <a:r>
              <a:rPr lang="en-US" dirty="0"/>
              <a:t> 10 Am. Tribal Law 95 (Nav. Sup. Ct. 2011</a:t>
            </a:r>
            <a:r>
              <a:rPr lang="en-US" dirty="0" smtClean="0"/>
              <a:t>).</a:t>
            </a:r>
          </a:p>
          <a:p>
            <a:r>
              <a:rPr lang="en-US" dirty="0"/>
              <a:t> </a:t>
            </a:r>
            <a:r>
              <a:rPr lang="en-US" i="1" dirty="0"/>
              <a:t>Wood v. Window Rock Dist. Ct.</a:t>
            </a:r>
            <a:r>
              <a:rPr lang="en-US" dirty="0"/>
              <a:t> Slip. op. SC-CV-20-09 </a:t>
            </a:r>
            <a:r>
              <a:rPr lang="en-US" dirty="0" smtClean="0"/>
              <a:t>(</a:t>
            </a:r>
            <a:r>
              <a:rPr lang="en-US" dirty="0"/>
              <a:t>Nav. Sup. Ct. 2009</a:t>
            </a:r>
            <a:r>
              <a:rPr lang="en-US" dirty="0" smtClean="0"/>
              <a:t>)</a:t>
            </a:r>
          </a:p>
          <a:p>
            <a:r>
              <a:rPr lang="en-US" dirty="0" smtClean="0"/>
              <a:t>Rule 11 &amp; Rule 15(a)-(d), Nav. R. Cr. P.</a:t>
            </a:r>
          </a:p>
          <a:p>
            <a:r>
              <a:rPr lang="en-US" dirty="0" smtClean="0"/>
              <a:t>17 </a:t>
            </a:r>
            <a:r>
              <a:rPr lang="en-US" dirty="0"/>
              <a:t>N.N.C. 536 (Family Violence Act Victims’ Rights)</a:t>
            </a:r>
          </a:p>
          <a:p>
            <a:endParaRPr lang="en-US" dirty="0"/>
          </a:p>
        </p:txBody>
      </p:sp>
    </p:spTree>
    <p:extLst>
      <p:ext uri="{BB962C8B-B14F-4D97-AF65-F5344CB8AC3E}">
        <p14:creationId xmlns:p14="http://schemas.microsoft.com/office/powerpoint/2010/main" val="172515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smtClean="0"/>
              <a:t>Bail Hearing</a:t>
            </a:r>
            <a:endParaRPr lang="en-US" dirty="0"/>
          </a:p>
        </p:txBody>
      </p:sp>
      <p:sp>
        <p:nvSpPr>
          <p:cNvPr id="3" name="Content Placeholder 2"/>
          <p:cNvSpPr>
            <a:spLocks noGrp="1"/>
          </p:cNvSpPr>
          <p:nvPr>
            <p:ph idx="1"/>
          </p:nvPr>
        </p:nvSpPr>
        <p:spPr/>
        <p:txBody>
          <a:bodyPr>
            <a:normAutofit fontScale="92500"/>
          </a:bodyPr>
          <a:lstStyle/>
          <a:p>
            <a:r>
              <a:rPr lang="en-US" dirty="0" smtClean="0"/>
              <a:t>Limit attempts to turn bail hearing into mini-trial.</a:t>
            </a:r>
          </a:p>
          <a:p>
            <a:r>
              <a:rPr lang="en-US" dirty="0" smtClean="0"/>
              <a:t>Burden is on Navajo Nation to prove denial of bail is justified by clear and convincing evidence 10 Am. Tribal Law at 257.</a:t>
            </a:r>
          </a:p>
          <a:p>
            <a:r>
              <a:rPr lang="en-US" dirty="0" smtClean="0"/>
              <a:t>Object to any witness testimony not relevant to grounds for holding Defendant raised in motion.</a:t>
            </a:r>
          </a:p>
          <a:p>
            <a:r>
              <a:rPr lang="en-US" dirty="0" smtClean="0"/>
              <a:t>Court cannot unilaterally make findings as a substitute for finding facts based upon evidence presented by Navajo Nation at the arraignment bail hearing. </a:t>
            </a:r>
            <a:r>
              <a:rPr lang="en-US" i="1" dirty="0" smtClean="0"/>
              <a:t>Wood</a:t>
            </a:r>
            <a:r>
              <a:rPr lang="en-US" dirty="0" smtClean="0"/>
              <a:t> slip. op. at 8.</a:t>
            </a:r>
          </a:p>
          <a:p>
            <a:endParaRPr lang="en-US" dirty="0"/>
          </a:p>
        </p:txBody>
      </p:sp>
      <p:sp>
        <p:nvSpPr>
          <p:cNvPr id="4" name="Text Placeholder 3"/>
          <p:cNvSpPr>
            <a:spLocks noGrp="1"/>
          </p:cNvSpPr>
          <p:nvPr>
            <p:ph type="body" sz="half" idx="2"/>
          </p:nvPr>
        </p:nvSpPr>
        <p:spPr/>
        <p:txBody>
          <a:bodyPr>
            <a:normAutofit fontScale="92500" lnSpcReduction="10000"/>
          </a:bodyPr>
          <a:lstStyle/>
          <a:p>
            <a:r>
              <a:rPr lang="en-US" dirty="0"/>
              <a:t>Case law to know and rules to remember:</a:t>
            </a:r>
          </a:p>
          <a:p>
            <a:r>
              <a:rPr lang="en-US" i="1" dirty="0"/>
              <a:t>Bitsie v. Greyeyes</a:t>
            </a:r>
            <a:r>
              <a:rPr lang="en-US" dirty="0"/>
              <a:t> 10 Am. Tribal Law 95 (Nav. Sup. Ct. 2011).</a:t>
            </a:r>
          </a:p>
          <a:p>
            <a:r>
              <a:rPr lang="en-US" dirty="0"/>
              <a:t> </a:t>
            </a:r>
            <a:r>
              <a:rPr lang="en-US" i="1" dirty="0"/>
              <a:t>Wood v. Window Rock Dist. Ct.</a:t>
            </a:r>
            <a:r>
              <a:rPr lang="en-US" dirty="0"/>
              <a:t> Slip. op. SC-CV-20-09 (Nav. Sup. Ct. 2009)</a:t>
            </a:r>
          </a:p>
          <a:p>
            <a:r>
              <a:rPr lang="en-US" dirty="0"/>
              <a:t>Rule 11 &amp; Rule 15(a)-(d), Nav. R. Cr. P.</a:t>
            </a:r>
          </a:p>
          <a:p>
            <a:r>
              <a:rPr lang="en-US" dirty="0"/>
              <a:t>17 N.N.C. 536 (Family Violence Act Victims’ Rights)</a:t>
            </a:r>
          </a:p>
        </p:txBody>
      </p:sp>
    </p:spTree>
    <p:extLst>
      <p:ext uri="{BB962C8B-B14F-4D97-AF65-F5344CB8AC3E}">
        <p14:creationId xmlns:p14="http://schemas.microsoft.com/office/powerpoint/2010/main" val="369573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smtClean="0"/>
              <a:t>Bail Hearing</a:t>
            </a:r>
            <a:endParaRPr lang="en-US" dirty="0"/>
          </a:p>
        </p:txBody>
      </p:sp>
      <p:sp>
        <p:nvSpPr>
          <p:cNvPr id="3" name="Content Placeholder 2"/>
          <p:cNvSpPr>
            <a:spLocks noGrp="1"/>
          </p:cNvSpPr>
          <p:nvPr>
            <p:ph idx="1"/>
          </p:nvPr>
        </p:nvSpPr>
        <p:spPr/>
        <p:txBody>
          <a:bodyPr>
            <a:normAutofit/>
          </a:bodyPr>
          <a:lstStyle/>
          <a:p>
            <a:r>
              <a:rPr lang="en-US" sz="2800" dirty="0" smtClean="0"/>
              <a:t>Argue reasons for release </a:t>
            </a:r>
            <a:endParaRPr lang="en-US" sz="2800" dirty="0"/>
          </a:p>
          <a:p>
            <a:r>
              <a:rPr lang="en-US" sz="2800" dirty="0" smtClean="0"/>
              <a:t>Remind Court burden is on Navajo Nation </a:t>
            </a:r>
          </a:p>
          <a:p>
            <a:r>
              <a:rPr lang="en-US" sz="2800" dirty="0" smtClean="0"/>
              <a:t>Discuss alternatives </a:t>
            </a:r>
          </a:p>
          <a:p>
            <a:r>
              <a:rPr lang="en-US" sz="2800" dirty="0" smtClean="0"/>
              <a:t>Release </a:t>
            </a:r>
            <a:r>
              <a:rPr lang="en-US" sz="2800" dirty="0"/>
              <a:t>conditions should be reasonably targeted </a:t>
            </a:r>
            <a:r>
              <a:rPr lang="en-US" sz="2800" dirty="0" smtClean="0"/>
              <a:t>at ensuring</a:t>
            </a:r>
          </a:p>
          <a:p>
            <a:pPr lvl="1"/>
            <a:r>
              <a:rPr lang="en-US" sz="2800" dirty="0" smtClean="0"/>
              <a:t>Defendant </a:t>
            </a:r>
            <a:r>
              <a:rPr lang="en-US" sz="2800" dirty="0"/>
              <a:t>returns to court </a:t>
            </a:r>
            <a:endParaRPr lang="en-US" sz="2800" dirty="0" smtClean="0"/>
          </a:p>
          <a:p>
            <a:pPr lvl="1"/>
            <a:r>
              <a:rPr lang="en-US" sz="2800" dirty="0" smtClean="0"/>
              <a:t> victims is </a:t>
            </a:r>
            <a:r>
              <a:rPr lang="en-US" sz="2800" dirty="0"/>
              <a:t>safe</a:t>
            </a:r>
            <a:r>
              <a:rPr lang="en-US" sz="2800" dirty="0" smtClean="0"/>
              <a:t>.</a:t>
            </a:r>
            <a:endParaRPr lang="en-US" sz="2800" dirty="0"/>
          </a:p>
        </p:txBody>
      </p:sp>
      <p:sp>
        <p:nvSpPr>
          <p:cNvPr id="4" name="Text Placeholder 3"/>
          <p:cNvSpPr>
            <a:spLocks noGrp="1"/>
          </p:cNvSpPr>
          <p:nvPr>
            <p:ph type="body" sz="half" idx="2"/>
          </p:nvPr>
        </p:nvSpPr>
        <p:spPr/>
        <p:txBody>
          <a:bodyPr>
            <a:normAutofit fontScale="92500" lnSpcReduction="10000"/>
          </a:bodyPr>
          <a:lstStyle/>
          <a:p>
            <a:r>
              <a:rPr lang="en-US" dirty="0"/>
              <a:t>Case law to know and rules to remember:</a:t>
            </a:r>
          </a:p>
          <a:p>
            <a:r>
              <a:rPr lang="en-US" i="1" dirty="0"/>
              <a:t>Bitsie v. Greyeyes</a:t>
            </a:r>
            <a:r>
              <a:rPr lang="en-US" dirty="0"/>
              <a:t> 10 Am. Tribal Law 95 (Nav. Sup. Ct. 2011).</a:t>
            </a:r>
          </a:p>
          <a:p>
            <a:r>
              <a:rPr lang="en-US" dirty="0"/>
              <a:t> </a:t>
            </a:r>
            <a:r>
              <a:rPr lang="en-US" i="1" dirty="0"/>
              <a:t>Wood v. Window Rock Dist. Ct.</a:t>
            </a:r>
            <a:r>
              <a:rPr lang="en-US" dirty="0"/>
              <a:t> Slip. op. SC-CV-20-09 (Nav. Sup. Ct. 2009)</a:t>
            </a:r>
          </a:p>
          <a:p>
            <a:r>
              <a:rPr lang="en-US" dirty="0"/>
              <a:t>Rule 11 &amp; Rule 15(a)-(d), Nav. R. Cr. P.</a:t>
            </a:r>
          </a:p>
          <a:p>
            <a:r>
              <a:rPr lang="en-US" dirty="0"/>
              <a:t>17 N.N.C. 536 (Family Violence Act Victims’ Rights)</a:t>
            </a:r>
          </a:p>
        </p:txBody>
      </p:sp>
    </p:spTree>
    <p:extLst>
      <p:ext uri="{BB962C8B-B14F-4D97-AF65-F5344CB8AC3E}">
        <p14:creationId xmlns:p14="http://schemas.microsoft.com/office/powerpoint/2010/main" val="15003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smtClean="0"/>
              <a:t>Bail Hearing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400" dirty="0" smtClean="0"/>
              <a:t>Possible Outcomes:</a:t>
            </a:r>
          </a:p>
          <a:p>
            <a:r>
              <a:rPr lang="en-US" sz="4400" dirty="0" smtClean="0"/>
              <a:t>Client held without bond; </a:t>
            </a:r>
          </a:p>
          <a:p>
            <a:r>
              <a:rPr lang="en-US" sz="4400" dirty="0" smtClean="0"/>
              <a:t>Reasonable </a:t>
            </a:r>
            <a:r>
              <a:rPr lang="en-US" sz="4400" dirty="0"/>
              <a:t>bond </a:t>
            </a:r>
            <a:r>
              <a:rPr lang="en-US" sz="4400" dirty="0" smtClean="0"/>
              <a:t>is set; </a:t>
            </a:r>
          </a:p>
          <a:p>
            <a:r>
              <a:rPr lang="en-US" sz="4400" dirty="0" smtClean="0"/>
              <a:t>Client is released, with or without conditions.</a:t>
            </a:r>
            <a:endParaRPr lang="en-US" sz="4400" dirty="0"/>
          </a:p>
          <a:p>
            <a:endParaRPr lang="en-US" dirty="0"/>
          </a:p>
        </p:txBody>
      </p:sp>
      <p:sp>
        <p:nvSpPr>
          <p:cNvPr id="4" name="Text Placeholder 3"/>
          <p:cNvSpPr>
            <a:spLocks noGrp="1"/>
          </p:cNvSpPr>
          <p:nvPr>
            <p:ph type="body" sz="half" idx="2"/>
          </p:nvPr>
        </p:nvSpPr>
        <p:spPr/>
        <p:txBody>
          <a:bodyPr>
            <a:normAutofit fontScale="92500" lnSpcReduction="10000"/>
          </a:bodyPr>
          <a:lstStyle/>
          <a:p>
            <a:r>
              <a:rPr lang="en-US" dirty="0"/>
              <a:t>Case law to know and rules to remember:</a:t>
            </a:r>
          </a:p>
          <a:p>
            <a:r>
              <a:rPr lang="en-US" i="1" dirty="0"/>
              <a:t>Bitsie v. Greyeyes</a:t>
            </a:r>
            <a:r>
              <a:rPr lang="en-US" dirty="0"/>
              <a:t> 10 Am. Tribal Law 95 (Nav. Sup. Ct. 2011).</a:t>
            </a:r>
          </a:p>
          <a:p>
            <a:r>
              <a:rPr lang="en-US" dirty="0"/>
              <a:t> </a:t>
            </a:r>
            <a:r>
              <a:rPr lang="en-US" i="1" dirty="0"/>
              <a:t>Wood v. Window Rock Dist. Ct.</a:t>
            </a:r>
            <a:r>
              <a:rPr lang="en-US" dirty="0"/>
              <a:t> Slip. op. SC-CV-20-09 (Nav. Sup. Ct. 2009)</a:t>
            </a:r>
          </a:p>
          <a:p>
            <a:r>
              <a:rPr lang="en-US" dirty="0"/>
              <a:t>Rule 11 &amp; Rule 15(a)-(d), Nav. R. Cr. P.</a:t>
            </a:r>
          </a:p>
          <a:p>
            <a:r>
              <a:rPr lang="en-US" dirty="0"/>
              <a:t>17 N.N.C. 536 (Family Violence Act Victims’ Rights)</a:t>
            </a:r>
          </a:p>
        </p:txBody>
      </p:sp>
    </p:spTree>
    <p:extLst>
      <p:ext uri="{BB962C8B-B14F-4D97-AF65-F5344CB8AC3E}">
        <p14:creationId xmlns:p14="http://schemas.microsoft.com/office/powerpoint/2010/main" val="291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Walking through the Criminal Case </a:t>
            </a:r>
            <a:r>
              <a:rPr lang="en-US" dirty="0" smtClean="0"/>
              <a:t>Timeline </a:t>
            </a:r>
            <a:br>
              <a:rPr lang="en-US" dirty="0" smtClean="0"/>
            </a:br>
            <a:r>
              <a:rPr lang="en-US" dirty="0" smtClean="0"/>
              <a:t>Pre-Trial Conference: Talking it out</a:t>
            </a:r>
            <a:endParaRPr lang="en-US" dirty="0"/>
          </a:p>
        </p:txBody>
      </p:sp>
      <p:sp>
        <p:nvSpPr>
          <p:cNvPr id="3" name="Content Placeholder 2"/>
          <p:cNvSpPr>
            <a:spLocks noGrp="1"/>
          </p:cNvSpPr>
          <p:nvPr>
            <p:ph idx="1"/>
          </p:nvPr>
        </p:nvSpPr>
        <p:spPr/>
        <p:txBody>
          <a:bodyPr>
            <a:normAutofit/>
          </a:bodyPr>
          <a:lstStyle/>
          <a:p>
            <a:r>
              <a:rPr lang="en-US" sz="6600" dirty="0" smtClean="0"/>
              <a:t>Discovery issues</a:t>
            </a:r>
          </a:p>
          <a:p>
            <a:r>
              <a:rPr lang="en-US" sz="6600" dirty="0" smtClean="0"/>
              <a:t>Plea offers</a:t>
            </a:r>
          </a:p>
          <a:p>
            <a:r>
              <a:rPr lang="en-US" sz="6600" dirty="0" smtClean="0"/>
              <a:t>Victim input</a:t>
            </a:r>
            <a:endParaRPr lang="en-US" sz="6600" dirty="0"/>
          </a:p>
        </p:txBody>
      </p:sp>
      <p:sp>
        <p:nvSpPr>
          <p:cNvPr id="4" name="Text Placeholder 3"/>
          <p:cNvSpPr>
            <a:spLocks noGrp="1"/>
          </p:cNvSpPr>
          <p:nvPr>
            <p:ph type="body" sz="half" idx="2"/>
          </p:nvPr>
        </p:nvSpPr>
        <p:spPr/>
        <p:txBody>
          <a:bodyPr>
            <a:normAutofit fontScale="92500" lnSpcReduction="20000"/>
          </a:bodyPr>
          <a:lstStyle/>
          <a:p>
            <a:r>
              <a:rPr lang="en-US" dirty="0"/>
              <a:t>Law to know and rules to remember:</a:t>
            </a:r>
          </a:p>
          <a:p>
            <a:r>
              <a:rPr lang="en-US" dirty="0"/>
              <a:t>17 N.N.C. § </a:t>
            </a:r>
            <a:r>
              <a:rPr lang="en-US" dirty="0" smtClean="0"/>
              <a:t>1818</a:t>
            </a:r>
            <a:endParaRPr lang="en-US" dirty="0"/>
          </a:p>
          <a:p>
            <a:r>
              <a:rPr lang="en-US" dirty="0"/>
              <a:t> </a:t>
            </a:r>
            <a:r>
              <a:rPr lang="en-US" i="1" dirty="0"/>
              <a:t>Navajo Nation v. Jones</a:t>
            </a:r>
            <a:r>
              <a:rPr lang="en-US" dirty="0"/>
              <a:t> 1 Nav. R. 14 (Nav. Ct. App. 1971). </a:t>
            </a:r>
          </a:p>
          <a:p>
            <a:r>
              <a:rPr lang="en-US" dirty="0"/>
              <a:t>Rule 16 (presence of defendant required), Rule 20 (waiver of rights), Rule 22 (Plea agreements), Rule 23 (Deferred prosecution), Rules 24-26 (Discovery), Rule 31 (Pretrial Conference), Nav. R. Cr. P.</a:t>
            </a:r>
          </a:p>
          <a:p>
            <a:endParaRPr lang="en-US" dirty="0"/>
          </a:p>
        </p:txBody>
      </p:sp>
    </p:spTree>
    <p:extLst>
      <p:ext uri="{BB962C8B-B14F-4D97-AF65-F5344CB8AC3E}">
        <p14:creationId xmlns:p14="http://schemas.microsoft.com/office/powerpoint/2010/main" val="13451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 </a:t>
            </a:r>
            <a:br>
              <a:rPr lang="en-US" dirty="0"/>
            </a:br>
            <a:r>
              <a:rPr lang="en-US" dirty="0"/>
              <a:t>Pre-Trial Conference: Talking it out</a:t>
            </a:r>
          </a:p>
        </p:txBody>
      </p:sp>
      <p:sp>
        <p:nvSpPr>
          <p:cNvPr id="3" name="Content Placeholder 2"/>
          <p:cNvSpPr>
            <a:spLocks noGrp="1"/>
          </p:cNvSpPr>
          <p:nvPr>
            <p:ph idx="1"/>
          </p:nvPr>
        </p:nvSpPr>
        <p:spPr/>
        <p:txBody>
          <a:bodyPr>
            <a:normAutofit/>
          </a:bodyPr>
          <a:lstStyle/>
          <a:p>
            <a:pPr marL="0" indent="0">
              <a:buNone/>
            </a:pPr>
            <a:r>
              <a:rPr lang="en-US" sz="3000" dirty="0"/>
              <a:t>Most Navajo Nation prosecutors are </a:t>
            </a:r>
            <a:r>
              <a:rPr lang="en-US" sz="3000" dirty="0" err="1" smtClean="0"/>
              <a:t>reasonable</a:t>
            </a:r>
            <a:r>
              <a:rPr lang="en-US" sz="3000" dirty="0" err="1" smtClean="0">
                <a:sym typeface="Wingdings" panose="05000000000000000000" pitchFamily="2" charset="2"/>
              </a:rPr>
              <a:t>Negotiate</a:t>
            </a:r>
            <a:r>
              <a:rPr lang="en-US" sz="3000" dirty="0" smtClean="0">
                <a:sym typeface="Wingdings" panose="05000000000000000000" pitchFamily="2" charset="2"/>
              </a:rPr>
              <a:t>!</a:t>
            </a:r>
            <a:endParaRPr lang="en-US" sz="3000" dirty="0" smtClean="0"/>
          </a:p>
          <a:p>
            <a:r>
              <a:rPr lang="en-US" sz="3000" dirty="0"/>
              <a:t>S</a:t>
            </a:r>
            <a:r>
              <a:rPr lang="en-US" sz="3000" dirty="0" smtClean="0"/>
              <a:t>uggest pleas to lesser charges</a:t>
            </a:r>
          </a:p>
          <a:p>
            <a:r>
              <a:rPr lang="en-US" sz="3000" dirty="0" smtClean="0"/>
              <a:t>Resolve outstanding issues such as </a:t>
            </a:r>
            <a:r>
              <a:rPr lang="en-US" sz="3000" dirty="0" err="1" smtClean="0"/>
              <a:t>multiplicitous</a:t>
            </a:r>
            <a:r>
              <a:rPr lang="en-US" sz="3000" dirty="0" smtClean="0"/>
              <a:t> and </a:t>
            </a:r>
            <a:r>
              <a:rPr lang="en-US" sz="3000" i="1" dirty="0" smtClean="0"/>
              <a:t>de </a:t>
            </a:r>
            <a:r>
              <a:rPr lang="en-US" sz="3000" i="1" dirty="0" err="1" smtClean="0"/>
              <a:t>minimis</a:t>
            </a:r>
            <a:r>
              <a:rPr lang="en-US" sz="3000" dirty="0" smtClean="0"/>
              <a:t> charges </a:t>
            </a:r>
          </a:p>
          <a:p>
            <a:r>
              <a:rPr lang="en-US" sz="3000" dirty="0" smtClean="0"/>
              <a:t>Substitute for services appropriate for your client</a:t>
            </a:r>
            <a:endParaRPr lang="en-US" sz="3000" dirty="0"/>
          </a:p>
        </p:txBody>
      </p:sp>
      <p:sp>
        <p:nvSpPr>
          <p:cNvPr id="4" name="Text Placeholder 3"/>
          <p:cNvSpPr>
            <a:spLocks noGrp="1"/>
          </p:cNvSpPr>
          <p:nvPr>
            <p:ph type="body" sz="half" idx="2"/>
          </p:nvPr>
        </p:nvSpPr>
        <p:spPr/>
        <p:txBody>
          <a:bodyPr>
            <a:normAutofit fontScale="92500" lnSpcReduction="20000"/>
          </a:bodyPr>
          <a:lstStyle/>
          <a:p>
            <a:r>
              <a:rPr lang="en-US" dirty="0"/>
              <a:t>Law to know and rules to remember:</a:t>
            </a:r>
          </a:p>
          <a:p>
            <a:r>
              <a:rPr lang="en-US" dirty="0"/>
              <a:t>17 N.N.C</a:t>
            </a:r>
            <a:r>
              <a:rPr lang="en-US" dirty="0" smtClean="0"/>
              <a:t>.</a:t>
            </a:r>
            <a:r>
              <a:rPr lang="en-US" dirty="0"/>
              <a:t> </a:t>
            </a:r>
            <a:r>
              <a:rPr lang="en-US" dirty="0" smtClean="0"/>
              <a:t> §1818</a:t>
            </a:r>
            <a:endParaRPr lang="en-US" dirty="0"/>
          </a:p>
          <a:p>
            <a:r>
              <a:rPr lang="en-US" dirty="0"/>
              <a:t> </a:t>
            </a:r>
            <a:r>
              <a:rPr lang="en-US" i="1" dirty="0"/>
              <a:t>Navajo Nation v. Jones</a:t>
            </a:r>
            <a:r>
              <a:rPr lang="en-US" dirty="0"/>
              <a:t> 1 Nav. R. 14 (Nav. Ct. App. 1971). </a:t>
            </a:r>
          </a:p>
          <a:p>
            <a:r>
              <a:rPr lang="en-US" dirty="0"/>
              <a:t>Rule 16 (presence of defendant required), Rule 20 (waiver of rights), Rule 22 (Plea agreements), Rule 23 (Deferred prosecution), Rules 24-26 (Discovery), Rule 31 (Pretrial Conference), Nav. R. Cr. P.</a:t>
            </a:r>
          </a:p>
          <a:p>
            <a:endParaRPr lang="en-US" dirty="0"/>
          </a:p>
        </p:txBody>
      </p:sp>
    </p:spTree>
    <p:extLst>
      <p:ext uri="{BB962C8B-B14F-4D97-AF65-F5344CB8AC3E}">
        <p14:creationId xmlns:p14="http://schemas.microsoft.com/office/powerpoint/2010/main" val="89880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Walking through the Criminal Case Timeline </a:t>
            </a:r>
            <a:br>
              <a:rPr lang="en-US" dirty="0"/>
            </a:br>
            <a:r>
              <a:rPr lang="en-US" dirty="0"/>
              <a:t>Pre-Trial Conference: </a:t>
            </a:r>
            <a:r>
              <a:rPr lang="en-US" dirty="0" smtClean="0"/>
              <a:t>Evaluating Plea Offers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100" dirty="0" smtClean="0"/>
              <a:t>“The Navajo Code does not provide for a mandatory sentence of probation and rightfully so for that in itself would be cruel and inhuman. A convicted person is entitled to be sentenced in accordance with the law and not sentenced in accordance with what some individual believes is best for him; anything less is not justice under the law. Section 909(a), Title 17, Navajo Tribal Code, probation, provides in effect that the Court must impose sentence upon a convicted Indian under Title 17 before he may grant probation. Probation is granted by suspending the sentence for the period of the sentence, nothing less and nothing more.” </a:t>
            </a:r>
            <a:r>
              <a:rPr lang="en-US" sz="3100" i="1" dirty="0" smtClean="0"/>
              <a:t>Navajo </a:t>
            </a:r>
            <a:r>
              <a:rPr lang="en-US" sz="3100" i="1" dirty="0"/>
              <a:t>Nation v. Jones</a:t>
            </a:r>
            <a:r>
              <a:rPr lang="en-US" sz="3100" dirty="0"/>
              <a:t> 1 Nav. R. 14, 15 (Nav. Ct. App. 1971). </a:t>
            </a:r>
          </a:p>
          <a:p>
            <a:pPr marL="0" indent="0">
              <a:buNone/>
            </a:pP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a:t>Law to know and rules to remember:</a:t>
            </a:r>
          </a:p>
          <a:p>
            <a:r>
              <a:rPr lang="en-US" dirty="0"/>
              <a:t>17 N.N.C</a:t>
            </a:r>
            <a:r>
              <a:rPr lang="en-US" dirty="0" smtClean="0"/>
              <a:t>. §1818</a:t>
            </a:r>
            <a:endParaRPr lang="en-US" dirty="0"/>
          </a:p>
          <a:p>
            <a:r>
              <a:rPr lang="en-US" dirty="0"/>
              <a:t> </a:t>
            </a:r>
            <a:r>
              <a:rPr lang="en-US" i="1" dirty="0"/>
              <a:t>Navajo Nation v. Jones</a:t>
            </a:r>
            <a:r>
              <a:rPr lang="en-US" dirty="0"/>
              <a:t> 1 Nav. R. 14 (Nav. Ct. App. 1971). </a:t>
            </a:r>
          </a:p>
          <a:p>
            <a:r>
              <a:rPr lang="en-US" dirty="0"/>
              <a:t>Rule 16 (presence of defendant required), Rule 20 (waiver of rights), Rule 22 (Plea agreements), Rule 23 (Deferred prosecution), Rules 24-26 (Discovery), Rule 31 (Pretrial Conference), Nav. R. Cr. P.</a:t>
            </a:r>
          </a:p>
          <a:p>
            <a:endParaRPr lang="en-US" dirty="0"/>
          </a:p>
          <a:p>
            <a:endParaRPr lang="en-US" dirty="0"/>
          </a:p>
        </p:txBody>
      </p:sp>
    </p:spTree>
    <p:extLst>
      <p:ext uri="{BB962C8B-B14F-4D97-AF65-F5344CB8AC3E}">
        <p14:creationId xmlns:p14="http://schemas.microsoft.com/office/powerpoint/2010/main" val="330237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 </a:t>
            </a:r>
            <a:br>
              <a:rPr lang="en-US" dirty="0"/>
            </a:br>
            <a:r>
              <a:rPr lang="en-US" dirty="0"/>
              <a:t>Pre-Trial Conference: Evaluating Plea Offers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t>
            </a:r>
            <a:r>
              <a:rPr lang="en-US" dirty="0"/>
              <a:t>A) The Court of the Navajo Nation may in its discretion </a:t>
            </a:r>
            <a:r>
              <a:rPr lang="en-US" dirty="0" smtClean="0"/>
              <a:t>suspend </a:t>
            </a:r>
            <a:r>
              <a:rPr lang="en-US" dirty="0"/>
              <a:t>any sentence impose and allow the </a:t>
            </a:r>
            <a:r>
              <a:rPr lang="en-US" dirty="0" smtClean="0"/>
              <a:t>offender </a:t>
            </a:r>
            <a:r>
              <a:rPr lang="en-US" dirty="0"/>
              <a:t>his </a:t>
            </a:r>
            <a:r>
              <a:rPr lang="en-US" dirty="0" smtClean="0"/>
              <a:t>or </a:t>
            </a:r>
            <a:r>
              <a:rPr lang="en-US" dirty="0"/>
              <a:t>her freedom on probation upon his or her signing a </a:t>
            </a:r>
            <a:r>
              <a:rPr lang="en-US" dirty="0" smtClean="0"/>
              <a:t>pledge </a:t>
            </a:r>
            <a:r>
              <a:rPr lang="en-US" dirty="0"/>
              <a:t>of good conduct during the period of the </a:t>
            </a:r>
            <a:r>
              <a:rPr lang="en-US" dirty="0" smtClean="0"/>
              <a:t>sentence </a:t>
            </a:r>
            <a:r>
              <a:rPr lang="en-US" dirty="0"/>
              <a:t>upon the form provided therefor.</a:t>
            </a:r>
          </a:p>
          <a:p>
            <a:pPr marL="0" indent="0">
              <a:buNone/>
            </a:pPr>
            <a:r>
              <a:rPr lang="en-US" dirty="0" smtClean="0"/>
              <a:t>(</a:t>
            </a:r>
            <a:r>
              <a:rPr lang="en-US" dirty="0"/>
              <a:t>B) Any person who shall violate his or her probation </a:t>
            </a:r>
            <a:r>
              <a:rPr lang="en-US" dirty="0" smtClean="0"/>
              <a:t>pledge </a:t>
            </a:r>
            <a:r>
              <a:rPr lang="en-US" dirty="0"/>
              <a:t>shall be required to serve the original sentence. 	….</a:t>
            </a:r>
          </a:p>
          <a:p>
            <a:pPr marL="0" indent="0">
              <a:buNone/>
            </a:pPr>
            <a:r>
              <a:rPr lang="en-US" dirty="0" smtClean="0"/>
              <a:t>(</a:t>
            </a:r>
            <a:r>
              <a:rPr lang="en-US" dirty="0"/>
              <a:t>D) Individuals who are convicted of any offense may be </a:t>
            </a:r>
            <a:r>
              <a:rPr lang="en-US" dirty="0" smtClean="0"/>
              <a:t>sentenced </a:t>
            </a:r>
            <a:r>
              <a:rPr lang="en-US" dirty="0"/>
              <a:t>to a term of probation not to exceed two </a:t>
            </a:r>
            <a:r>
              <a:rPr lang="en-US" dirty="0" smtClean="0"/>
              <a:t>years </a:t>
            </a:r>
            <a:r>
              <a:rPr lang="en-US" dirty="0"/>
              <a:t>and individuals convicted of multiple offenses </a:t>
            </a:r>
            <a:r>
              <a:rPr lang="en-US" dirty="0" smtClean="0"/>
              <a:t>may </a:t>
            </a:r>
            <a:r>
              <a:rPr lang="en-US" dirty="0"/>
              <a:t>be sentenced to a term of probation not to </a:t>
            </a:r>
            <a:r>
              <a:rPr lang="en-US" dirty="0" smtClean="0"/>
              <a:t>exceed five </a:t>
            </a:r>
            <a:r>
              <a:rPr lang="en-US" dirty="0"/>
              <a:t>years</a:t>
            </a:r>
            <a:r>
              <a:rPr lang="en-US" dirty="0" smtClean="0"/>
              <a:t>.</a:t>
            </a:r>
          </a:p>
          <a:p>
            <a:pPr marL="0" indent="0">
              <a:buNone/>
            </a:pPr>
            <a:r>
              <a:rPr lang="en-US" dirty="0"/>
              <a:t>17 N.N.C. §</a:t>
            </a:r>
            <a:r>
              <a:rPr lang="en-US" dirty="0" smtClean="0"/>
              <a:t>1818</a:t>
            </a:r>
            <a:endParaRPr lang="en-US" dirty="0"/>
          </a:p>
          <a:p>
            <a:pPr marL="0" indent="0">
              <a:buNone/>
            </a:pP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smtClean="0"/>
              <a:t>Law to </a:t>
            </a:r>
            <a:r>
              <a:rPr lang="en-US" dirty="0"/>
              <a:t>know and rules to remember</a:t>
            </a:r>
            <a:r>
              <a:rPr lang="en-US" dirty="0" smtClean="0"/>
              <a:t>:</a:t>
            </a:r>
          </a:p>
          <a:p>
            <a:r>
              <a:rPr lang="en-US" dirty="0" smtClean="0"/>
              <a:t>17 N.N.C. §1818</a:t>
            </a:r>
          </a:p>
          <a:p>
            <a:r>
              <a:rPr lang="en-US" dirty="0"/>
              <a:t> </a:t>
            </a:r>
            <a:r>
              <a:rPr lang="en-US" i="1" dirty="0"/>
              <a:t>Navajo Nation v. Jones</a:t>
            </a:r>
            <a:r>
              <a:rPr lang="en-US" dirty="0"/>
              <a:t> 1 Nav. R. 14 (Nav. Ct. App. 1971). </a:t>
            </a:r>
          </a:p>
          <a:p>
            <a:r>
              <a:rPr lang="en-US" dirty="0"/>
              <a:t>Rule 16 (presence of defendant required), Rule 20 (waiver of rights), Rule 22 (Plea agreements), Rule 23 (Deferred prosecution), Rules 24-26 (Discovery), Rule 31 (Pretrial Conference), Nav. R. Cr. P.</a:t>
            </a:r>
          </a:p>
          <a:p>
            <a:endParaRPr lang="en-US" dirty="0"/>
          </a:p>
          <a:p>
            <a:endParaRPr lang="en-US" dirty="0"/>
          </a:p>
        </p:txBody>
      </p:sp>
    </p:spTree>
    <p:extLst>
      <p:ext uri="{BB962C8B-B14F-4D97-AF65-F5344CB8AC3E}">
        <p14:creationId xmlns:p14="http://schemas.microsoft.com/office/powerpoint/2010/main" val="390131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 </a:t>
            </a:r>
            <a:br>
              <a:rPr lang="en-US" dirty="0"/>
            </a:br>
            <a:r>
              <a:rPr lang="en-US" dirty="0"/>
              <a:t>Pre-Trial Conference: </a:t>
            </a:r>
            <a:r>
              <a:rPr lang="en-US" dirty="0" smtClean="0"/>
              <a:t>Talking It Out</a:t>
            </a:r>
            <a:endParaRPr lang="en-US" dirty="0"/>
          </a:p>
        </p:txBody>
      </p:sp>
      <p:sp>
        <p:nvSpPr>
          <p:cNvPr id="3" name="Content Placeholder 2"/>
          <p:cNvSpPr>
            <a:spLocks noGrp="1"/>
          </p:cNvSpPr>
          <p:nvPr>
            <p:ph idx="1"/>
          </p:nvPr>
        </p:nvSpPr>
        <p:spPr/>
        <p:txBody>
          <a:bodyPr>
            <a:normAutofit fontScale="92500"/>
          </a:bodyPr>
          <a:lstStyle/>
          <a:p>
            <a:pPr marL="0" lvl="0" indent="0">
              <a:buNone/>
            </a:pPr>
            <a:r>
              <a:rPr lang="en-US" sz="2800" dirty="0" smtClean="0"/>
              <a:t>Typical probation please sentence defendant to jail and suspend that length of jail time for an equal length of probation.</a:t>
            </a:r>
          </a:p>
          <a:p>
            <a:r>
              <a:rPr lang="en-US" sz="2800" dirty="0" smtClean="0"/>
              <a:t>You can argue for a shorter jail sentenced </a:t>
            </a:r>
            <a:r>
              <a:rPr lang="en-US" sz="2800" dirty="0"/>
              <a:t>for proposed length of probation </a:t>
            </a:r>
            <a:endParaRPr lang="en-US" sz="2800" dirty="0" smtClean="0"/>
          </a:p>
          <a:p>
            <a:r>
              <a:rPr lang="en-US" sz="2800" i="1" dirty="0" smtClean="0"/>
              <a:t>Jones</a:t>
            </a:r>
            <a:r>
              <a:rPr lang="en-US" sz="2800" dirty="0" smtClean="0"/>
              <a:t> </a:t>
            </a:r>
            <a:r>
              <a:rPr lang="en-US" sz="2800" dirty="0"/>
              <a:t>makes clear that the jail sentence should be fair </a:t>
            </a:r>
            <a:r>
              <a:rPr lang="en-US" sz="2800" i="1" dirty="0"/>
              <a:t>of itself</a:t>
            </a:r>
            <a:r>
              <a:rPr lang="en-US" sz="2800" dirty="0" smtClean="0"/>
              <a:t>.</a:t>
            </a:r>
          </a:p>
          <a:p>
            <a:r>
              <a:rPr lang="en-US" sz="2800" dirty="0" smtClean="0"/>
              <a:t>Compromise for time to complete services.</a:t>
            </a:r>
          </a:p>
          <a:p>
            <a:pPr marL="0" indent="0">
              <a:buNone/>
            </a:pP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smtClean="0"/>
              <a:t>Law to </a:t>
            </a:r>
            <a:r>
              <a:rPr lang="en-US" dirty="0"/>
              <a:t>know and rules to remember</a:t>
            </a:r>
            <a:r>
              <a:rPr lang="en-US" dirty="0" smtClean="0"/>
              <a:t>:</a:t>
            </a:r>
          </a:p>
          <a:p>
            <a:r>
              <a:rPr lang="en-US" dirty="0" smtClean="0"/>
              <a:t>17 N.N.C. §1818</a:t>
            </a:r>
          </a:p>
          <a:p>
            <a:r>
              <a:rPr lang="en-US" dirty="0"/>
              <a:t> </a:t>
            </a:r>
            <a:r>
              <a:rPr lang="en-US" i="1" dirty="0"/>
              <a:t>Navajo Nation v. Jones</a:t>
            </a:r>
            <a:r>
              <a:rPr lang="en-US" dirty="0"/>
              <a:t> 1 Nav. R. 14 (Nav. Ct. App. 1971). </a:t>
            </a:r>
          </a:p>
          <a:p>
            <a:r>
              <a:rPr lang="en-US" dirty="0"/>
              <a:t>Rule 16 (presence of defendant required), Rule 20 (waiver of rights), Rule 22 (Plea agreements), Rule 23 (Deferred prosecution), Rules 24-26 (Discovery), Rule 31 (Pretrial Conference), Nav. R. Cr. P.</a:t>
            </a:r>
          </a:p>
          <a:p>
            <a:endParaRPr lang="en-US" dirty="0"/>
          </a:p>
          <a:p>
            <a:endParaRPr lang="en-US" dirty="0"/>
          </a:p>
        </p:txBody>
      </p:sp>
    </p:spTree>
    <p:extLst>
      <p:ext uri="{BB962C8B-B14F-4D97-AF65-F5344CB8AC3E}">
        <p14:creationId xmlns:p14="http://schemas.microsoft.com/office/powerpoint/2010/main" val="150682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Toolkit For Pro Bono Representation</a:t>
            </a:r>
            <a:endParaRPr lang="en-US" dirty="0"/>
          </a:p>
        </p:txBody>
      </p:sp>
      <p:sp>
        <p:nvSpPr>
          <p:cNvPr id="10" name="Content Placeholder 9"/>
          <p:cNvSpPr>
            <a:spLocks noGrp="1"/>
          </p:cNvSpPr>
          <p:nvPr>
            <p:ph sz="half" idx="1"/>
          </p:nvPr>
        </p:nvSpPr>
        <p:spPr/>
        <p:txBody>
          <a:bodyPr>
            <a:normAutofit/>
          </a:bodyPr>
          <a:lstStyle/>
          <a:p>
            <a:r>
              <a:rPr lang="en-US" dirty="0"/>
              <a:t>M</a:t>
            </a:r>
            <a:r>
              <a:rPr lang="en-US" dirty="0" smtClean="0"/>
              <a:t>ostly criminal law</a:t>
            </a:r>
          </a:p>
          <a:p>
            <a:r>
              <a:rPr lang="en-US" dirty="0" smtClean="0"/>
              <a:t>Some issues in juvenile delinquency Apologies for citations</a:t>
            </a:r>
          </a:p>
          <a:p>
            <a:r>
              <a:rPr lang="en-US" dirty="0" smtClean="0"/>
              <a:t>I will not spend too much time on where to find the statutes</a:t>
            </a:r>
          </a:p>
          <a:p>
            <a:r>
              <a:rPr lang="en-US" dirty="0" smtClean="0"/>
              <a:t>Emphasis on pretrial practice</a:t>
            </a:r>
            <a:endParaRPr lang="en-US" dirty="0"/>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4291763266"/>
              </p:ext>
            </p:extLst>
          </p:nvPr>
        </p:nvGraphicFramePr>
        <p:xfrm>
          <a:off x="6196013" y="1803400"/>
          <a:ext cx="4773612"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 </a:t>
            </a:r>
            <a:br>
              <a:rPr lang="en-US" dirty="0"/>
            </a:br>
            <a:r>
              <a:rPr lang="en-US" dirty="0"/>
              <a:t>Pre-Trial Conference: Talking It Out</a:t>
            </a:r>
          </a:p>
        </p:txBody>
      </p:sp>
      <p:sp>
        <p:nvSpPr>
          <p:cNvPr id="3" name="Content Placeholder 2"/>
          <p:cNvSpPr>
            <a:spLocks noGrp="1"/>
          </p:cNvSpPr>
          <p:nvPr>
            <p:ph idx="1"/>
          </p:nvPr>
        </p:nvSpPr>
        <p:spPr/>
        <p:txBody>
          <a:bodyPr>
            <a:normAutofit fontScale="92500" lnSpcReduction="10000"/>
          </a:bodyPr>
          <a:lstStyle/>
          <a:p>
            <a:r>
              <a:rPr lang="en-US" sz="2800" dirty="0"/>
              <a:t>Navajo Nation prosecutors do not typically revoke plea offers or </a:t>
            </a:r>
            <a:r>
              <a:rPr lang="en-US" sz="2800" dirty="0" smtClean="0"/>
              <a:t>make </a:t>
            </a:r>
            <a:r>
              <a:rPr lang="en-US" sz="2800" dirty="0"/>
              <a:t>them less favorable in the event of continuance for </a:t>
            </a:r>
            <a:r>
              <a:rPr lang="en-US" sz="2800" dirty="0" smtClean="0"/>
              <a:t>discovery, or even for the Defendant to take some time to think the offer over.</a:t>
            </a:r>
          </a:p>
          <a:p>
            <a:r>
              <a:rPr lang="en-US" sz="2800" dirty="0" smtClean="0"/>
              <a:t>This policy is consistent </a:t>
            </a:r>
            <a:r>
              <a:rPr lang="en-US" sz="2800" dirty="0"/>
              <a:t>with Navajo fundamental value of </a:t>
            </a:r>
            <a:r>
              <a:rPr lang="en-US" sz="2800" dirty="0" smtClean="0"/>
              <a:t>talking </a:t>
            </a:r>
            <a:r>
              <a:rPr lang="en-US" sz="2800" dirty="0"/>
              <a:t>it out. </a:t>
            </a:r>
            <a:endParaRPr lang="en-US" sz="2800" dirty="0" smtClean="0"/>
          </a:p>
          <a:p>
            <a:r>
              <a:rPr lang="en-US" sz="2800" dirty="0" smtClean="0"/>
              <a:t>Continuances decided upon at pre-trial conference should only be made with the agreement of the defendant, and waive time with respect to her speedy trial right.</a:t>
            </a:r>
            <a:endParaRPr lang="en-US" sz="2800" dirty="0"/>
          </a:p>
          <a:p>
            <a:pPr marL="0" indent="0">
              <a:buNone/>
            </a:pP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smtClean="0"/>
              <a:t>Law to </a:t>
            </a:r>
            <a:r>
              <a:rPr lang="en-US" dirty="0"/>
              <a:t>know and rules to remember</a:t>
            </a:r>
            <a:r>
              <a:rPr lang="en-US" dirty="0" smtClean="0"/>
              <a:t>:</a:t>
            </a:r>
          </a:p>
          <a:p>
            <a:r>
              <a:rPr lang="en-US" dirty="0" smtClean="0"/>
              <a:t>17 N.N.C. §1818</a:t>
            </a:r>
          </a:p>
          <a:p>
            <a:r>
              <a:rPr lang="en-US" dirty="0"/>
              <a:t> </a:t>
            </a:r>
            <a:r>
              <a:rPr lang="en-US" i="1" dirty="0"/>
              <a:t>Navajo Nation v. Jones</a:t>
            </a:r>
            <a:r>
              <a:rPr lang="en-US" dirty="0"/>
              <a:t> 1 Nav. R. 14 (Nav. Ct. App. 1971). </a:t>
            </a:r>
          </a:p>
          <a:p>
            <a:r>
              <a:rPr lang="en-US" dirty="0"/>
              <a:t>Rule 16 (presence of defendant required), Rule 20 (waiver of rights), Rule 22 (Plea agreements), Rule 23 (Deferred prosecution), Rules 24-26 (Discovery), Rule 31 (Pretrial Conference), Nav. R. Cr. P.</a:t>
            </a:r>
          </a:p>
          <a:p>
            <a:endParaRPr lang="en-US" dirty="0"/>
          </a:p>
          <a:p>
            <a:endParaRPr lang="en-US" dirty="0"/>
          </a:p>
        </p:txBody>
      </p:sp>
    </p:spTree>
    <p:extLst>
      <p:ext uri="{BB962C8B-B14F-4D97-AF65-F5344CB8AC3E}">
        <p14:creationId xmlns:p14="http://schemas.microsoft.com/office/powerpoint/2010/main" val="166135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Walking through the Criminal Case Timeline </a:t>
            </a:r>
            <a:br>
              <a:rPr lang="en-US" dirty="0"/>
            </a:br>
            <a:r>
              <a:rPr lang="en-US" dirty="0" smtClean="0"/>
              <a:t>Trial—Hold on!</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If you receive a case already set for trial: </a:t>
            </a:r>
          </a:p>
          <a:p>
            <a:r>
              <a:rPr lang="en-US" sz="2100" dirty="0" smtClean="0"/>
              <a:t>Reach out to the client ASAP by any means available.</a:t>
            </a:r>
          </a:p>
          <a:p>
            <a:r>
              <a:rPr lang="en-US" sz="2100" dirty="0" smtClean="0"/>
              <a:t>Usually appropriate to file a motion to vacate trial and reset for Pre-Trial Conference, unless client is being held without bond or simply doesn’t want the delay.</a:t>
            </a:r>
          </a:p>
          <a:p>
            <a:r>
              <a:rPr lang="en-US" sz="2100" dirty="0" smtClean="0"/>
              <a:t>Even if client objects, it may still be necessary in order to properly prepare for trial and render effective assistance of counsel. The client’s objection should be documented in the motion if that is the case.</a:t>
            </a:r>
          </a:p>
          <a:p>
            <a:r>
              <a:rPr lang="en-US" sz="2100" dirty="0" smtClean="0"/>
              <a:t>Be particularly mindful of pretrial motion deadlines.</a:t>
            </a:r>
          </a:p>
          <a:p>
            <a:pPr marL="0" indent="0">
              <a:buNone/>
            </a:pPr>
            <a:endParaRPr lang="en-US" sz="2100" dirty="0"/>
          </a:p>
        </p:txBody>
      </p:sp>
      <p:sp>
        <p:nvSpPr>
          <p:cNvPr id="4" name="Text Placeholder 3"/>
          <p:cNvSpPr>
            <a:spLocks noGrp="1"/>
          </p:cNvSpPr>
          <p:nvPr>
            <p:ph type="body" sz="half" idx="2"/>
          </p:nvPr>
        </p:nvSpPr>
        <p:spPr/>
        <p:txBody>
          <a:bodyPr>
            <a:normAutofit/>
          </a:bodyPr>
          <a:lstStyle/>
          <a:p>
            <a:endParaRPr lang="en-US" dirty="0"/>
          </a:p>
          <a:p>
            <a:r>
              <a:rPr lang="en-US" dirty="0" smtClean="0"/>
              <a:t>Rules to </a:t>
            </a:r>
            <a:r>
              <a:rPr lang="en-US" dirty="0"/>
              <a:t>remember:</a:t>
            </a:r>
          </a:p>
          <a:p>
            <a:r>
              <a:rPr lang="en-US" dirty="0" smtClean="0"/>
              <a:t>Rule 29 (General provisions for pretrial motion practice)</a:t>
            </a:r>
          </a:p>
          <a:p>
            <a:r>
              <a:rPr lang="en-US" dirty="0" smtClean="0"/>
              <a:t>Rule 30 (Procedure on pretrial motions to suppress evidence)</a:t>
            </a:r>
          </a:p>
          <a:p>
            <a:r>
              <a:rPr lang="en-US" dirty="0" smtClean="0"/>
              <a:t>Rule 34-36, 38 (Jury)</a:t>
            </a:r>
          </a:p>
          <a:p>
            <a:r>
              <a:rPr lang="en-US" dirty="0" smtClean="0"/>
              <a:t>Rule 37 (Conduct of trial)</a:t>
            </a:r>
            <a:endParaRPr lang="en-US" dirty="0"/>
          </a:p>
        </p:txBody>
      </p:sp>
    </p:spTree>
    <p:extLst>
      <p:ext uri="{BB962C8B-B14F-4D97-AF65-F5344CB8AC3E}">
        <p14:creationId xmlns:p14="http://schemas.microsoft.com/office/powerpoint/2010/main" val="296723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Walking through the Criminal Case Timeline</a:t>
            </a:r>
            <a:br>
              <a:rPr lang="en-US" dirty="0"/>
            </a:br>
            <a:r>
              <a:rPr lang="en-US" dirty="0"/>
              <a:t>Sentencing</a:t>
            </a:r>
          </a:p>
        </p:txBody>
      </p:sp>
      <p:sp>
        <p:nvSpPr>
          <p:cNvPr id="3" name="Content Placeholder 2"/>
          <p:cNvSpPr>
            <a:spLocks noGrp="1"/>
          </p:cNvSpPr>
          <p:nvPr>
            <p:ph idx="1"/>
          </p:nvPr>
        </p:nvSpPr>
        <p:spPr/>
        <p:txBody>
          <a:bodyPr>
            <a:normAutofit/>
          </a:bodyPr>
          <a:lstStyle/>
          <a:p>
            <a:r>
              <a:rPr lang="en-US" sz="2600" dirty="0" smtClean="0"/>
              <a:t>Review recordings for due </a:t>
            </a:r>
            <a:r>
              <a:rPr lang="en-US" sz="2600" dirty="0"/>
              <a:t>process </a:t>
            </a:r>
            <a:r>
              <a:rPr lang="en-US" sz="2600" dirty="0" smtClean="0"/>
              <a:t>concerns</a:t>
            </a:r>
          </a:p>
          <a:p>
            <a:r>
              <a:rPr lang="en-US" sz="2600" dirty="0" smtClean="0"/>
              <a:t>If any evidence that plea was not made </a:t>
            </a:r>
            <a:r>
              <a:rPr lang="en-US" sz="2600" b="1" dirty="0" smtClean="0"/>
              <a:t>knowingly, intelligently, and voluntarily</a:t>
            </a:r>
          </a:p>
          <a:p>
            <a:pPr marL="0" indent="0">
              <a:buNone/>
            </a:pPr>
            <a:r>
              <a:rPr lang="en-US" sz="2600" b="1" dirty="0" smtClean="0">
                <a:sym typeface="Wingdings" panose="05000000000000000000" pitchFamily="2" charset="2"/>
              </a:rPr>
              <a:t>   </a:t>
            </a:r>
            <a:r>
              <a:rPr lang="en-US" sz="2600" b="1" dirty="0" smtClean="0"/>
              <a:t> </a:t>
            </a:r>
            <a:r>
              <a:rPr lang="en-US" sz="2600" dirty="0"/>
              <a:t>file a motion to withdraw the </a:t>
            </a:r>
            <a:r>
              <a:rPr lang="en-US" sz="2600" dirty="0" smtClean="0"/>
              <a:t>client’s 	guilty plea </a:t>
            </a:r>
            <a:r>
              <a:rPr lang="en-US" sz="2600" dirty="0"/>
              <a:t>and enter plea of not </a:t>
            </a:r>
            <a:r>
              <a:rPr lang="en-US" sz="2600" dirty="0" smtClean="0"/>
              <a:t>guilty</a:t>
            </a:r>
          </a:p>
          <a:p>
            <a:r>
              <a:rPr lang="en-US" sz="2600" dirty="0" smtClean="0"/>
              <a:t>Check for double </a:t>
            </a:r>
            <a:r>
              <a:rPr lang="en-US" sz="2600" dirty="0"/>
              <a:t>jeopardy </a:t>
            </a:r>
            <a:r>
              <a:rPr lang="en-US" sz="2600" dirty="0" smtClean="0"/>
              <a:t>concerns</a:t>
            </a:r>
          </a:p>
          <a:p>
            <a:r>
              <a:rPr lang="en-US" sz="2600" dirty="0" smtClean="0"/>
              <a:t>Interview client</a:t>
            </a:r>
          </a:p>
          <a:p>
            <a:pPr marL="301752" lvl="1" indent="0">
              <a:buNone/>
            </a:pP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smtClean="0"/>
              <a:t>Law to </a:t>
            </a:r>
            <a:r>
              <a:rPr lang="en-US" dirty="0"/>
              <a:t>know and rules to remember: </a:t>
            </a:r>
          </a:p>
          <a:p>
            <a:r>
              <a:rPr lang="en-US" i="1" dirty="0"/>
              <a:t>Navajo Nation v. Rodriguez</a:t>
            </a:r>
            <a:r>
              <a:rPr lang="en-US" dirty="0"/>
              <a:t>, 8 Nav. R. 604, 615 (Nav. Sup. Ct. 2004)</a:t>
            </a:r>
          </a:p>
          <a:p>
            <a:r>
              <a:rPr lang="en-US" i="1" dirty="0"/>
              <a:t>Navajo Nation v. Morgan</a:t>
            </a:r>
            <a:r>
              <a:rPr lang="en-US" dirty="0"/>
              <a:t>, 8 Nav. R. 732 at 738 (Nav. Sup. Ct. 2005). </a:t>
            </a:r>
          </a:p>
          <a:p>
            <a:r>
              <a:rPr lang="en-US" i="1" dirty="0" err="1"/>
              <a:t>Erachio</a:t>
            </a:r>
            <a:r>
              <a:rPr lang="en-US" i="1" dirty="0"/>
              <a:t> v. Ramah Dist. Ct.</a:t>
            </a:r>
            <a:r>
              <a:rPr lang="en-US" dirty="0"/>
              <a:t>, 8 Nav. R. 617, 626 (Nav. Sup. Ct. 2005).</a:t>
            </a:r>
          </a:p>
          <a:p>
            <a:r>
              <a:rPr lang="en-US" dirty="0"/>
              <a:t>17 N.N.C. §220-225</a:t>
            </a:r>
          </a:p>
          <a:p>
            <a:r>
              <a:rPr lang="en-US" dirty="0"/>
              <a:t>Rules 19, 21(c), &amp; 50-52, Nav. R. Cr. P.</a:t>
            </a:r>
          </a:p>
        </p:txBody>
      </p:sp>
    </p:spTree>
    <p:extLst>
      <p:ext uri="{BB962C8B-B14F-4D97-AF65-F5344CB8AC3E}">
        <p14:creationId xmlns:p14="http://schemas.microsoft.com/office/powerpoint/2010/main" val="6410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Walking through the Criminal Case Timeline</a:t>
            </a:r>
            <a:r>
              <a:rPr lang="en-US" dirty="0" smtClean="0"/>
              <a:t/>
            </a:r>
            <a:br>
              <a:rPr lang="en-US" dirty="0" smtClean="0"/>
            </a:br>
            <a:r>
              <a:rPr lang="en-US" dirty="0" smtClean="0"/>
              <a:t>Sentencing</a:t>
            </a:r>
            <a:endParaRPr lang="en-US" dirty="0"/>
          </a:p>
        </p:txBody>
      </p:sp>
      <p:sp>
        <p:nvSpPr>
          <p:cNvPr id="3" name="Content Placeholder 2"/>
          <p:cNvSpPr>
            <a:spLocks noGrp="1"/>
          </p:cNvSpPr>
          <p:nvPr>
            <p:ph idx="1"/>
          </p:nvPr>
        </p:nvSpPr>
        <p:spPr/>
        <p:txBody>
          <a:bodyPr>
            <a:noAutofit/>
          </a:bodyPr>
          <a:lstStyle/>
          <a:p>
            <a:r>
              <a:rPr lang="en-US" sz="4000" dirty="0"/>
              <a:t>Ask Navajo Nation for sentencing stipulation</a:t>
            </a:r>
          </a:p>
          <a:p>
            <a:r>
              <a:rPr lang="en-US" sz="4000" dirty="0" smtClean="0"/>
              <a:t>Find &amp; present mitigating evidence</a:t>
            </a:r>
          </a:p>
          <a:p>
            <a:r>
              <a:rPr lang="en-US" sz="4000" dirty="0" smtClean="0"/>
              <a:t>Family members often helpful</a:t>
            </a:r>
          </a:p>
        </p:txBody>
      </p:sp>
      <p:sp>
        <p:nvSpPr>
          <p:cNvPr id="4" name="Text Placeholder 3"/>
          <p:cNvSpPr>
            <a:spLocks noGrp="1"/>
          </p:cNvSpPr>
          <p:nvPr>
            <p:ph type="body" sz="half" idx="2"/>
          </p:nvPr>
        </p:nvSpPr>
        <p:spPr/>
        <p:txBody>
          <a:bodyPr>
            <a:normAutofit fontScale="92500" lnSpcReduction="20000"/>
          </a:bodyPr>
          <a:lstStyle/>
          <a:p>
            <a:r>
              <a:rPr lang="en-US" dirty="0" smtClean="0"/>
              <a:t>Law </a:t>
            </a:r>
            <a:r>
              <a:rPr lang="en-US" dirty="0"/>
              <a:t>to </a:t>
            </a:r>
            <a:r>
              <a:rPr lang="en-US" dirty="0" smtClean="0"/>
              <a:t>know and rules to remember: </a:t>
            </a:r>
            <a:endParaRPr lang="en-US" dirty="0"/>
          </a:p>
          <a:p>
            <a:r>
              <a:rPr lang="en-US" i="1" dirty="0"/>
              <a:t>Navajo Nation v. Rodriguez</a:t>
            </a:r>
            <a:r>
              <a:rPr lang="en-US" dirty="0"/>
              <a:t>, 8 Nav. R. 604, 615 (Nav. Sup. Ct. 2004)</a:t>
            </a:r>
          </a:p>
          <a:p>
            <a:r>
              <a:rPr lang="en-US" i="1" dirty="0"/>
              <a:t>Navajo Nation v. Morgan</a:t>
            </a:r>
            <a:r>
              <a:rPr lang="en-US" dirty="0"/>
              <a:t>, 8 Nav. R. 732 at 738 (Nav. Sup. Ct. 2005). </a:t>
            </a:r>
          </a:p>
          <a:p>
            <a:r>
              <a:rPr lang="en-US" i="1" dirty="0" err="1"/>
              <a:t>Erachio</a:t>
            </a:r>
            <a:r>
              <a:rPr lang="en-US" i="1" dirty="0"/>
              <a:t> v. Ramah Dist. Ct.</a:t>
            </a:r>
            <a:r>
              <a:rPr lang="en-US" dirty="0"/>
              <a:t>, 8 Nav. R. 617, 626 (Nav. Sup. Ct. 2005</a:t>
            </a:r>
            <a:r>
              <a:rPr lang="en-US" dirty="0" smtClean="0"/>
              <a:t>).</a:t>
            </a:r>
          </a:p>
          <a:p>
            <a:r>
              <a:rPr lang="en-US" dirty="0" smtClean="0"/>
              <a:t>17 N.N.C. §220-225</a:t>
            </a:r>
          </a:p>
          <a:p>
            <a:r>
              <a:rPr lang="en-US" dirty="0" smtClean="0"/>
              <a:t>Rules 19, 21(c), &amp; 50-52, Nav. R. Cr. P.</a:t>
            </a:r>
            <a:endParaRPr lang="en-US" dirty="0"/>
          </a:p>
        </p:txBody>
      </p:sp>
    </p:spTree>
    <p:extLst>
      <p:ext uri="{BB962C8B-B14F-4D97-AF65-F5344CB8AC3E}">
        <p14:creationId xmlns:p14="http://schemas.microsoft.com/office/powerpoint/2010/main" val="191257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a:t>Sentencing</a:t>
            </a:r>
          </a:p>
        </p:txBody>
      </p:sp>
      <p:sp>
        <p:nvSpPr>
          <p:cNvPr id="4" name="Text Placeholder 3"/>
          <p:cNvSpPr>
            <a:spLocks noGrp="1"/>
          </p:cNvSpPr>
          <p:nvPr>
            <p:ph type="body" sz="half" idx="2"/>
          </p:nvPr>
        </p:nvSpPr>
        <p:spPr/>
        <p:txBody>
          <a:bodyPr>
            <a:normAutofit/>
          </a:bodyPr>
          <a:lstStyle/>
          <a:p>
            <a:r>
              <a:rPr lang="en-US" sz="2400" dirty="0" smtClean="0"/>
              <a:t>INCARCERATION SHOULD BE LAST RESORT</a:t>
            </a:r>
          </a:p>
          <a:p>
            <a:endParaRPr lang="en-US" dirty="0" smtClean="0"/>
          </a:p>
          <a:p>
            <a:r>
              <a:rPr lang="en-US" dirty="0" smtClean="0"/>
              <a:t>Image from Bosque Redondo Memorial’s </a:t>
            </a:r>
            <a:r>
              <a:rPr lang="en-US" dirty="0" err="1" smtClean="0"/>
              <a:t>website:https</a:t>
            </a:r>
            <a:r>
              <a:rPr lang="en-US" dirty="0"/>
              <a:t>://www.bosqueredondomemorial.com/life_at_br.htm</a:t>
            </a:r>
          </a:p>
        </p:txBody>
      </p:sp>
      <p:pic>
        <p:nvPicPr>
          <p:cNvPr id="6" name="Picture Placeholder 5"/>
          <p:cNvPicPr>
            <a:picLocks noGrp="1" noChangeAspect="1"/>
          </p:cNvPicPr>
          <p:nvPr>
            <p:ph type="pic" idx="1"/>
          </p:nvPr>
        </p:nvPicPr>
        <p:blipFill>
          <a:blip r:embed="rId2"/>
          <a:srcRect l="18366" r="18366"/>
          <a:stretch>
            <a:fillRect/>
          </a:stretch>
        </p:blipFill>
        <p:spPr>
          <a:prstGeom prst="rect">
            <a:avLst/>
          </a:prstGeom>
        </p:spPr>
      </p:pic>
    </p:spTree>
    <p:extLst>
      <p:ext uri="{BB962C8B-B14F-4D97-AF65-F5344CB8AC3E}">
        <p14:creationId xmlns:p14="http://schemas.microsoft.com/office/powerpoint/2010/main" val="849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 </a:t>
            </a:r>
            <a:r>
              <a:rPr lang="en-US" dirty="0" smtClean="0"/>
              <a:t>Revocation of Probation or Parole</a:t>
            </a:r>
            <a:endParaRPr lang="en-US" dirty="0"/>
          </a:p>
        </p:txBody>
      </p:sp>
      <p:sp>
        <p:nvSpPr>
          <p:cNvPr id="3" name="Content Placeholder 2"/>
          <p:cNvSpPr>
            <a:spLocks noGrp="1"/>
          </p:cNvSpPr>
          <p:nvPr>
            <p:ph idx="1"/>
          </p:nvPr>
        </p:nvSpPr>
        <p:spPr/>
        <p:txBody>
          <a:bodyPr>
            <a:normAutofit/>
          </a:bodyPr>
          <a:lstStyle/>
          <a:p>
            <a:r>
              <a:rPr lang="en-US" dirty="0" smtClean="0"/>
              <a:t>Watch timelines and due process</a:t>
            </a:r>
          </a:p>
          <a:p>
            <a:r>
              <a:rPr lang="en-US" dirty="0" smtClean="0"/>
              <a:t>Push for second chances:</a:t>
            </a:r>
          </a:p>
          <a:p>
            <a:pPr marL="0" indent="0">
              <a:buNone/>
            </a:pPr>
            <a:r>
              <a:rPr lang="en-US" dirty="0" smtClean="0"/>
              <a:t>“</a:t>
            </a:r>
            <a:r>
              <a:rPr lang="en-US" i="1" dirty="0" err="1" smtClean="0"/>
              <a:t>Din</a:t>
            </a:r>
            <a:r>
              <a:rPr lang="en-US" dirty="0" err="1" smtClean="0"/>
              <a:t>é</a:t>
            </a:r>
            <a:r>
              <a:rPr lang="en-US" dirty="0" smtClean="0"/>
              <a:t> justice throws no one away…one does not place unreasonable burdens on a defendant;;;in a restorative justice system, a close eye should be kept on the defendant with an obligation to help defendants obtain services, even beyond the locality if necessary.” </a:t>
            </a:r>
            <a:r>
              <a:rPr lang="en-US" i="1" dirty="0" err="1" smtClean="0"/>
              <a:t>Haungooah</a:t>
            </a:r>
            <a:r>
              <a:rPr lang="en-US" i="1" dirty="0" smtClean="0"/>
              <a:t> v. Greyeyes, </a:t>
            </a:r>
            <a:r>
              <a:rPr lang="en-US" dirty="0" smtClean="0"/>
              <a:t>SC-CV-06-13, </a:t>
            </a:r>
            <a:r>
              <a:rPr lang="en-US" dirty="0"/>
              <a:t>slip. op. at </a:t>
            </a:r>
            <a:r>
              <a:rPr lang="en-US" dirty="0" smtClean="0"/>
              <a:t>7 (Nav. Sup. Ct. 2013).</a:t>
            </a:r>
          </a:p>
        </p:txBody>
      </p:sp>
      <p:sp>
        <p:nvSpPr>
          <p:cNvPr id="4" name="Text Placeholder 3"/>
          <p:cNvSpPr>
            <a:spLocks noGrp="1"/>
          </p:cNvSpPr>
          <p:nvPr>
            <p:ph type="body" sz="half" idx="2"/>
          </p:nvPr>
        </p:nvSpPr>
        <p:spPr/>
        <p:txBody>
          <a:bodyPr>
            <a:normAutofit/>
          </a:bodyPr>
          <a:lstStyle/>
          <a:p>
            <a:r>
              <a:rPr lang="en-US" dirty="0" smtClean="0"/>
              <a:t>Law </a:t>
            </a:r>
            <a:r>
              <a:rPr lang="en-US" dirty="0"/>
              <a:t>to know and rules to remember: </a:t>
            </a:r>
          </a:p>
          <a:p>
            <a:r>
              <a:rPr lang="en-US" i="1" dirty="0" err="1" smtClean="0"/>
              <a:t>Haungooah</a:t>
            </a:r>
            <a:r>
              <a:rPr lang="en-US" i="1" dirty="0" smtClean="0"/>
              <a:t> v. Greyeyes</a:t>
            </a:r>
            <a:r>
              <a:rPr lang="en-US" dirty="0" smtClean="0"/>
              <a:t> SC-CV-06-13 (Nav. Sup. Ct. 2013)</a:t>
            </a:r>
            <a:endParaRPr lang="en-US" i="1" dirty="0" smtClean="0"/>
          </a:p>
          <a:p>
            <a:r>
              <a:rPr lang="en-US" dirty="0" smtClean="0"/>
              <a:t>17 </a:t>
            </a:r>
            <a:r>
              <a:rPr lang="en-US" dirty="0"/>
              <a:t>N.N.C. §220-225</a:t>
            </a:r>
          </a:p>
          <a:p>
            <a:r>
              <a:rPr lang="en-US" dirty="0"/>
              <a:t>Rules 19, 21(c), &amp; </a:t>
            </a:r>
            <a:r>
              <a:rPr lang="en-US" dirty="0" smtClean="0"/>
              <a:t>50-57, </a:t>
            </a:r>
            <a:r>
              <a:rPr lang="en-US" dirty="0"/>
              <a:t>Nav. R. Cr. P.</a:t>
            </a:r>
          </a:p>
          <a:p>
            <a:endParaRPr lang="en-US" dirty="0"/>
          </a:p>
        </p:txBody>
      </p:sp>
    </p:spTree>
    <p:extLst>
      <p:ext uri="{BB962C8B-B14F-4D97-AF65-F5344CB8AC3E}">
        <p14:creationId xmlns:p14="http://schemas.microsoft.com/office/powerpoint/2010/main" val="265301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Common </a:t>
            </a:r>
            <a:r>
              <a:rPr lang="en-US" sz="3600" dirty="0" smtClean="0"/>
              <a:t>legal issue </a:t>
            </a:r>
            <a:r>
              <a:rPr lang="en-US" sz="3600" dirty="0"/>
              <a:t>#1: Multiple Complaints</a:t>
            </a:r>
          </a:p>
        </p:txBody>
      </p:sp>
      <p:sp>
        <p:nvSpPr>
          <p:cNvPr id="3" name="Content Placeholder 2"/>
          <p:cNvSpPr>
            <a:spLocks noGrp="1"/>
          </p:cNvSpPr>
          <p:nvPr>
            <p:ph idx="1"/>
          </p:nvPr>
        </p:nvSpPr>
        <p:spPr/>
        <p:txBody>
          <a:bodyPr>
            <a:noAutofit/>
          </a:bodyPr>
          <a:lstStyle/>
          <a:p>
            <a:pPr marL="457200" indent="-457200">
              <a:lnSpc>
                <a:spcPct val="150000"/>
              </a:lnSpc>
            </a:pPr>
            <a:r>
              <a:rPr lang="en-US" sz="2800" dirty="0"/>
              <a:t>When you receive a case, make sure you have received all the complaints out of the incident. </a:t>
            </a:r>
          </a:p>
          <a:p>
            <a:pPr marL="457200" indent="-457200">
              <a:lnSpc>
                <a:spcPct val="150000"/>
              </a:lnSpc>
            </a:pPr>
            <a:r>
              <a:rPr lang="en-US" sz="2800" dirty="0"/>
              <a:t>If there is more than one complaint, there may be double jeopardy issues  under the Navajo Nation Bill of Rights.</a:t>
            </a:r>
          </a:p>
        </p:txBody>
      </p:sp>
      <p:sp>
        <p:nvSpPr>
          <p:cNvPr id="4" name="Text Placeholder 3"/>
          <p:cNvSpPr>
            <a:spLocks noGrp="1"/>
          </p:cNvSpPr>
          <p:nvPr>
            <p:ph type="body" sz="half" idx="2"/>
          </p:nvPr>
        </p:nvSpPr>
        <p:spPr/>
        <p:txBody>
          <a:bodyPr/>
          <a:lstStyle/>
          <a:p>
            <a:r>
              <a:rPr lang="en-US" dirty="0" smtClean="0"/>
              <a:t>Case to know: </a:t>
            </a:r>
          </a:p>
          <a:p>
            <a:r>
              <a:rPr lang="en-US" i="1" dirty="0" smtClean="0"/>
              <a:t>Navajo Nation v. Kelly</a:t>
            </a:r>
            <a:endParaRPr lang="en-US" dirty="0" smtClean="0"/>
          </a:p>
          <a:p>
            <a:r>
              <a:rPr lang="en-US" dirty="0" smtClean="0"/>
              <a:t>SC-CR-04-05 (Nav. Sup. Ct. 2006)</a:t>
            </a:r>
          </a:p>
          <a:p>
            <a:endParaRPr lang="en-US" dirty="0"/>
          </a:p>
        </p:txBody>
      </p:sp>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Navajo Double Jeopardy Law:</a:t>
            </a:r>
            <a:br>
              <a:rPr lang="en-US" sz="3600" dirty="0"/>
            </a:br>
            <a:r>
              <a:rPr lang="en-US" sz="3600" dirty="0"/>
              <a:t>The </a:t>
            </a:r>
            <a:r>
              <a:rPr lang="en-US" sz="3600" i="1" dirty="0"/>
              <a:t>Kelly </a:t>
            </a:r>
            <a:r>
              <a:rPr lang="en-US" sz="3600" dirty="0"/>
              <a:t>rule</a:t>
            </a:r>
          </a:p>
        </p:txBody>
      </p:sp>
      <p:sp>
        <p:nvSpPr>
          <p:cNvPr id="3" name="Content Placeholder 2"/>
          <p:cNvSpPr>
            <a:spLocks noGrp="1"/>
          </p:cNvSpPr>
          <p:nvPr>
            <p:ph idx="1"/>
          </p:nvPr>
        </p:nvSpPr>
        <p:spPr/>
        <p:txBody>
          <a:bodyPr>
            <a:noAutofit/>
          </a:bodyPr>
          <a:lstStyle/>
          <a:p>
            <a:pPr marL="0" indent="0">
              <a:buNone/>
            </a:pPr>
            <a:r>
              <a:rPr lang="en-US" sz="4000" dirty="0" smtClean="0"/>
              <a:t>“The interpretation of the prohibition against double jeopardy in the Navajo Bill of Rights must be analyzed with an understanding of the </a:t>
            </a:r>
            <a:r>
              <a:rPr lang="en-US" sz="4000" i="1" dirty="0" err="1" smtClean="0"/>
              <a:t>Diné</a:t>
            </a:r>
            <a:r>
              <a:rPr lang="en-US" sz="4000" i="1" dirty="0" smtClean="0"/>
              <a:t> </a:t>
            </a:r>
            <a:r>
              <a:rPr lang="en-US" sz="4000" dirty="0" smtClean="0"/>
              <a:t>traditional approach to resolving disputes.” </a:t>
            </a:r>
            <a:r>
              <a:rPr lang="en-US" sz="1800" i="1" dirty="0" smtClean="0"/>
              <a:t>Slip. op. at 6.</a:t>
            </a:r>
            <a:endParaRPr lang="en-US" sz="1800" dirty="0" smtClean="0"/>
          </a:p>
        </p:txBody>
      </p:sp>
      <p:sp>
        <p:nvSpPr>
          <p:cNvPr id="4" name="Text Placeholder 3"/>
          <p:cNvSpPr>
            <a:spLocks noGrp="1"/>
          </p:cNvSpPr>
          <p:nvPr>
            <p:ph type="body" sz="half" idx="2"/>
          </p:nvPr>
        </p:nvSpPr>
        <p:spPr/>
        <p:txBody>
          <a:bodyPr/>
          <a:lstStyle/>
          <a:p>
            <a:r>
              <a:rPr lang="en-US" dirty="0" smtClean="0"/>
              <a:t>Case to know: </a:t>
            </a:r>
          </a:p>
          <a:p>
            <a:r>
              <a:rPr lang="en-US" i="1" dirty="0" smtClean="0"/>
              <a:t>Navajo Nation v. Kelly</a:t>
            </a:r>
            <a:endParaRPr lang="en-US" dirty="0" smtClean="0"/>
          </a:p>
          <a:p>
            <a:r>
              <a:rPr lang="en-US" dirty="0" smtClean="0"/>
              <a:t>SC-CR-04-05 (Nav. Sup. Ct. 2006)</a:t>
            </a:r>
          </a:p>
          <a:p>
            <a:endParaRPr lang="en-US" dirty="0"/>
          </a:p>
        </p:txBody>
      </p:sp>
    </p:spTree>
    <p:extLst>
      <p:ext uri="{BB962C8B-B14F-4D97-AF65-F5344CB8AC3E}">
        <p14:creationId xmlns:p14="http://schemas.microsoft.com/office/powerpoint/2010/main" val="3719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Navajo Double Jeopardy Law:</a:t>
            </a:r>
            <a:br>
              <a:rPr lang="en-US" sz="3600" dirty="0"/>
            </a:br>
            <a:r>
              <a:rPr lang="en-US" sz="3600" dirty="0"/>
              <a:t>The </a:t>
            </a:r>
            <a:r>
              <a:rPr lang="en-US" sz="3600" i="1" dirty="0"/>
              <a:t>Kelly </a:t>
            </a:r>
            <a:r>
              <a:rPr lang="en-US" sz="3600" dirty="0"/>
              <a:t>rule</a:t>
            </a:r>
          </a:p>
        </p:txBody>
      </p:sp>
      <p:sp>
        <p:nvSpPr>
          <p:cNvPr id="3" name="Content Placeholder 2"/>
          <p:cNvSpPr>
            <a:spLocks noGrp="1"/>
          </p:cNvSpPr>
          <p:nvPr>
            <p:ph idx="1"/>
          </p:nvPr>
        </p:nvSpPr>
        <p:spPr/>
        <p:txBody>
          <a:bodyPr>
            <a:noAutofit/>
          </a:bodyPr>
          <a:lstStyle/>
          <a:p>
            <a:pPr marL="0" indent="0">
              <a:buNone/>
            </a:pPr>
            <a:r>
              <a:rPr lang="en-US" sz="3800" dirty="0" smtClean="0"/>
              <a:t>“As the functional equivalent of traditional dispute resolution through an agreement, a conviction and sentencing should be the final resolution of the dispute caused by a defendant’s single action.” </a:t>
            </a:r>
            <a:r>
              <a:rPr lang="en-US" sz="1800" dirty="0" smtClean="0"/>
              <a:t>Slip. op. at 7.</a:t>
            </a:r>
            <a:endParaRPr lang="en-US" sz="1800" dirty="0"/>
          </a:p>
        </p:txBody>
      </p:sp>
      <p:sp>
        <p:nvSpPr>
          <p:cNvPr id="4" name="Text Placeholder 3"/>
          <p:cNvSpPr>
            <a:spLocks noGrp="1"/>
          </p:cNvSpPr>
          <p:nvPr>
            <p:ph type="body" sz="half" idx="2"/>
          </p:nvPr>
        </p:nvSpPr>
        <p:spPr/>
        <p:txBody>
          <a:bodyPr/>
          <a:lstStyle/>
          <a:p>
            <a:r>
              <a:rPr lang="en-US" dirty="0" smtClean="0"/>
              <a:t>Case to know: </a:t>
            </a:r>
          </a:p>
          <a:p>
            <a:r>
              <a:rPr lang="en-US" i="1" dirty="0" smtClean="0"/>
              <a:t>Navajo Nation v. Kelly</a:t>
            </a:r>
            <a:endParaRPr lang="en-US" dirty="0" smtClean="0"/>
          </a:p>
          <a:p>
            <a:r>
              <a:rPr lang="en-US" dirty="0" smtClean="0"/>
              <a:t>SC-CR-04-05 (Nav. Sup. Ct. 2006)</a:t>
            </a:r>
          </a:p>
          <a:p>
            <a:endParaRPr lang="en-US" dirty="0"/>
          </a:p>
        </p:txBody>
      </p:sp>
    </p:spTree>
    <p:extLst>
      <p:ext uri="{BB962C8B-B14F-4D97-AF65-F5344CB8AC3E}">
        <p14:creationId xmlns:p14="http://schemas.microsoft.com/office/powerpoint/2010/main" val="32932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Navajo Double Jeopardy Law:</a:t>
            </a:r>
            <a:br>
              <a:rPr lang="en-US" sz="3600" dirty="0"/>
            </a:br>
            <a:r>
              <a:rPr lang="en-US" sz="3600" dirty="0"/>
              <a:t>The </a:t>
            </a:r>
            <a:r>
              <a:rPr lang="en-US" sz="3600" i="1" dirty="0"/>
              <a:t>Kelly </a:t>
            </a:r>
            <a:r>
              <a:rPr lang="en-US" sz="3600" dirty="0"/>
              <a:t>rule</a:t>
            </a:r>
          </a:p>
        </p:txBody>
      </p:sp>
      <p:sp>
        <p:nvSpPr>
          <p:cNvPr id="3" name="Content Placeholder 2"/>
          <p:cNvSpPr>
            <a:spLocks noGrp="1"/>
          </p:cNvSpPr>
          <p:nvPr>
            <p:ph idx="1"/>
          </p:nvPr>
        </p:nvSpPr>
        <p:spPr/>
        <p:txBody>
          <a:bodyPr>
            <a:noAutofit/>
          </a:bodyPr>
          <a:lstStyle/>
          <a:p>
            <a:pPr marL="0" indent="0">
              <a:buNone/>
            </a:pPr>
            <a:r>
              <a:rPr lang="en-US" sz="2800" dirty="0" smtClean="0"/>
              <a:t>“Multiple </a:t>
            </a:r>
            <a:r>
              <a:rPr lang="en-US" sz="2800" dirty="0"/>
              <a:t>charges under multiple statutory </a:t>
            </a:r>
            <a:r>
              <a:rPr lang="en-US" sz="2800" dirty="0" smtClean="0"/>
              <a:t>offenses </a:t>
            </a:r>
            <a:r>
              <a:rPr lang="en-US" sz="2800" dirty="0"/>
              <a:t>for a single action undermine that finality, as </a:t>
            </a:r>
            <a:r>
              <a:rPr lang="en-US" sz="2800" dirty="0" smtClean="0"/>
              <a:t>conviction </a:t>
            </a:r>
            <a:r>
              <a:rPr lang="en-US" sz="2800" dirty="0"/>
              <a:t>for a single offense does not resolve the entire </a:t>
            </a:r>
            <a:r>
              <a:rPr lang="en-US" sz="2800" dirty="0" smtClean="0"/>
              <a:t>dispute</a:t>
            </a:r>
            <a:r>
              <a:rPr lang="en-US" sz="2800" dirty="0"/>
              <a:t>. The Navajo Nation courts therefore cannot lightly apply </a:t>
            </a:r>
            <a:r>
              <a:rPr lang="en-US" sz="2800" dirty="0" smtClean="0"/>
              <a:t>multiple </a:t>
            </a:r>
            <a:r>
              <a:rPr lang="en-US" sz="2800" dirty="0"/>
              <a:t>statutory offenses to a defendant’s single action. The </a:t>
            </a:r>
            <a:r>
              <a:rPr lang="en-US" sz="2800" dirty="0" smtClean="0"/>
              <a:t>Council </a:t>
            </a:r>
            <a:r>
              <a:rPr lang="en-US" sz="2800" dirty="0"/>
              <a:t>must clearly intend the separate offenses to punish </a:t>
            </a:r>
            <a:r>
              <a:rPr lang="en-US" sz="2800" dirty="0" smtClean="0"/>
              <a:t>separate </a:t>
            </a:r>
            <a:r>
              <a:rPr lang="en-US" sz="2800" dirty="0"/>
              <a:t>conduct, and </a:t>
            </a:r>
            <a:r>
              <a:rPr lang="en-US" sz="2800" dirty="0" smtClean="0"/>
              <a:t>therefore </a:t>
            </a:r>
            <a:r>
              <a:rPr lang="en-US" sz="2800" dirty="0"/>
              <a:t>resolve separate disputes.” </a:t>
            </a:r>
            <a:r>
              <a:rPr lang="en-US" sz="1800" dirty="0"/>
              <a:t>Slip. op. at 7.</a:t>
            </a:r>
          </a:p>
          <a:p>
            <a:pPr marL="0" indent="0">
              <a:buNone/>
            </a:pPr>
            <a:endParaRPr lang="en-US" sz="2600" dirty="0"/>
          </a:p>
        </p:txBody>
      </p:sp>
      <p:sp>
        <p:nvSpPr>
          <p:cNvPr id="4" name="Text Placeholder 3"/>
          <p:cNvSpPr>
            <a:spLocks noGrp="1"/>
          </p:cNvSpPr>
          <p:nvPr>
            <p:ph type="body" sz="half" idx="2"/>
          </p:nvPr>
        </p:nvSpPr>
        <p:spPr/>
        <p:txBody>
          <a:bodyPr/>
          <a:lstStyle/>
          <a:p>
            <a:r>
              <a:rPr lang="en-US" dirty="0" smtClean="0"/>
              <a:t>Case to know: </a:t>
            </a:r>
          </a:p>
          <a:p>
            <a:r>
              <a:rPr lang="en-US" i="1" dirty="0" smtClean="0"/>
              <a:t>Navajo Nation v. Kelly</a:t>
            </a:r>
            <a:endParaRPr lang="en-US" dirty="0" smtClean="0"/>
          </a:p>
          <a:p>
            <a:r>
              <a:rPr lang="en-US" dirty="0" smtClean="0"/>
              <a:t>SC-CR-04-05 (Nav. Sup. Ct. 2006)</a:t>
            </a:r>
          </a:p>
          <a:p>
            <a:endParaRPr lang="en-US" dirty="0"/>
          </a:p>
        </p:txBody>
      </p:sp>
    </p:spTree>
    <p:extLst>
      <p:ext uri="{BB962C8B-B14F-4D97-AF65-F5344CB8AC3E}">
        <p14:creationId xmlns:p14="http://schemas.microsoft.com/office/powerpoint/2010/main" val="15307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Law is essential in Navajo criminal law</a:t>
            </a:r>
            <a:endParaRPr lang="en-US" dirty="0"/>
          </a:p>
        </p:txBody>
      </p:sp>
      <p:sp>
        <p:nvSpPr>
          <p:cNvPr id="3" name="Text Placeholder 2"/>
          <p:cNvSpPr>
            <a:spLocks noGrp="1"/>
          </p:cNvSpPr>
          <p:nvPr>
            <p:ph type="body" idx="1"/>
          </p:nvPr>
        </p:nvSpPr>
        <p:spPr>
          <a:xfrm>
            <a:off x="1222945" y="1803400"/>
            <a:ext cx="4769806" cy="939800"/>
          </a:xfrm>
        </p:spPr>
        <p:txBody>
          <a:bodyPr>
            <a:normAutofit/>
          </a:bodyPr>
          <a:lstStyle/>
          <a:p>
            <a:r>
              <a:rPr lang="en-US" dirty="0"/>
              <a:t>Know it, embrace it, and argue it!</a:t>
            </a:r>
          </a:p>
          <a:p>
            <a:endParaRPr lang="en-US" dirty="0"/>
          </a:p>
        </p:txBody>
      </p:sp>
      <p:sp>
        <p:nvSpPr>
          <p:cNvPr id="4" name="Content Placeholder 3"/>
          <p:cNvSpPr>
            <a:spLocks noGrp="1"/>
          </p:cNvSpPr>
          <p:nvPr>
            <p:ph sz="half" idx="2"/>
          </p:nvPr>
        </p:nvSpPr>
        <p:spPr>
          <a:xfrm>
            <a:off x="1218883" y="2514600"/>
            <a:ext cx="4773956" cy="3556000"/>
          </a:xfrm>
        </p:spPr>
        <p:txBody>
          <a:bodyPr/>
          <a:lstStyle/>
          <a:p>
            <a:r>
              <a:rPr lang="en-US" dirty="0"/>
              <a:t>Nearly every important Navajo Supreme Court ruling in criminal law calls upon </a:t>
            </a:r>
            <a:r>
              <a:rPr lang="en-US" dirty="0" smtClean="0"/>
              <a:t>Fundamental </a:t>
            </a:r>
            <a:r>
              <a:rPr lang="en-US" dirty="0"/>
              <a:t>Law to strengthen and enhance the Navajo Nation Bill of Rights</a:t>
            </a:r>
            <a:r>
              <a:rPr lang="en-US" dirty="0" smtClean="0"/>
              <a:t>.</a:t>
            </a:r>
          </a:p>
          <a:p>
            <a:r>
              <a:rPr lang="en-US" dirty="0"/>
              <a:t>There is excellent case </a:t>
            </a:r>
            <a:r>
              <a:rPr lang="en-US" dirty="0" smtClean="0"/>
              <a:t>law on </a:t>
            </a:r>
            <a:r>
              <a:rPr lang="en-US" dirty="0"/>
              <a:t>application of key Fundamental Law principles to </a:t>
            </a:r>
            <a:r>
              <a:rPr lang="en-US" dirty="0" smtClean="0"/>
              <a:t>criminal matters. </a:t>
            </a:r>
            <a:endParaRPr lang="en-US" dirty="0"/>
          </a:p>
        </p:txBody>
      </p:sp>
      <p:sp>
        <p:nvSpPr>
          <p:cNvPr id="5" name="Text Placeholder 4"/>
          <p:cNvSpPr>
            <a:spLocks noGrp="1"/>
          </p:cNvSpPr>
          <p:nvPr>
            <p:ph type="body" sz="quarter" idx="3"/>
          </p:nvPr>
        </p:nvSpPr>
        <p:spPr>
          <a:xfrm>
            <a:off x="6200049" y="1803400"/>
            <a:ext cx="4769806" cy="939800"/>
          </a:xfrm>
        </p:spPr>
        <p:txBody>
          <a:bodyPr>
            <a:normAutofit/>
          </a:bodyPr>
          <a:lstStyle/>
          <a:p>
            <a:r>
              <a:rPr lang="en-US" dirty="0" smtClean="0"/>
              <a:t>Keep fundamental law in mind when citing Federal or other outside law</a:t>
            </a:r>
            <a:endParaRPr lang="en-US" dirty="0"/>
          </a:p>
        </p:txBody>
      </p:sp>
      <p:sp>
        <p:nvSpPr>
          <p:cNvPr id="6" name="Content Placeholder 5"/>
          <p:cNvSpPr>
            <a:spLocks noGrp="1"/>
          </p:cNvSpPr>
          <p:nvPr>
            <p:ph sz="quarter" idx="4"/>
          </p:nvPr>
        </p:nvSpPr>
        <p:spPr>
          <a:xfrm>
            <a:off x="6200049" y="2971800"/>
            <a:ext cx="4773956" cy="3105484"/>
          </a:xfrm>
        </p:spPr>
        <p:txBody>
          <a:bodyPr>
            <a:normAutofit/>
          </a:bodyPr>
          <a:lstStyle/>
          <a:p>
            <a:pPr marL="0" indent="0">
              <a:buNone/>
            </a:pPr>
            <a:r>
              <a:rPr lang="en-US" dirty="0" smtClean="0"/>
              <a:t>“</a:t>
            </a:r>
            <a:r>
              <a:rPr lang="en-US" dirty="0"/>
              <a:t>We consider all ways </a:t>
            </a:r>
            <a:r>
              <a:rPr lang="en-US" dirty="0" smtClean="0"/>
              <a:t>of </a:t>
            </a:r>
            <a:r>
              <a:rPr lang="en-US" dirty="0"/>
              <a:t>thinking and possible approaches to a problem, </a:t>
            </a:r>
            <a:r>
              <a:rPr lang="en-US" dirty="0" smtClean="0"/>
              <a:t>including Federal </a:t>
            </a:r>
            <a:r>
              <a:rPr lang="en-US" dirty="0"/>
              <a:t>law approaches, and we weight their underlying values </a:t>
            </a:r>
            <a:r>
              <a:rPr lang="en-US" dirty="0" smtClean="0"/>
              <a:t>and </a:t>
            </a:r>
            <a:r>
              <a:rPr lang="en-US" dirty="0"/>
              <a:t>effects to decide what is best for our people. We have </a:t>
            </a:r>
            <a:r>
              <a:rPr lang="en-US" dirty="0" smtClean="0"/>
              <a:t>applied </a:t>
            </a:r>
            <a:r>
              <a:rPr lang="en-US" dirty="0"/>
              <a:t>Federal interpretations, but have augmented them with </a:t>
            </a:r>
            <a:r>
              <a:rPr lang="en-US" dirty="0" smtClean="0"/>
              <a:t>Navajo </a:t>
            </a:r>
            <a:r>
              <a:rPr lang="en-US" dirty="0"/>
              <a:t>values, often providing broader rights than that </a:t>
            </a:r>
            <a:r>
              <a:rPr lang="en-US" dirty="0" smtClean="0"/>
              <a:t>provided </a:t>
            </a:r>
            <a:r>
              <a:rPr lang="en-US" dirty="0"/>
              <a:t>in the equivalent Federal provision.” </a:t>
            </a:r>
            <a:r>
              <a:rPr lang="en-US" i="1" dirty="0"/>
              <a:t>Rodriguez</a:t>
            </a:r>
            <a:r>
              <a:rPr lang="en-US" dirty="0"/>
              <a:t>, 8 Nav. </a:t>
            </a:r>
            <a:r>
              <a:rPr lang="en-US" dirty="0" smtClean="0"/>
              <a:t>R</a:t>
            </a:r>
            <a:r>
              <a:rPr lang="en-US" dirty="0"/>
              <a:t>. at 614.</a:t>
            </a:r>
          </a:p>
          <a:p>
            <a:endParaRPr lang="en-US" dirty="0"/>
          </a:p>
          <a:p>
            <a:endParaRPr lang="en-US" dirty="0"/>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Navajo Double Jeopardy Law:</a:t>
            </a:r>
            <a:br>
              <a:rPr lang="en-US" sz="3600" dirty="0"/>
            </a:br>
            <a:r>
              <a:rPr lang="en-US" sz="3600" dirty="0"/>
              <a:t>The </a:t>
            </a:r>
            <a:r>
              <a:rPr lang="en-US" sz="3600" i="1" dirty="0"/>
              <a:t>Kelly </a:t>
            </a:r>
            <a:r>
              <a:rPr lang="en-US" sz="3600" dirty="0"/>
              <a:t>rule</a:t>
            </a:r>
          </a:p>
        </p:txBody>
      </p:sp>
      <p:sp>
        <p:nvSpPr>
          <p:cNvPr id="3" name="Content Placeholder 2"/>
          <p:cNvSpPr>
            <a:spLocks noGrp="1"/>
          </p:cNvSpPr>
          <p:nvPr>
            <p:ph idx="1"/>
          </p:nvPr>
        </p:nvSpPr>
        <p:spPr/>
        <p:txBody>
          <a:bodyPr>
            <a:noAutofit/>
          </a:bodyPr>
          <a:lstStyle/>
          <a:p>
            <a:pPr marL="0" indent="0">
              <a:buNone/>
            </a:pPr>
            <a:r>
              <a:rPr lang="en-US" sz="3200" dirty="0" smtClean="0"/>
              <a:t>“</a:t>
            </a:r>
            <a:r>
              <a:rPr lang="en-US" sz="3200" dirty="0"/>
              <a:t>Therefore, prosecutors must be aware that multiple charges </a:t>
            </a:r>
            <a:r>
              <a:rPr lang="en-US" sz="3200" dirty="0" smtClean="0"/>
              <a:t>arising </a:t>
            </a:r>
            <a:r>
              <a:rPr lang="en-US" sz="3200" dirty="0"/>
              <a:t>out of a defendant’s single action may not allow multiple </a:t>
            </a:r>
            <a:r>
              <a:rPr lang="en-US" sz="3200" dirty="0" smtClean="0"/>
              <a:t>convictions</a:t>
            </a:r>
            <a:r>
              <a:rPr lang="en-US" sz="3200" dirty="0"/>
              <a:t>, as the offenses charged must clearly </a:t>
            </a:r>
            <a:r>
              <a:rPr lang="en-US" sz="3200" dirty="0" smtClean="0"/>
              <a:t>resolve separate </a:t>
            </a:r>
            <a:r>
              <a:rPr lang="en-US" sz="3200" dirty="0"/>
              <a:t>conduct to not violate a defendant’s double jeopardy </a:t>
            </a:r>
            <a:r>
              <a:rPr lang="en-US" sz="3200" dirty="0" smtClean="0"/>
              <a:t>right.” </a:t>
            </a:r>
            <a:r>
              <a:rPr lang="en-US" sz="1800" dirty="0" smtClean="0"/>
              <a:t>Slip. op. at 7.</a:t>
            </a:r>
            <a:endParaRPr lang="en-US" sz="1800" dirty="0"/>
          </a:p>
        </p:txBody>
      </p:sp>
      <p:sp>
        <p:nvSpPr>
          <p:cNvPr id="4" name="Text Placeholder 3"/>
          <p:cNvSpPr>
            <a:spLocks noGrp="1"/>
          </p:cNvSpPr>
          <p:nvPr>
            <p:ph type="body" sz="half" idx="2"/>
          </p:nvPr>
        </p:nvSpPr>
        <p:spPr/>
        <p:txBody>
          <a:bodyPr/>
          <a:lstStyle/>
          <a:p>
            <a:r>
              <a:rPr lang="en-US" dirty="0" smtClean="0"/>
              <a:t>Case to know: </a:t>
            </a:r>
          </a:p>
          <a:p>
            <a:r>
              <a:rPr lang="en-US" i="1" dirty="0" smtClean="0"/>
              <a:t>Navajo Nation v. Kelly</a:t>
            </a:r>
            <a:endParaRPr lang="en-US" dirty="0" smtClean="0"/>
          </a:p>
          <a:p>
            <a:r>
              <a:rPr lang="en-US" dirty="0" smtClean="0"/>
              <a:t>SC-CR-04-05 (Nav. Sup. Ct. 2006)</a:t>
            </a:r>
          </a:p>
          <a:p>
            <a:endParaRPr lang="en-US" dirty="0"/>
          </a:p>
        </p:txBody>
      </p:sp>
    </p:spTree>
    <p:extLst>
      <p:ext uri="{BB962C8B-B14F-4D97-AF65-F5344CB8AC3E}">
        <p14:creationId xmlns:p14="http://schemas.microsoft.com/office/powerpoint/2010/main" val="14319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a:t>2 complaints, same incident date/time</a:t>
            </a:r>
          </a:p>
        </p:txBody>
      </p:sp>
      <p:sp>
        <p:nvSpPr>
          <p:cNvPr id="3" name="Text Placeholder 2"/>
          <p:cNvSpPr>
            <a:spLocks noGrp="1"/>
          </p:cNvSpPr>
          <p:nvPr>
            <p:ph type="body" idx="1"/>
          </p:nvPr>
        </p:nvSpPr>
        <p:spPr/>
        <p:txBody>
          <a:bodyPr/>
          <a:lstStyle/>
          <a:p>
            <a:r>
              <a:rPr lang="en-US" dirty="0"/>
              <a:t>Complaint #1: UNLAWFUL CARRYING OF A WEAPON 17 N.N.C. </a:t>
            </a:r>
            <a:r>
              <a:rPr lang="en-US" dirty="0" smtClean="0">
                <a:latin typeface="Times New Roman Navajo" panose="02020603050405020304" pitchFamily="18" charset="0"/>
                <a:cs typeface="Times New Roman Navajo" panose="02020603050405020304" pitchFamily="18" charset="0"/>
              </a:rPr>
              <a:t>§</a:t>
            </a:r>
            <a:r>
              <a:rPr lang="en-US" dirty="0" smtClean="0"/>
              <a:t>320(A</a:t>
            </a:r>
            <a:r>
              <a:rPr lang="en-US" dirty="0"/>
              <a:t>)</a:t>
            </a:r>
          </a:p>
          <a:p>
            <a:endParaRPr lang="en-US" dirty="0"/>
          </a:p>
        </p:txBody>
      </p:sp>
      <p:sp>
        <p:nvSpPr>
          <p:cNvPr id="4" name="Content Placeholder 3"/>
          <p:cNvSpPr>
            <a:spLocks noGrp="1"/>
          </p:cNvSpPr>
          <p:nvPr>
            <p:ph sz="half" idx="2"/>
          </p:nvPr>
        </p:nvSpPr>
        <p:spPr/>
        <p:txBody>
          <a:bodyPr/>
          <a:lstStyle/>
          <a:p>
            <a:pPr marL="0" indent="0">
              <a:buNone/>
            </a:pPr>
            <a:r>
              <a:rPr lang="en-US" sz="2200" dirty="0"/>
              <a:t>Facts given in complaint:</a:t>
            </a:r>
          </a:p>
          <a:p>
            <a:pPr marL="0" indent="0">
              <a:buNone/>
            </a:pPr>
            <a:r>
              <a:rPr lang="en-US" dirty="0"/>
              <a:t>“Defendant was a passenger in a vehicle with possession of the following rifles and pistols; Smith &amp; Wesson .308 Winchester model M&amp;P-10 Serial # XXXX, Winchester Model 70 300 Winchester Rifle, Mossberg 12 gauge shot gun rifle”</a:t>
            </a:r>
          </a:p>
          <a:p>
            <a:endParaRPr lang="en-US" dirty="0"/>
          </a:p>
        </p:txBody>
      </p:sp>
      <p:sp>
        <p:nvSpPr>
          <p:cNvPr id="5" name="Text Placeholder 4"/>
          <p:cNvSpPr>
            <a:spLocks noGrp="1"/>
          </p:cNvSpPr>
          <p:nvPr>
            <p:ph type="body" sz="quarter" idx="3"/>
          </p:nvPr>
        </p:nvSpPr>
        <p:spPr/>
        <p:txBody>
          <a:bodyPr/>
          <a:lstStyle/>
          <a:p>
            <a:r>
              <a:rPr lang="en-US" dirty="0"/>
              <a:t>Complaint #2: POSSESSION OF A FIREARM 17 N.N.C. </a:t>
            </a:r>
            <a:r>
              <a:rPr lang="en-US" dirty="0" smtClean="0">
                <a:latin typeface="Times New Roman Navajo" panose="02020603050405020304" pitchFamily="18" charset="0"/>
                <a:cs typeface="Times New Roman Navajo" panose="02020603050405020304" pitchFamily="18" charset="0"/>
              </a:rPr>
              <a:t>§</a:t>
            </a:r>
            <a:r>
              <a:rPr lang="en-US" dirty="0" smtClean="0"/>
              <a:t>546(A</a:t>
            </a:r>
            <a:r>
              <a:rPr lang="en-US" dirty="0"/>
              <a:t>)</a:t>
            </a:r>
          </a:p>
          <a:p>
            <a:endParaRPr lang="en-US" dirty="0"/>
          </a:p>
        </p:txBody>
      </p:sp>
      <p:sp>
        <p:nvSpPr>
          <p:cNvPr id="6" name="Content Placeholder 5"/>
          <p:cNvSpPr>
            <a:spLocks noGrp="1"/>
          </p:cNvSpPr>
          <p:nvPr>
            <p:ph sz="quarter" idx="4"/>
          </p:nvPr>
        </p:nvSpPr>
        <p:spPr/>
        <p:txBody>
          <a:bodyPr>
            <a:normAutofit fontScale="92500" lnSpcReduction="20000"/>
          </a:bodyPr>
          <a:lstStyle/>
          <a:p>
            <a:pPr marL="0" indent="0">
              <a:buNone/>
            </a:pPr>
            <a:r>
              <a:rPr lang="en-US" sz="2400" dirty="0"/>
              <a:t>Facts given in complaint</a:t>
            </a:r>
            <a:r>
              <a:rPr lang="en-US" dirty="0"/>
              <a:t>:</a:t>
            </a:r>
          </a:p>
          <a:p>
            <a:pPr marL="0" indent="0">
              <a:buNone/>
            </a:pPr>
            <a:r>
              <a:rPr lang="en-US" dirty="0"/>
              <a:t>“Defendant was stopped for a speeding violation and found to be in possession of a Smith &amp; Wesson .308 Winchester model M&amp;P-10, Winchester Model 70 300 Winchester Rifle, Mossberg 12 gauge shot gun rifle, </a:t>
            </a:r>
            <a:r>
              <a:rPr lang="en-US" dirty="0" err="1"/>
              <a:t>Weatherbee</a:t>
            </a:r>
            <a:r>
              <a:rPr lang="en-US" dirty="0"/>
              <a:t> 308 rifled, Winchester Vanguard rifle, and a .22 Valor revolver pistol fully loaded. A black bag was also found with three magazines loaded with ammunition and some live 12-gauge shot gun shells along with other rifle ammunition. There is a valid Domestic Abuse Protection Order against the Defendant (XX-000-18(CV)).”</a:t>
            </a:r>
          </a:p>
          <a:p>
            <a:endParaRPr lang="en-US" dirty="0"/>
          </a:p>
        </p:txBody>
      </p:sp>
    </p:spTree>
    <p:extLst>
      <p:ext uri="{BB962C8B-B14F-4D97-AF65-F5344CB8AC3E}">
        <p14:creationId xmlns:p14="http://schemas.microsoft.com/office/powerpoint/2010/main" val="23103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a:t>2 complaints, same incident date/time</a:t>
            </a:r>
          </a:p>
        </p:txBody>
      </p:sp>
      <p:sp>
        <p:nvSpPr>
          <p:cNvPr id="3" name="Text Placeholder 2"/>
          <p:cNvSpPr>
            <a:spLocks noGrp="1"/>
          </p:cNvSpPr>
          <p:nvPr>
            <p:ph type="body" idx="1"/>
          </p:nvPr>
        </p:nvSpPr>
        <p:spPr/>
        <p:txBody>
          <a:bodyPr/>
          <a:lstStyle/>
          <a:p>
            <a:r>
              <a:rPr lang="en-US" dirty="0"/>
              <a:t>Complaint #1: UNLAWFUL CARRYING OF A WEAPON 17 N.N.C. </a:t>
            </a:r>
            <a:r>
              <a:rPr lang="en-US" dirty="0" smtClean="0">
                <a:latin typeface="Times New Roman Navajo" panose="02020603050405020304" pitchFamily="18" charset="0"/>
                <a:cs typeface="Times New Roman Navajo" panose="02020603050405020304" pitchFamily="18" charset="0"/>
              </a:rPr>
              <a:t>§</a:t>
            </a:r>
            <a:r>
              <a:rPr lang="en-US" dirty="0" smtClean="0"/>
              <a:t>320(A</a:t>
            </a:r>
            <a:r>
              <a:rPr lang="en-US" dirty="0"/>
              <a:t>)</a:t>
            </a:r>
          </a:p>
          <a:p>
            <a:endParaRPr lang="en-US" dirty="0"/>
          </a:p>
        </p:txBody>
      </p:sp>
      <p:sp>
        <p:nvSpPr>
          <p:cNvPr id="4" name="Content Placeholder 3"/>
          <p:cNvSpPr>
            <a:spLocks noGrp="1"/>
          </p:cNvSpPr>
          <p:nvPr>
            <p:ph sz="half" idx="2"/>
          </p:nvPr>
        </p:nvSpPr>
        <p:spPr/>
        <p:txBody>
          <a:bodyPr/>
          <a:lstStyle/>
          <a:p>
            <a:pPr marL="0" indent="0">
              <a:buNone/>
            </a:pPr>
            <a:r>
              <a:rPr lang="en-US" sz="4000" dirty="0"/>
              <a:t>Elements of </a:t>
            </a:r>
            <a:r>
              <a:rPr lang="en-US" sz="4000" dirty="0" smtClean="0"/>
              <a:t>offense</a:t>
            </a:r>
            <a:r>
              <a:rPr lang="en-US" sz="4000" dirty="0"/>
              <a:t>:</a:t>
            </a:r>
          </a:p>
          <a:p>
            <a:r>
              <a:rPr lang="en-US" sz="4000" dirty="0" smtClean="0"/>
              <a:t>Carrying </a:t>
            </a:r>
            <a:r>
              <a:rPr lang="en-US" sz="4000" dirty="0"/>
              <a:t>a firearm</a:t>
            </a:r>
          </a:p>
          <a:p>
            <a:r>
              <a:rPr lang="en-US" sz="4000" dirty="0"/>
              <a:t>Firearm is loaded</a:t>
            </a:r>
          </a:p>
          <a:p>
            <a:endParaRPr lang="en-US" dirty="0"/>
          </a:p>
        </p:txBody>
      </p:sp>
      <p:sp>
        <p:nvSpPr>
          <p:cNvPr id="5" name="Text Placeholder 4"/>
          <p:cNvSpPr>
            <a:spLocks noGrp="1"/>
          </p:cNvSpPr>
          <p:nvPr>
            <p:ph type="body" sz="quarter" idx="3"/>
          </p:nvPr>
        </p:nvSpPr>
        <p:spPr/>
        <p:txBody>
          <a:bodyPr/>
          <a:lstStyle/>
          <a:p>
            <a:r>
              <a:rPr lang="en-US" dirty="0"/>
              <a:t>Complaint #2: POSSESSION OF A FIREARM 17 N.N.C. </a:t>
            </a:r>
            <a:r>
              <a:rPr lang="en-US" dirty="0" smtClean="0">
                <a:latin typeface="Times New Roman Navajo" panose="02020603050405020304" pitchFamily="18" charset="0"/>
                <a:cs typeface="Times New Roman Navajo" panose="02020603050405020304" pitchFamily="18" charset="0"/>
              </a:rPr>
              <a:t>§</a:t>
            </a:r>
            <a:r>
              <a:rPr lang="en-US" dirty="0" smtClean="0"/>
              <a:t>546(A</a:t>
            </a:r>
            <a:r>
              <a:rPr lang="en-US" dirty="0"/>
              <a:t>)</a:t>
            </a:r>
          </a:p>
          <a:p>
            <a:endParaRPr lang="en-US" dirty="0"/>
          </a:p>
        </p:txBody>
      </p:sp>
      <p:sp>
        <p:nvSpPr>
          <p:cNvPr id="6" name="Content Placeholder 5"/>
          <p:cNvSpPr>
            <a:spLocks noGrp="1"/>
          </p:cNvSpPr>
          <p:nvPr>
            <p:ph sz="quarter" idx="4"/>
          </p:nvPr>
        </p:nvSpPr>
        <p:spPr/>
        <p:txBody>
          <a:bodyPr>
            <a:normAutofit/>
          </a:bodyPr>
          <a:lstStyle/>
          <a:p>
            <a:pPr marL="0" indent="0">
              <a:buNone/>
            </a:pPr>
            <a:r>
              <a:rPr lang="en-US" sz="4000" dirty="0"/>
              <a:t>Elements of offense:</a:t>
            </a:r>
          </a:p>
          <a:p>
            <a:r>
              <a:rPr lang="en-US" sz="4000" dirty="0" smtClean="0"/>
              <a:t>Possesses </a:t>
            </a:r>
            <a:r>
              <a:rPr lang="en-US" sz="4000" dirty="0"/>
              <a:t>a firearm</a:t>
            </a:r>
          </a:p>
          <a:p>
            <a:r>
              <a:rPr lang="en-US" sz="4000" dirty="0"/>
              <a:t>DAPO in place against him/her</a:t>
            </a:r>
          </a:p>
          <a:p>
            <a:endParaRPr lang="en-US" dirty="0"/>
          </a:p>
        </p:txBody>
      </p:sp>
    </p:spTree>
    <p:extLst>
      <p:ext uri="{BB962C8B-B14F-4D97-AF65-F5344CB8AC3E}">
        <p14:creationId xmlns:p14="http://schemas.microsoft.com/office/powerpoint/2010/main" val="36172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a:t>2 complaints, same incident date/time</a:t>
            </a:r>
          </a:p>
        </p:txBody>
      </p:sp>
      <p:sp>
        <p:nvSpPr>
          <p:cNvPr id="3" name="Text Placeholder 2"/>
          <p:cNvSpPr>
            <a:spLocks noGrp="1"/>
          </p:cNvSpPr>
          <p:nvPr>
            <p:ph type="body" idx="1"/>
          </p:nvPr>
        </p:nvSpPr>
        <p:spPr/>
        <p:txBody>
          <a:bodyPr/>
          <a:lstStyle/>
          <a:p>
            <a:r>
              <a:rPr lang="en-US" dirty="0" smtClean="0"/>
              <a:t>THE ELEMENTS ARE DIFFERENT, so it passes </a:t>
            </a:r>
            <a:r>
              <a:rPr lang="en-US" i="1" dirty="0" err="1" smtClean="0"/>
              <a:t>Blockburger</a:t>
            </a:r>
            <a:r>
              <a:rPr lang="en-US" i="1" dirty="0" smtClean="0"/>
              <a:t> </a:t>
            </a:r>
            <a:r>
              <a:rPr lang="en-US" dirty="0" smtClean="0"/>
              <a:t>test</a:t>
            </a:r>
            <a:endParaRPr lang="en-US" dirty="0"/>
          </a:p>
          <a:p>
            <a:endParaRPr lang="en-US" dirty="0"/>
          </a:p>
        </p:txBody>
      </p:sp>
      <p:sp>
        <p:nvSpPr>
          <p:cNvPr id="4" name="Content Placeholder 3"/>
          <p:cNvSpPr>
            <a:spLocks noGrp="1"/>
          </p:cNvSpPr>
          <p:nvPr>
            <p:ph sz="half" idx="2"/>
          </p:nvPr>
        </p:nvSpPr>
        <p:spPr/>
        <p:txBody>
          <a:bodyPr/>
          <a:lstStyle/>
          <a:p>
            <a:r>
              <a:rPr lang="en-US" dirty="0" smtClean="0"/>
              <a:t>Carrying </a:t>
            </a:r>
            <a:r>
              <a:rPr lang="en-US" dirty="0"/>
              <a:t>a firearm</a:t>
            </a:r>
          </a:p>
          <a:p>
            <a:r>
              <a:rPr lang="en-US" dirty="0" smtClean="0"/>
              <a:t>Firearm is loaded </a:t>
            </a:r>
          </a:p>
          <a:p>
            <a:pPr marL="0" indent="0">
              <a:buNone/>
            </a:pPr>
            <a:r>
              <a:rPr lang="en-US" dirty="0" smtClean="0"/>
              <a:t>are different elements of an offense from </a:t>
            </a:r>
          </a:p>
          <a:p>
            <a:r>
              <a:rPr lang="en-US" dirty="0"/>
              <a:t>Possesses a firearm</a:t>
            </a:r>
          </a:p>
          <a:p>
            <a:r>
              <a:rPr lang="en-US" dirty="0"/>
              <a:t>DAPO in place against </a:t>
            </a:r>
            <a:r>
              <a:rPr lang="en-US" dirty="0" smtClean="0"/>
              <a:t>him/her</a:t>
            </a:r>
          </a:p>
          <a:p>
            <a:pPr marL="0" indent="0">
              <a:buNone/>
            </a:pPr>
            <a:r>
              <a:rPr lang="en-US" dirty="0" smtClean="0"/>
              <a:t>Under </a:t>
            </a:r>
            <a:r>
              <a:rPr lang="en-US" i="1" dirty="0" err="1" smtClean="0"/>
              <a:t>Blockburger</a:t>
            </a:r>
            <a:r>
              <a:rPr lang="en-US" dirty="0" smtClean="0"/>
              <a:t>, this would not violate Double Jeopardy</a:t>
            </a:r>
            <a:endParaRPr lang="en-US" dirty="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THE ACTIONS OF THE DEFENDANT ARE THE SAME, so it fails </a:t>
            </a:r>
            <a:r>
              <a:rPr lang="en-US" i="1" dirty="0" smtClean="0"/>
              <a:t>Kelly </a:t>
            </a:r>
            <a:r>
              <a:rPr lang="en-US" dirty="0" smtClean="0"/>
              <a:t>test</a:t>
            </a:r>
            <a:endParaRPr lang="en-US" dirty="0"/>
          </a:p>
          <a:p>
            <a:endParaRPr lang="en-US" dirty="0"/>
          </a:p>
        </p:txBody>
      </p:sp>
      <p:sp>
        <p:nvSpPr>
          <p:cNvPr id="6" name="Content Placeholder 5"/>
          <p:cNvSpPr>
            <a:spLocks noGrp="1"/>
          </p:cNvSpPr>
          <p:nvPr>
            <p:ph sz="quarter" idx="4"/>
          </p:nvPr>
        </p:nvSpPr>
        <p:spPr/>
        <p:txBody>
          <a:bodyPr>
            <a:normAutofit/>
          </a:bodyPr>
          <a:lstStyle/>
          <a:p>
            <a:r>
              <a:rPr lang="en-US" dirty="0" smtClean="0"/>
              <a:t>Both complaints took place at the same date/time</a:t>
            </a:r>
          </a:p>
          <a:p>
            <a:r>
              <a:rPr lang="en-US" dirty="0" smtClean="0"/>
              <a:t>Circumstances match; same weapons listed on both complaints.</a:t>
            </a:r>
          </a:p>
          <a:p>
            <a:r>
              <a:rPr lang="en-US" dirty="0" smtClean="0"/>
              <a:t>If you are carrying a firearm, you are also possessing it.</a:t>
            </a:r>
          </a:p>
          <a:p>
            <a:r>
              <a:rPr lang="en-US" dirty="0" smtClean="0"/>
              <a:t>Facts satisfying the different elements are directly analogous to additional fact of death necessary for homicide by vehicle in </a:t>
            </a:r>
            <a:r>
              <a:rPr lang="en-US" i="1" dirty="0" smtClean="0"/>
              <a:t>Kelly</a:t>
            </a:r>
          </a:p>
          <a:p>
            <a:pPr marL="0" indent="0">
              <a:buNone/>
            </a:pPr>
            <a:endParaRPr lang="en-US" dirty="0" smtClean="0"/>
          </a:p>
          <a:p>
            <a:endParaRPr lang="en-US" dirty="0"/>
          </a:p>
        </p:txBody>
      </p:sp>
    </p:spTree>
    <p:extLst>
      <p:ext uri="{BB962C8B-B14F-4D97-AF65-F5344CB8AC3E}">
        <p14:creationId xmlns:p14="http://schemas.microsoft.com/office/powerpoint/2010/main" val="21549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Applying the Kelly rule: </a:t>
            </a:r>
            <a:br>
              <a:rPr lang="en-US" dirty="0" smtClean="0"/>
            </a:br>
            <a:r>
              <a:rPr lang="en-US" dirty="0" smtClean="0"/>
              <a:t>two complaints, duplicated multiple facts</a:t>
            </a:r>
            <a:endParaRPr lang="en-US" dirty="0"/>
          </a:p>
        </p:txBody>
      </p:sp>
      <p:sp>
        <p:nvSpPr>
          <p:cNvPr id="3" name="Text Placeholder 2"/>
          <p:cNvSpPr>
            <a:spLocks noGrp="1"/>
          </p:cNvSpPr>
          <p:nvPr>
            <p:ph type="body" idx="1"/>
          </p:nvPr>
        </p:nvSpPr>
        <p:spPr/>
        <p:txBody>
          <a:bodyPr>
            <a:normAutofit/>
          </a:bodyPr>
          <a:lstStyle/>
          <a:p>
            <a:r>
              <a:rPr lang="en-US" sz="1800" dirty="0" smtClean="0"/>
              <a:t>Complaint #1: </a:t>
            </a:r>
          </a:p>
          <a:p>
            <a:r>
              <a:rPr lang="en-US" sz="1800" dirty="0" smtClean="0"/>
              <a:t>Battery of a Family Member  17 N.N.C. §545</a:t>
            </a:r>
            <a:endParaRPr lang="en-US" sz="1800" dirty="0"/>
          </a:p>
        </p:txBody>
      </p:sp>
      <p:sp>
        <p:nvSpPr>
          <p:cNvPr id="4" name="Content Placeholder 3"/>
          <p:cNvSpPr>
            <a:spLocks noGrp="1"/>
          </p:cNvSpPr>
          <p:nvPr>
            <p:ph sz="half" idx="2"/>
          </p:nvPr>
        </p:nvSpPr>
        <p:spPr/>
        <p:txBody>
          <a:bodyPr>
            <a:normAutofit fontScale="92500"/>
          </a:bodyPr>
          <a:lstStyle/>
          <a:p>
            <a:pPr marL="0" indent="0">
              <a:buNone/>
            </a:pPr>
            <a:r>
              <a:rPr lang="en-US" u="sng" dirty="0" smtClean="0"/>
              <a:t>Facts given in complaint</a:t>
            </a:r>
            <a:r>
              <a:rPr lang="en-US" dirty="0" smtClean="0"/>
              <a:t>:</a:t>
            </a:r>
          </a:p>
          <a:p>
            <a:r>
              <a:rPr lang="en-US" dirty="0" smtClean="0"/>
              <a:t>“Defendant choked victim, dragged her out of the house, and slammed her head into the porch. She had to be transported by ambulance for medical care.” </a:t>
            </a:r>
          </a:p>
          <a:p>
            <a:endParaRPr lang="en-US" dirty="0" smtClean="0"/>
          </a:p>
          <a:p>
            <a:pPr marL="0" indent="0">
              <a:buNone/>
            </a:pPr>
            <a:r>
              <a:rPr lang="en-US" u="sng" dirty="0" smtClean="0"/>
              <a:t>Elements</a:t>
            </a:r>
            <a:r>
              <a:rPr lang="en-US" dirty="0" smtClean="0"/>
              <a:t>:</a:t>
            </a:r>
          </a:p>
          <a:p>
            <a:r>
              <a:rPr lang="en-US" dirty="0" smtClean="0"/>
              <a:t>Family member</a:t>
            </a:r>
          </a:p>
          <a:p>
            <a:r>
              <a:rPr lang="en-US" dirty="0" smtClean="0"/>
              <a:t>Unlawfully and intentionally applies force</a:t>
            </a:r>
            <a:endParaRPr lang="en-US" dirty="0"/>
          </a:p>
        </p:txBody>
      </p:sp>
      <p:sp>
        <p:nvSpPr>
          <p:cNvPr id="5" name="Text Placeholder 4"/>
          <p:cNvSpPr>
            <a:spLocks noGrp="1"/>
          </p:cNvSpPr>
          <p:nvPr>
            <p:ph type="body" sz="quarter" idx="3"/>
          </p:nvPr>
        </p:nvSpPr>
        <p:spPr/>
        <p:txBody>
          <a:bodyPr>
            <a:noAutofit/>
          </a:bodyPr>
          <a:lstStyle/>
          <a:p>
            <a:endParaRPr lang="en-US" sz="1800" dirty="0" smtClean="0"/>
          </a:p>
          <a:p>
            <a:r>
              <a:rPr lang="en-US" sz="1800" dirty="0" smtClean="0"/>
              <a:t>Complaint #2: </a:t>
            </a:r>
          </a:p>
          <a:p>
            <a:r>
              <a:rPr lang="en-US" sz="1800" dirty="0" smtClean="0"/>
              <a:t>Aggravated Battery against a Family Member  17 N.N.C. §545(A)(2)</a:t>
            </a:r>
          </a:p>
          <a:p>
            <a:endParaRPr lang="en-US" dirty="0"/>
          </a:p>
        </p:txBody>
      </p:sp>
      <p:sp>
        <p:nvSpPr>
          <p:cNvPr id="6" name="Content Placeholder 5"/>
          <p:cNvSpPr>
            <a:spLocks noGrp="1"/>
          </p:cNvSpPr>
          <p:nvPr>
            <p:ph sz="quarter" idx="4"/>
          </p:nvPr>
        </p:nvSpPr>
        <p:spPr/>
        <p:txBody>
          <a:bodyPr>
            <a:normAutofit lnSpcReduction="10000"/>
          </a:bodyPr>
          <a:lstStyle/>
          <a:p>
            <a:pPr marL="0" indent="0">
              <a:buNone/>
            </a:pPr>
            <a:r>
              <a:rPr lang="en-US" u="sng" dirty="0" smtClean="0"/>
              <a:t>Facts given in complaint</a:t>
            </a:r>
            <a:r>
              <a:rPr lang="en-US" dirty="0" smtClean="0"/>
              <a:t>:</a:t>
            </a:r>
          </a:p>
          <a:p>
            <a:r>
              <a:rPr lang="en-US" dirty="0" smtClean="0"/>
              <a:t>“Defendant choked victim, dragged her out of the house, and slammed her head into the porch, causing her to bleed profusely. She was transported by ambulance to Winslow for medical care.”</a:t>
            </a:r>
          </a:p>
          <a:p>
            <a:pPr marL="0" indent="0">
              <a:buNone/>
            </a:pPr>
            <a:r>
              <a:rPr lang="en-US" u="sng" dirty="0" smtClean="0"/>
              <a:t>Elements</a:t>
            </a:r>
            <a:r>
              <a:rPr lang="en-US" dirty="0" smtClean="0"/>
              <a:t>:</a:t>
            </a:r>
          </a:p>
          <a:p>
            <a:r>
              <a:rPr lang="en-US" dirty="0" smtClean="0"/>
              <a:t>Family member</a:t>
            </a:r>
          </a:p>
          <a:p>
            <a:r>
              <a:rPr lang="en-US" dirty="0" smtClean="0"/>
              <a:t>Causes serious bodily injury </a:t>
            </a:r>
            <a:endParaRPr lang="en-US" dirty="0"/>
          </a:p>
        </p:txBody>
      </p:sp>
    </p:spTree>
    <p:extLst>
      <p:ext uri="{BB962C8B-B14F-4D97-AF65-F5344CB8AC3E}">
        <p14:creationId xmlns:p14="http://schemas.microsoft.com/office/powerpoint/2010/main" val="383302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smtClean="0"/>
              <a:t>two complaints, duplicated multiple facts</a:t>
            </a:r>
            <a:endParaRPr lang="en-US" dirty="0"/>
          </a:p>
        </p:txBody>
      </p:sp>
      <p:sp>
        <p:nvSpPr>
          <p:cNvPr id="14" name="Content Placeholder 13"/>
          <p:cNvSpPr>
            <a:spLocks noGrp="1"/>
          </p:cNvSpPr>
          <p:nvPr>
            <p:ph idx="1"/>
          </p:nvPr>
        </p:nvSpPr>
        <p:spPr/>
        <p:txBody>
          <a:bodyPr>
            <a:normAutofit/>
          </a:bodyPr>
          <a:lstStyle/>
          <a:p>
            <a:r>
              <a:rPr lang="en-US" sz="2800" dirty="0" smtClean="0"/>
              <a:t>Navajo Nation will claim some details apply to one complaint and some to another, when all those facts were put on </a:t>
            </a:r>
            <a:r>
              <a:rPr lang="en-US" sz="2800" i="1" dirty="0" smtClean="0"/>
              <a:t>both</a:t>
            </a:r>
            <a:r>
              <a:rPr lang="en-US" sz="2800" dirty="0" smtClean="0"/>
              <a:t> complaints</a:t>
            </a:r>
          </a:p>
          <a:p>
            <a:r>
              <a:rPr lang="en-US" sz="2800" dirty="0" smtClean="0"/>
              <a:t>It should be clear to a layman, on the face of the complaints, which actions of the defendant are the facts for which he is charged with the offense on that complaint.</a:t>
            </a:r>
          </a:p>
          <a:p>
            <a:r>
              <a:rPr lang="en-US" sz="2800" i="1" dirty="0" smtClean="0"/>
              <a:t>Kelly</a:t>
            </a:r>
            <a:r>
              <a:rPr lang="en-US" sz="2800" dirty="0" smtClean="0"/>
              <a:t> contains a footnote which gives an example to distinguish separate actions.</a:t>
            </a:r>
            <a:endParaRPr lang="en-US" sz="2800" i="1" dirty="0"/>
          </a:p>
        </p:txBody>
      </p:sp>
    </p:spTree>
    <p:extLst>
      <p:ext uri="{BB962C8B-B14F-4D97-AF65-F5344CB8AC3E}">
        <p14:creationId xmlns:p14="http://schemas.microsoft.com/office/powerpoint/2010/main" val="188615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a:t>Same action, same offense, multiple victims</a:t>
            </a:r>
          </a:p>
        </p:txBody>
      </p:sp>
      <p:sp>
        <p:nvSpPr>
          <p:cNvPr id="3" name="Text Placeholder 2"/>
          <p:cNvSpPr>
            <a:spLocks noGrp="1"/>
          </p:cNvSpPr>
          <p:nvPr>
            <p:ph type="body" idx="1"/>
          </p:nvPr>
        </p:nvSpPr>
        <p:spPr/>
        <p:txBody>
          <a:bodyPr>
            <a:normAutofit/>
          </a:bodyPr>
          <a:lstStyle/>
          <a:p>
            <a:pPr lvl="0"/>
            <a:r>
              <a:rPr lang="en-US" sz="2800" dirty="0" smtClean="0"/>
              <a:t>Examples:</a:t>
            </a:r>
            <a:endParaRPr lang="en-US" sz="2800" dirty="0"/>
          </a:p>
        </p:txBody>
      </p:sp>
      <p:sp>
        <p:nvSpPr>
          <p:cNvPr id="4" name="Content Placeholder 3"/>
          <p:cNvSpPr>
            <a:spLocks noGrp="1"/>
          </p:cNvSpPr>
          <p:nvPr>
            <p:ph sz="half" idx="2"/>
          </p:nvPr>
        </p:nvSpPr>
        <p:spPr/>
        <p:txBody>
          <a:bodyPr>
            <a:normAutofit lnSpcReduction="10000"/>
          </a:bodyPr>
          <a:lstStyle/>
          <a:p>
            <a:r>
              <a:rPr lang="en-US" sz="3200" dirty="0" smtClean="0"/>
              <a:t>Endangering </a:t>
            </a:r>
            <a:r>
              <a:rPr lang="en-US" sz="3200" dirty="0"/>
              <a:t>the Welfare of a Minor charged for DV altercation in front of child in which defendant is also charged with Battery of a Family </a:t>
            </a:r>
            <a:r>
              <a:rPr lang="en-US" sz="3200" dirty="0" smtClean="0"/>
              <a:t>Member</a:t>
            </a:r>
          </a:p>
          <a:p>
            <a:endParaRPr lang="en-US" dirty="0"/>
          </a:p>
        </p:txBody>
      </p:sp>
      <p:sp>
        <p:nvSpPr>
          <p:cNvPr id="5" name="Text Placeholder 4"/>
          <p:cNvSpPr>
            <a:spLocks noGrp="1"/>
          </p:cNvSpPr>
          <p:nvPr>
            <p:ph type="body" sz="quarter" idx="3"/>
          </p:nvPr>
        </p:nvSpPr>
        <p:spPr/>
        <p:txBody>
          <a:bodyPr>
            <a:normAutofit/>
          </a:bodyPr>
          <a:lstStyle/>
          <a:p>
            <a:endParaRPr lang="en-US" dirty="0"/>
          </a:p>
        </p:txBody>
      </p:sp>
      <p:sp>
        <p:nvSpPr>
          <p:cNvPr id="6" name="Content Placeholder 5"/>
          <p:cNvSpPr>
            <a:spLocks noGrp="1"/>
          </p:cNvSpPr>
          <p:nvPr>
            <p:ph sz="quarter" idx="4"/>
          </p:nvPr>
        </p:nvSpPr>
        <p:spPr/>
        <p:txBody>
          <a:bodyPr/>
          <a:lstStyle/>
          <a:p>
            <a:r>
              <a:rPr lang="en-US" sz="3200" dirty="0"/>
              <a:t>Multiple Threatening charges for the same statement made to multiple individuals at once</a:t>
            </a:r>
          </a:p>
          <a:p>
            <a:endParaRPr lang="en-US" dirty="0"/>
          </a:p>
        </p:txBody>
      </p:sp>
    </p:spTree>
    <p:extLst>
      <p:ext uri="{BB962C8B-B14F-4D97-AF65-F5344CB8AC3E}">
        <p14:creationId xmlns:p14="http://schemas.microsoft.com/office/powerpoint/2010/main" val="283772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a:t>Same action, same offense, multiple victims</a:t>
            </a:r>
          </a:p>
        </p:txBody>
      </p:sp>
      <p:sp>
        <p:nvSpPr>
          <p:cNvPr id="3" name="Text Placeholder 2"/>
          <p:cNvSpPr>
            <a:spLocks noGrp="1"/>
          </p:cNvSpPr>
          <p:nvPr>
            <p:ph type="body" idx="1"/>
          </p:nvPr>
        </p:nvSpPr>
        <p:spPr/>
        <p:txBody>
          <a:bodyPr>
            <a:normAutofit/>
          </a:bodyPr>
          <a:lstStyle/>
          <a:p>
            <a:pPr lvl="0"/>
            <a:r>
              <a:rPr lang="en-US" sz="2800" dirty="0" smtClean="0"/>
              <a:t>Navajo Nation arguments:</a:t>
            </a:r>
            <a:endParaRPr lang="en-US" sz="2800" dirty="0"/>
          </a:p>
        </p:txBody>
      </p:sp>
      <p:sp>
        <p:nvSpPr>
          <p:cNvPr id="4" name="Content Placeholder 3"/>
          <p:cNvSpPr>
            <a:spLocks noGrp="1"/>
          </p:cNvSpPr>
          <p:nvPr>
            <p:ph sz="half" idx="2"/>
          </p:nvPr>
        </p:nvSpPr>
        <p:spPr/>
        <p:txBody>
          <a:bodyPr>
            <a:normAutofit/>
          </a:bodyPr>
          <a:lstStyle/>
          <a:p>
            <a:pPr marL="0" indent="0">
              <a:buNone/>
            </a:pPr>
            <a:r>
              <a:rPr lang="en-US" sz="3200" dirty="0" smtClean="0"/>
              <a:t>If there are separate victims, </a:t>
            </a:r>
            <a:r>
              <a:rPr lang="en-US" sz="3200" dirty="0"/>
              <a:t>that is enough to uphold multiple charges. </a:t>
            </a:r>
            <a:endParaRPr lang="en-US" sz="3200" dirty="0" smtClean="0"/>
          </a:p>
          <a:p>
            <a:endParaRPr lang="en-US" dirty="0"/>
          </a:p>
        </p:txBody>
      </p:sp>
      <p:sp>
        <p:nvSpPr>
          <p:cNvPr id="5" name="Text Placeholder 4"/>
          <p:cNvSpPr>
            <a:spLocks noGrp="1"/>
          </p:cNvSpPr>
          <p:nvPr>
            <p:ph type="body" sz="quarter" idx="3"/>
          </p:nvPr>
        </p:nvSpPr>
        <p:spPr/>
        <p:txBody>
          <a:bodyPr>
            <a:normAutofit/>
          </a:bodyPr>
          <a:lstStyle/>
          <a:p>
            <a:r>
              <a:rPr lang="en-US" sz="2800" dirty="0" smtClean="0"/>
              <a:t>Defense Responses:</a:t>
            </a:r>
            <a:endParaRPr lang="en-US" sz="2800" dirty="0"/>
          </a:p>
        </p:txBody>
      </p:sp>
      <p:sp>
        <p:nvSpPr>
          <p:cNvPr id="6" name="Content Placeholder 5"/>
          <p:cNvSpPr>
            <a:spLocks noGrp="1"/>
          </p:cNvSpPr>
          <p:nvPr>
            <p:ph sz="quarter" idx="4"/>
          </p:nvPr>
        </p:nvSpPr>
        <p:spPr/>
        <p:txBody>
          <a:bodyPr>
            <a:normAutofit fontScale="92500"/>
          </a:bodyPr>
          <a:lstStyle/>
          <a:p>
            <a:r>
              <a:rPr lang="en-US" sz="2400" i="1" dirty="0" smtClean="0"/>
              <a:t>Kelly</a:t>
            </a:r>
            <a:r>
              <a:rPr lang="en-US" sz="2400" dirty="0" smtClean="0"/>
              <a:t> rule focuses on whether there are separate actions of the defendant, not whether there is more than one result or person affected by that single action.</a:t>
            </a:r>
          </a:p>
          <a:p>
            <a:r>
              <a:rPr lang="en-US" sz="2400" dirty="0" smtClean="0"/>
              <a:t>Analogy to facts in </a:t>
            </a:r>
            <a:r>
              <a:rPr lang="en-US" sz="2400" i="1" dirty="0" smtClean="0"/>
              <a:t>Kelly</a:t>
            </a:r>
            <a:r>
              <a:rPr lang="en-US" sz="2400" dirty="0" smtClean="0"/>
              <a:t>:</a:t>
            </a:r>
          </a:p>
          <a:p>
            <a:pPr lvl="1"/>
            <a:r>
              <a:rPr lang="en-US" sz="2200" dirty="0" smtClean="0"/>
              <a:t>Homicide by Vehicle victim was the person who died</a:t>
            </a:r>
          </a:p>
          <a:p>
            <a:pPr lvl="1"/>
            <a:r>
              <a:rPr lang="en-US" sz="2200" dirty="0" smtClean="0"/>
              <a:t>Reckless Driving victim was the everyone on the road in the vicinity </a:t>
            </a:r>
            <a:endParaRPr lang="en-US" sz="1800" i="1" dirty="0"/>
          </a:p>
        </p:txBody>
      </p:sp>
    </p:spTree>
    <p:extLst>
      <p:ext uri="{BB962C8B-B14F-4D97-AF65-F5344CB8AC3E}">
        <p14:creationId xmlns:p14="http://schemas.microsoft.com/office/powerpoint/2010/main" val="3552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a:t>Same action, same offense, multiple victims</a:t>
            </a:r>
          </a:p>
        </p:txBody>
      </p:sp>
      <p:sp>
        <p:nvSpPr>
          <p:cNvPr id="3" name="Text Placeholder 2"/>
          <p:cNvSpPr>
            <a:spLocks noGrp="1"/>
          </p:cNvSpPr>
          <p:nvPr>
            <p:ph type="body" idx="1"/>
          </p:nvPr>
        </p:nvSpPr>
        <p:spPr/>
        <p:txBody>
          <a:bodyPr>
            <a:normAutofit/>
          </a:bodyPr>
          <a:lstStyle/>
          <a:p>
            <a:pPr lvl="0"/>
            <a:r>
              <a:rPr lang="en-US" sz="2800" dirty="0" smtClean="0"/>
              <a:t>Navajo Nation arguments:</a:t>
            </a:r>
            <a:endParaRPr lang="en-US" sz="2800" dirty="0"/>
          </a:p>
        </p:txBody>
      </p:sp>
      <p:sp>
        <p:nvSpPr>
          <p:cNvPr id="4" name="Content Placeholder 3"/>
          <p:cNvSpPr>
            <a:spLocks noGrp="1"/>
          </p:cNvSpPr>
          <p:nvPr>
            <p:ph sz="half" idx="2"/>
          </p:nvPr>
        </p:nvSpPr>
        <p:spPr/>
        <p:txBody>
          <a:bodyPr>
            <a:normAutofit/>
          </a:bodyPr>
          <a:lstStyle/>
          <a:p>
            <a:r>
              <a:rPr lang="en-US" sz="4400" dirty="0" smtClean="0"/>
              <a:t>May try to argue for application of  </a:t>
            </a:r>
            <a:r>
              <a:rPr lang="en-US" sz="4400" i="1" dirty="0" err="1" smtClean="0"/>
              <a:t>Blockburger</a:t>
            </a:r>
            <a:r>
              <a:rPr lang="en-US" sz="4400" i="1" dirty="0" smtClean="0"/>
              <a:t> </a:t>
            </a:r>
            <a:r>
              <a:rPr lang="en-US" sz="4400" dirty="0" smtClean="0"/>
              <a:t>test</a:t>
            </a:r>
            <a:endParaRPr lang="en-US" sz="4400" dirty="0"/>
          </a:p>
          <a:p>
            <a:endParaRPr lang="en-US" dirty="0"/>
          </a:p>
        </p:txBody>
      </p:sp>
      <p:sp>
        <p:nvSpPr>
          <p:cNvPr id="5" name="Text Placeholder 4"/>
          <p:cNvSpPr>
            <a:spLocks noGrp="1"/>
          </p:cNvSpPr>
          <p:nvPr>
            <p:ph type="body" sz="quarter" idx="3"/>
          </p:nvPr>
        </p:nvSpPr>
        <p:spPr/>
        <p:txBody>
          <a:bodyPr>
            <a:normAutofit/>
          </a:bodyPr>
          <a:lstStyle/>
          <a:p>
            <a:r>
              <a:rPr lang="en-US" sz="2800" dirty="0" smtClean="0"/>
              <a:t>Defense Responses:</a:t>
            </a:r>
            <a:endParaRPr lang="en-US" sz="2800" dirty="0"/>
          </a:p>
        </p:txBody>
      </p:sp>
      <p:sp>
        <p:nvSpPr>
          <p:cNvPr id="6" name="Content Placeholder 5"/>
          <p:cNvSpPr>
            <a:spLocks noGrp="1"/>
          </p:cNvSpPr>
          <p:nvPr>
            <p:ph sz="quarter" idx="4"/>
          </p:nvPr>
        </p:nvSpPr>
        <p:spPr/>
        <p:txBody>
          <a:bodyPr>
            <a:normAutofit/>
          </a:bodyPr>
          <a:lstStyle/>
          <a:p>
            <a:r>
              <a:rPr lang="en-US" sz="4400" dirty="0" smtClean="0"/>
              <a:t>Emphasize Fundamental Law aspects of </a:t>
            </a:r>
            <a:r>
              <a:rPr lang="en-US" sz="4400" i="1" dirty="0" smtClean="0"/>
              <a:t>Kelly </a:t>
            </a:r>
            <a:r>
              <a:rPr lang="en-US" sz="4400" dirty="0" smtClean="0"/>
              <a:t>rule</a:t>
            </a:r>
            <a:endParaRPr lang="en-US" sz="4400" dirty="0"/>
          </a:p>
        </p:txBody>
      </p:sp>
    </p:spTree>
    <p:extLst>
      <p:ext uri="{BB962C8B-B14F-4D97-AF65-F5344CB8AC3E}">
        <p14:creationId xmlns:p14="http://schemas.microsoft.com/office/powerpoint/2010/main" val="8803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the </a:t>
            </a:r>
            <a:r>
              <a:rPr lang="en-US" i="1" dirty="0"/>
              <a:t>Kelly </a:t>
            </a:r>
            <a:r>
              <a:rPr lang="en-US" dirty="0"/>
              <a:t>rule: </a:t>
            </a:r>
            <a:br>
              <a:rPr lang="en-US" dirty="0"/>
            </a:br>
            <a:r>
              <a:rPr lang="en-US" dirty="0"/>
              <a:t>Same action, same offense, multiple victims</a:t>
            </a:r>
          </a:p>
        </p:txBody>
      </p:sp>
      <p:sp>
        <p:nvSpPr>
          <p:cNvPr id="3" name="Text Placeholder 2"/>
          <p:cNvSpPr>
            <a:spLocks noGrp="1"/>
          </p:cNvSpPr>
          <p:nvPr>
            <p:ph type="body" idx="1"/>
          </p:nvPr>
        </p:nvSpPr>
        <p:spPr/>
        <p:txBody>
          <a:bodyPr>
            <a:normAutofit/>
          </a:bodyPr>
          <a:lstStyle/>
          <a:p>
            <a:pPr lvl="0"/>
            <a:r>
              <a:rPr lang="en-US" sz="2800" dirty="0" smtClean="0"/>
              <a:t>Navajo Nation arguments:</a:t>
            </a:r>
            <a:endParaRPr lang="en-US" sz="2800" dirty="0"/>
          </a:p>
        </p:txBody>
      </p:sp>
      <p:sp>
        <p:nvSpPr>
          <p:cNvPr id="4" name="Content Placeholder 3"/>
          <p:cNvSpPr>
            <a:spLocks noGrp="1"/>
          </p:cNvSpPr>
          <p:nvPr>
            <p:ph sz="half" idx="2"/>
          </p:nvPr>
        </p:nvSpPr>
        <p:spPr/>
        <p:txBody>
          <a:bodyPr>
            <a:normAutofit/>
          </a:bodyPr>
          <a:lstStyle/>
          <a:p>
            <a:r>
              <a:rPr lang="en-US" sz="2400" dirty="0"/>
              <a:t>May argue from fundamental law: </a:t>
            </a:r>
          </a:p>
          <a:p>
            <a:pPr lvl="1"/>
            <a:r>
              <a:rPr lang="en-US" sz="2400" dirty="0"/>
              <a:t>That the separate victims each have a separate dispute with the Defendant </a:t>
            </a:r>
            <a:endParaRPr lang="en-US" sz="2400" dirty="0" smtClean="0"/>
          </a:p>
          <a:p>
            <a:pPr lvl="1"/>
            <a:r>
              <a:rPr lang="en-US" sz="2400" dirty="0" smtClean="0"/>
              <a:t>That </a:t>
            </a:r>
            <a:r>
              <a:rPr lang="en-US" sz="2400" i="1" dirty="0" err="1"/>
              <a:t>hozhó</a:t>
            </a:r>
            <a:r>
              <a:rPr lang="en-US" sz="2400" dirty="0"/>
              <a:t> cannot be restored between the defendant and the separate victims </a:t>
            </a:r>
            <a:r>
              <a:rPr lang="en-US" sz="2400" dirty="0" smtClean="0"/>
              <a:t>without separate complaints</a:t>
            </a:r>
            <a:endParaRPr lang="en-US" sz="2400" dirty="0"/>
          </a:p>
        </p:txBody>
      </p:sp>
      <p:sp>
        <p:nvSpPr>
          <p:cNvPr id="5" name="Text Placeholder 4"/>
          <p:cNvSpPr>
            <a:spLocks noGrp="1"/>
          </p:cNvSpPr>
          <p:nvPr>
            <p:ph type="body" sz="quarter" idx="3"/>
          </p:nvPr>
        </p:nvSpPr>
        <p:spPr/>
        <p:txBody>
          <a:bodyPr>
            <a:normAutofit/>
          </a:bodyPr>
          <a:lstStyle/>
          <a:p>
            <a:r>
              <a:rPr lang="en-US" sz="2800" dirty="0" smtClean="0"/>
              <a:t>Defense Responses:</a:t>
            </a:r>
            <a:endParaRPr lang="en-US" sz="2800" dirty="0"/>
          </a:p>
        </p:txBody>
      </p:sp>
      <p:sp>
        <p:nvSpPr>
          <p:cNvPr id="6" name="Content Placeholder 5"/>
          <p:cNvSpPr>
            <a:spLocks noGrp="1"/>
          </p:cNvSpPr>
          <p:nvPr>
            <p:ph sz="quarter" idx="4"/>
          </p:nvPr>
        </p:nvSpPr>
        <p:spPr/>
        <p:txBody>
          <a:bodyPr>
            <a:normAutofit/>
          </a:bodyPr>
          <a:lstStyle/>
          <a:p>
            <a:r>
              <a:rPr lang="en-US" sz="2200" dirty="0" smtClean="0"/>
              <a:t>Sentencing </a:t>
            </a:r>
            <a:r>
              <a:rPr lang="en-US" sz="2200" dirty="0"/>
              <a:t>discretion of the Court is broad, </a:t>
            </a:r>
            <a:endParaRPr lang="en-US" sz="2200" dirty="0" smtClean="0"/>
          </a:p>
          <a:p>
            <a:r>
              <a:rPr lang="en-US" sz="2200" dirty="0" smtClean="0"/>
              <a:t>the </a:t>
            </a:r>
            <a:r>
              <a:rPr lang="en-US" sz="2200" dirty="0"/>
              <a:t>goal is to restore </a:t>
            </a:r>
            <a:r>
              <a:rPr lang="en-US" sz="2200" i="1" dirty="0" err="1"/>
              <a:t>hozhó</a:t>
            </a:r>
            <a:r>
              <a:rPr lang="en-US" sz="2200" dirty="0"/>
              <a:t> among not just the parties, but all “participants to the agreement.” </a:t>
            </a:r>
            <a:r>
              <a:rPr lang="en-US" sz="2200" i="1" dirty="0"/>
              <a:t>Kelly</a:t>
            </a:r>
            <a:r>
              <a:rPr lang="en-US" sz="2200" dirty="0"/>
              <a:t>, slip. op. at 7</a:t>
            </a:r>
            <a:r>
              <a:rPr lang="en-US" sz="2200" dirty="0" smtClean="0"/>
              <a:t>.</a:t>
            </a:r>
          </a:p>
          <a:p>
            <a:r>
              <a:rPr lang="en-US" sz="2200" dirty="0" smtClean="0"/>
              <a:t>Navajo </a:t>
            </a:r>
            <a:r>
              <a:rPr lang="en-US" sz="2200" dirty="0"/>
              <a:t>N</a:t>
            </a:r>
            <a:r>
              <a:rPr lang="en-US" sz="2200" dirty="0" smtClean="0"/>
              <a:t>ation can ask </a:t>
            </a:r>
            <a:r>
              <a:rPr lang="en-US" sz="2200" dirty="0"/>
              <a:t>for </a:t>
            </a:r>
            <a:r>
              <a:rPr lang="en-US" sz="2200" i="1" dirty="0" err="1"/>
              <a:t>nalyeeh</a:t>
            </a:r>
            <a:r>
              <a:rPr lang="en-US" sz="2200" i="1" dirty="0"/>
              <a:t> </a:t>
            </a:r>
            <a:r>
              <a:rPr lang="en-US" sz="2200" dirty="0"/>
              <a:t>for multiple individuals affected, appropriate rehabilitation measures for the defendant, and so on. </a:t>
            </a:r>
          </a:p>
          <a:p>
            <a:endParaRPr lang="en-US" dirty="0"/>
          </a:p>
          <a:p>
            <a:endParaRPr lang="en-US" sz="2000" dirty="0"/>
          </a:p>
        </p:txBody>
      </p:sp>
    </p:spTree>
    <p:extLst>
      <p:ext uri="{BB962C8B-B14F-4D97-AF65-F5344CB8AC3E}">
        <p14:creationId xmlns:p14="http://schemas.microsoft.com/office/powerpoint/2010/main" val="302112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i="1" dirty="0" err="1"/>
              <a:t>Hazhó’ógo</a:t>
            </a:r>
            <a:endParaRPr lang="en-US" dirty="0"/>
          </a:p>
        </p:txBody>
      </p:sp>
      <p:sp>
        <p:nvSpPr>
          <p:cNvPr id="14" name="Content Placeholder 13"/>
          <p:cNvSpPr>
            <a:spLocks noGrp="1"/>
          </p:cNvSpPr>
          <p:nvPr>
            <p:ph idx="1"/>
          </p:nvPr>
        </p:nvSpPr>
        <p:spPr/>
        <p:txBody>
          <a:bodyPr>
            <a:normAutofit fontScale="92500" lnSpcReduction="20000"/>
          </a:bodyPr>
          <a:lstStyle/>
          <a:p>
            <a:pPr marL="0" indent="0">
              <a:buNone/>
            </a:pPr>
            <a:r>
              <a:rPr lang="en-US" dirty="0" smtClean="0"/>
              <a:t>	“</a:t>
            </a:r>
            <a:r>
              <a:rPr lang="en-US" i="1" dirty="0" err="1"/>
              <a:t>Hazhó’ógo</a:t>
            </a:r>
            <a:r>
              <a:rPr lang="en-US" dirty="0"/>
              <a:t> is not a man-made law, but rather a fundamental tenet of informing us how </a:t>
            </a:r>
            <a:r>
              <a:rPr lang="en-US" dirty="0" smtClean="0"/>
              <a:t>we </a:t>
            </a:r>
            <a:r>
              <a:rPr lang="en-US" dirty="0"/>
              <a:t>must approach each other as individuals. When </a:t>
            </a:r>
            <a:r>
              <a:rPr lang="en-US" dirty="0" smtClean="0"/>
              <a:t>discussions </a:t>
            </a:r>
            <a:r>
              <a:rPr lang="en-US" dirty="0"/>
              <a:t>become heated, </a:t>
            </a:r>
            <a:r>
              <a:rPr lang="en-US" dirty="0" smtClean="0"/>
              <a:t>whether </a:t>
            </a:r>
            <a:r>
              <a:rPr lang="en-US" dirty="0"/>
              <a:t>in a family setting, in a community meeting or between any people, it’s not </a:t>
            </a:r>
            <a:r>
              <a:rPr lang="en-US" dirty="0" smtClean="0"/>
              <a:t>uncommon </a:t>
            </a:r>
            <a:r>
              <a:rPr lang="en-US" dirty="0"/>
              <a:t>for an elderly person to stand and say “</a:t>
            </a:r>
            <a:r>
              <a:rPr lang="en-US" i="1" dirty="0" err="1"/>
              <a:t>hazhó’ógo</a:t>
            </a:r>
            <a:r>
              <a:rPr lang="en-US" i="1" dirty="0"/>
              <a:t>, </a:t>
            </a:r>
            <a:r>
              <a:rPr lang="en-US" i="1" dirty="0" err="1"/>
              <a:t>hazhó’ógo</a:t>
            </a:r>
            <a:r>
              <a:rPr lang="en-US" i="1" dirty="0"/>
              <a:t> </a:t>
            </a:r>
            <a:r>
              <a:rPr lang="en-US" i="1" dirty="0" err="1"/>
              <a:t>sha</a:t>
            </a:r>
            <a:r>
              <a:rPr lang="en-US" i="1" dirty="0"/>
              <a:t> ‘</a:t>
            </a:r>
            <a:r>
              <a:rPr lang="en-US" i="1" dirty="0" err="1"/>
              <a:t>álchíní</a:t>
            </a:r>
            <a:r>
              <a:rPr lang="en-US" i="1" dirty="0"/>
              <a:t>.” </a:t>
            </a:r>
            <a:r>
              <a:rPr lang="en-US" i="1" dirty="0" smtClean="0"/>
              <a:t> </a:t>
            </a:r>
            <a:r>
              <a:rPr lang="en-US" dirty="0" smtClean="0"/>
              <a:t>The </a:t>
            </a:r>
            <a:r>
              <a:rPr lang="en-US" dirty="0"/>
              <a:t>intent is to remind those involved that they are </a:t>
            </a:r>
            <a:r>
              <a:rPr lang="en-US" i="1" dirty="0" err="1"/>
              <a:t>Nohookáá’Dine’é</a:t>
            </a:r>
            <a:r>
              <a:rPr lang="en-US" dirty="0"/>
              <a:t>, dealing with </a:t>
            </a:r>
            <a:r>
              <a:rPr lang="en-US" dirty="0" smtClean="0"/>
              <a:t>another </a:t>
            </a:r>
            <a:r>
              <a:rPr lang="en-US" i="1" dirty="0" err="1"/>
              <a:t>Nohookáá</a:t>
            </a:r>
            <a:r>
              <a:rPr lang="en-US" i="1" dirty="0"/>
              <a:t>’ </a:t>
            </a:r>
            <a:r>
              <a:rPr lang="en-US" i="1" dirty="0" err="1"/>
              <a:t>Dine’é</a:t>
            </a:r>
            <a:r>
              <a:rPr lang="en-US" dirty="0"/>
              <a:t>, and that therefore patience and respect are due. When </a:t>
            </a:r>
            <a:r>
              <a:rPr lang="en-US" dirty="0" smtClean="0"/>
              <a:t>faced </a:t>
            </a:r>
            <a:r>
              <a:rPr lang="en-US" dirty="0"/>
              <a:t>with important matters, it is inappropriate to rush to conclusion or to push a </a:t>
            </a:r>
            <a:r>
              <a:rPr lang="en-US" dirty="0" smtClean="0"/>
              <a:t>decision </a:t>
            </a:r>
            <a:r>
              <a:rPr lang="en-US" dirty="0"/>
              <a:t>without explanation and consideration to those involved. </a:t>
            </a:r>
            <a:r>
              <a:rPr lang="en-US" i="1" dirty="0" err="1"/>
              <a:t>Áádóó</a:t>
            </a:r>
            <a:r>
              <a:rPr lang="en-US" i="1" dirty="0"/>
              <a:t> </a:t>
            </a:r>
            <a:r>
              <a:rPr lang="en-US" i="1" dirty="0" err="1"/>
              <a:t>na’níle</a:t>
            </a:r>
            <a:r>
              <a:rPr lang="en-US" i="1" dirty="0"/>
              <a:t>’ dii </a:t>
            </a:r>
            <a:r>
              <a:rPr lang="en-US" i="1" dirty="0" err="1"/>
              <a:t>éí</a:t>
            </a:r>
            <a:r>
              <a:rPr lang="en-US" i="1" dirty="0"/>
              <a:t> </a:t>
            </a:r>
            <a:r>
              <a:rPr lang="en-US" i="1" dirty="0" err="1" smtClean="0"/>
              <a:t>dooda</a:t>
            </a:r>
            <a:r>
              <a:rPr lang="en-US" i="1" dirty="0"/>
              <a:t>.</a:t>
            </a:r>
            <a:r>
              <a:rPr lang="en-US" dirty="0"/>
              <a:t> (Delicate matters and things of importance must not be approached recklessly, </a:t>
            </a:r>
            <a:r>
              <a:rPr lang="en-US" dirty="0" smtClean="0"/>
              <a:t>carelessly</a:t>
            </a:r>
            <a:r>
              <a:rPr lang="en-US" dirty="0"/>
              <a:t>, or with indifference to consequences). This is </a:t>
            </a:r>
            <a:r>
              <a:rPr lang="en-US" i="1" dirty="0" err="1"/>
              <a:t>hazhó’ógo</a:t>
            </a:r>
            <a:r>
              <a:rPr lang="en-US" dirty="0"/>
              <a:t>, and we see that this </a:t>
            </a:r>
            <a:r>
              <a:rPr lang="en-US" dirty="0" smtClean="0"/>
              <a:t>is </a:t>
            </a:r>
            <a:r>
              <a:rPr lang="en-US" dirty="0"/>
              <a:t>an underlying principle in everyday dealings with relatives and other individuals, as </a:t>
            </a:r>
            <a:r>
              <a:rPr lang="en-US" dirty="0" smtClean="0"/>
              <a:t>well </a:t>
            </a:r>
            <a:r>
              <a:rPr lang="en-US" dirty="0"/>
              <a:t>as an underlying principle in our governmental institutions. Modern court </a:t>
            </a:r>
            <a:r>
              <a:rPr lang="en-US" dirty="0" smtClean="0"/>
              <a:t>procedures </a:t>
            </a:r>
            <a:r>
              <a:rPr lang="en-US" dirty="0"/>
              <a:t>and our other adopted ways are all intended to be conducted with </a:t>
            </a:r>
            <a:r>
              <a:rPr lang="en-US" i="1" dirty="0" err="1" smtClean="0"/>
              <a:t>hazhó’ógo</a:t>
            </a:r>
            <a:r>
              <a:rPr lang="en-US" dirty="0" smtClean="0"/>
              <a:t> </a:t>
            </a:r>
            <a:r>
              <a:rPr lang="en-US" dirty="0"/>
              <a:t>in mind.”</a:t>
            </a:r>
          </a:p>
          <a:p>
            <a:pPr marL="0" indent="0">
              <a:buNone/>
            </a:pPr>
            <a:r>
              <a:rPr lang="en-US" i="1" dirty="0"/>
              <a:t>Navajo Nation v. Rodriguez</a:t>
            </a:r>
            <a:r>
              <a:rPr lang="en-US" dirty="0"/>
              <a:t>, 8 Nav. R. 604, 615 (Nav. Sup. Ct. 2004).</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Applying the </a:t>
            </a:r>
            <a:r>
              <a:rPr lang="en-US" i="1" dirty="0" smtClean="0"/>
              <a:t>Kelly</a:t>
            </a:r>
            <a:r>
              <a:rPr lang="en-US" dirty="0" smtClean="0"/>
              <a:t> rule:</a:t>
            </a:r>
            <a:br>
              <a:rPr lang="en-US" dirty="0" smtClean="0"/>
            </a:br>
            <a:r>
              <a:rPr lang="en-US" dirty="0" smtClean="0"/>
              <a:t>File the motion ASAP</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200" dirty="0" smtClean="0"/>
              <a:t>The Navajo Supreme Court specifically raises issues such as </a:t>
            </a:r>
          </a:p>
          <a:p>
            <a:r>
              <a:rPr lang="en-US" sz="3200" dirty="0" smtClean="0"/>
              <a:t>pressure which can be placed on defendants with plea agreements when multiple charges are in front of them</a:t>
            </a:r>
          </a:p>
          <a:p>
            <a:r>
              <a:rPr lang="en-US" sz="3200" dirty="0" smtClean="0"/>
              <a:t>seeking to increase the chances for conviction, which are contrary to the objective of Navajo criminal law.</a:t>
            </a:r>
          </a:p>
        </p:txBody>
      </p:sp>
      <p:sp>
        <p:nvSpPr>
          <p:cNvPr id="4" name="Text Placeholder 3"/>
          <p:cNvSpPr>
            <a:spLocks noGrp="1"/>
          </p:cNvSpPr>
          <p:nvPr>
            <p:ph type="body" sz="half" idx="2"/>
          </p:nvPr>
        </p:nvSpPr>
        <p:spPr/>
        <p:txBody>
          <a:bodyPr/>
          <a:lstStyle/>
          <a:p>
            <a:r>
              <a:rPr lang="en-US" dirty="0" smtClean="0"/>
              <a:t>Case to know: </a:t>
            </a:r>
          </a:p>
          <a:p>
            <a:r>
              <a:rPr lang="en-US" i="1" dirty="0" smtClean="0"/>
              <a:t>Navajo Nation v. Kelly</a:t>
            </a:r>
          </a:p>
          <a:p>
            <a:r>
              <a:rPr lang="en-US" dirty="0" smtClean="0"/>
              <a:t>SC-CR-04-05 (Nav. Sup. Ct. 2006)</a:t>
            </a:r>
          </a:p>
          <a:p>
            <a:endParaRPr lang="en-US" dirty="0"/>
          </a:p>
        </p:txBody>
      </p:sp>
    </p:spTree>
    <p:extLst>
      <p:ext uri="{BB962C8B-B14F-4D97-AF65-F5344CB8AC3E}">
        <p14:creationId xmlns:p14="http://schemas.microsoft.com/office/powerpoint/2010/main" val="38967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Applying the </a:t>
            </a:r>
            <a:r>
              <a:rPr lang="en-US" i="1" dirty="0" smtClean="0"/>
              <a:t>Kelly</a:t>
            </a:r>
            <a:r>
              <a:rPr lang="en-US" dirty="0" smtClean="0"/>
              <a:t> rule:</a:t>
            </a:r>
            <a:br>
              <a:rPr lang="en-US" dirty="0" smtClean="0"/>
            </a:br>
            <a:r>
              <a:rPr lang="en-US" dirty="0" smtClean="0"/>
              <a:t>File the motion ASAP</a:t>
            </a:r>
            <a:endParaRPr lang="en-US" dirty="0"/>
          </a:p>
        </p:txBody>
      </p:sp>
      <p:sp>
        <p:nvSpPr>
          <p:cNvPr id="3" name="Content Placeholder 2"/>
          <p:cNvSpPr>
            <a:spLocks noGrp="1"/>
          </p:cNvSpPr>
          <p:nvPr>
            <p:ph idx="1"/>
          </p:nvPr>
        </p:nvSpPr>
        <p:spPr/>
        <p:txBody>
          <a:bodyPr>
            <a:normAutofit/>
          </a:bodyPr>
          <a:lstStyle/>
          <a:p>
            <a:pPr lvl="0"/>
            <a:r>
              <a:rPr lang="en-US" sz="2800" dirty="0"/>
              <a:t>N</a:t>
            </a:r>
            <a:r>
              <a:rPr lang="en-US" sz="2800" dirty="0" smtClean="0"/>
              <a:t>ever </a:t>
            </a:r>
            <a:r>
              <a:rPr lang="en-US" sz="2800" dirty="0"/>
              <a:t>advise a client to accept a plea agreement on charges you evaluate as </a:t>
            </a:r>
            <a:r>
              <a:rPr lang="en-US" sz="2800" dirty="0" err="1"/>
              <a:t>multiplicitous</a:t>
            </a:r>
            <a:r>
              <a:rPr lang="en-US" sz="2800" dirty="0"/>
              <a:t> unless </a:t>
            </a:r>
            <a:r>
              <a:rPr lang="en-US" sz="2800" dirty="0" smtClean="0"/>
              <a:t>the deal </a:t>
            </a:r>
            <a:r>
              <a:rPr lang="en-US" sz="2800" dirty="0"/>
              <a:t>involves dismissal of </a:t>
            </a:r>
            <a:r>
              <a:rPr lang="en-US" sz="2800" i="1" dirty="0"/>
              <a:t>all</a:t>
            </a:r>
            <a:r>
              <a:rPr lang="en-US" sz="2800" dirty="0"/>
              <a:t> the problem </a:t>
            </a:r>
            <a:r>
              <a:rPr lang="en-US" sz="2800" dirty="0" smtClean="0"/>
              <a:t>charges and deals fairly with what is left.</a:t>
            </a:r>
          </a:p>
          <a:p>
            <a:pPr lvl="0"/>
            <a:r>
              <a:rPr lang="en-US" sz="2800" dirty="0" smtClean="0"/>
              <a:t>Make </a:t>
            </a:r>
            <a:r>
              <a:rPr lang="en-US" sz="2800" dirty="0"/>
              <a:t>the issue and your likelihood of success </a:t>
            </a:r>
            <a:r>
              <a:rPr lang="en-US" sz="2800" dirty="0" smtClean="0"/>
              <a:t>at having charges dismissed without the plea agreement </a:t>
            </a:r>
            <a:r>
              <a:rPr lang="en-US" sz="2800" dirty="0"/>
              <a:t>clear to the client. </a:t>
            </a:r>
          </a:p>
        </p:txBody>
      </p:sp>
      <p:sp>
        <p:nvSpPr>
          <p:cNvPr id="4" name="Text Placeholder 3"/>
          <p:cNvSpPr>
            <a:spLocks noGrp="1"/>
          </p:cNvSpPr>
          <p:nvPr>
            <p:ph type="body" sz="half" idx="2"/>
          </p:nvPr>
        </p:nvSpPr>
        <p:spPr/>
        <p:txBody>
          <a:bodyPr/>
          <a:lstStyle/>
          <a:p>
            <a:r>
              <a:rPr lang="en-US" dirty="0" smtClean="0"/>
              <a:t>Case to know: </a:t>
            </a:r>
          </a:p>
          <a:p>
            <a:r>
              <a:rPr lang="en-US" i="1" dirty="0" smtClean="0"/>
              <a:t>Navajo Nation v. Kelly</a:t>
            </a:r>
          </a:p>
          <a:p>
            <a:r>
              <a:rPr lang="en-US" dirty="0" smtClean="0"/>
              <a:t>SC-CR-04-05 (Nav. Sup. Ct. 2006)</a:t>
            </a:r>
          </a:p>
          <a:p>
            <a:endParaRPr lang="en-US" dirty="0"/>
          </a:p>
        </p:txBody>
      </p:sp>
    </p:spTree>
    <p:extLst>
      <p:ext uri="{BB962C8B-B14F-4D97-AF65-F5344CB8AC3E}">
        <p14:creationId xmlns:p14="http://schemas.microsoft.com/office/powerpoint/2010/main" val="261225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Navajo Double Jeopardy Law:</a:t>
            </a:r>
            <a:br>
              <a:rPr lang="en-US" dirty="0"/>
            </a:br>
            <a:r>
              <a:rPr lang="en-US" dirty="0"/>
              <a:t>The </a:t>
            </a:r>
            <a:r>
              <a:rPr lang="en-US" i="1" dirty="0"/>
              <a:t>Kelly </a:t>
            </a:r>
            <a:r>
              <a:rPr lang="en-US" dirty="0"/>
              <a:t>rule</a:t>
            </a:r>
          </a:p>
        </p:txBody>
      </p:sp>
      <p:sp>
        <p:nvSpPr>
          <p:cNvPr id="3" name="Text Placeholder 2"/>
          <p:cNvSpPr>
            <a:spLocks noGrp="1"/>
          </p:cNvSpPr>
          <p:nvPr>
            <p:ph type="body" idx="1"/>
          </p:nvPr>
        </p:nvSpPr>
        <p:spPr/>
        <p:txBody>
          <a:bodyPr/>
          <a:lstStyle/>
          <a:p>
            <a:pPr lvl="0"/>
            <a:r>
              <a:rPr lang="en-US" dirty="0"/>
              <a:t>Recent statutory push-back ripe for challenge: Human Trafficking </a:t>
            </a:r>
            <a:r>
              <a:rPr lang="en-US" dirty="0" smtClean="0"/>
              <a:t>Statute</a:t>
            </a:r>
            <a:endParaRPr lang="en-US" dirty="0"/>
          </a:p>
          <a:p>
            <a:endParaRPr lang="en-US" dirty="0"/>
          </a:p>
        </p:txBody>
      </p:sp>
      <p:sp>
        <p:nvSpPr>
          <p:cNvPr id="4" name="Content Placeholder 3"/>
          <p:cNvSpPr>
            <a:spLocks noGrp="1"/>
          </p:cNvSpPr>
          <p:nvPr>
            <p:ph sz="half" idx="2"/>
          </p:nvPr>
        </p:nvSpPr>
        <p:spPr/>
        <p:txBody>
          <a:bodyPr/>
          <a:lstStyle/>
          <a:p>
            <a:pPr marL="0" indent="0">
              <a:buNone/>
            </a:pPr>
            <a:r>
              <a:rPr lang="en-US" sz="2800" dirty="0"/>
              <a:t>17 N.N.C. §653(C): “Unit of Prosecution. Prosecution for human trafficking shall not prevent prosecution under any other provision of law when violations of other provisions may be prosecuted from the same circumstances.”</a:t>
            </a:r>
          </a:p>
          <a:p>
            <a:endParaRPr lang="en-US" dirty="0"/>
          </a:p>
        </p:txBody>
      </p:sp>
      <p:sp>
        <p:nvSpPr>
          <p:cNvPr id="5" name="Text Placeholder 4"/>
          <p:cNvSpPr>
            <a:spLocks noGrp="1"/>
          </p:cNvSpPr>
          <p:nvPr>
            <p:ph type="body" sz="quarter" idx="3"/>
          </p:nvPr>
        </p:nvSpPr>
        <p:spPr/>
        <p:txBody>
          <a:bodyPr/>
          <a:lstStyle/>
          <a:p>
            <a:r>
              <a:rPr lang="en-US" dirty="0"/>
              <a:t>17 N.N.C. §653, created by CJY-48-17, August 7, 2017.</a:t>
            </a:r>
          </a:p>
          <a:p>
            <a:endParaRPr lang="en-US" dirty="0"/>
          </a:p>
        </p:txBody>
      </p:sp>
      <p:sp>
        <p:nvSpPr>
          <p:cNvPr id="6" name="Content Placeholder 5"/>
          <p:cNvSpPr>
            <a:spLocks noGrp="1"/>
          </p:cNvSpPr>
          <p:nvPr>
            <p:ph sz="quarter" idx="4"/>
          </p:nvPr>
        </p:nvSpPr>
        <p:spPr/>
        <p:txBody>
          <a:bodyPr/>
          <a:lstStyle/>
          <a:p>
            <a:pPr marL="0" indent="0">
              <a:buNone/>
            </a:pPr>
            <a:r>
              <a:rPr lang="en-US" sz="2400" dirty="0"/>
              <a:t>“The Court will apply heightened scrutiny to provisions that allegedly create separate offenses based on a single action, and in the absence of clear intent that the statutory offenses indeed punish separate conduct, multiple convictions for the same conduct will be barred by double jeopardy.”—</a:t>
            </a:r>
            <a:r>
              <a:rPr lang="en-US" sz="2400" i="1" dirty="0"/>
              <a:t>Kelly</a:t>
            </a:r>
            <a:r>
              <a:rPr lang="en-US" sz="2400" dirty="0"/>
              <a:t> Slip. op. at 8.</a:t>
            </a:r>
          </a:p>
          <a:p>
            <a:endParaRPr lang="en-US" dirty="0"/>
          </a:p>
        </p:txBody>
      </p:sp>
    </p:spTree>
    <p:extLst>
      <p:ext uri="{BB962C8B-B14F-4D97-AF65-F5344CB8AC3E}">
        <p14:creationId xmlns:p14="http://schemas.microsoft.com/office/powerpoint/2010/main" val="243502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Common </a:t>
            </a:r>
            <a:r>
              <a:rPr lang="en-US" sz="3600" dirty="0" smtClean="0"/>
              <a:t>legal issue #2: </a:t>
            </a:r>
            <a:r>
              <a:rPr lang="en-US" sz="3600" i="1" dirty="0" smtClean="0"/>
              <a:t>De </a:t>
            </a:r>
            <a:r>
              <a:rPr lang="en-US" sz="3600" i="1" dirty="0" err="1" smtClean="0"/>
              <a:t>minimis</a:t>
            </a:r>
            <a:r>
              <a:rPr lang="en-US" sz="3600" dirty="0" smtClean="0"/>
              <a:t> complaints</a:t>
            </a:r>
            <a:endParaRPr lang="en-US" sz="3600" i="1" dirty="0"/>
          </a:p>
        </p:txBody>
      </p:sp>
      <p:sp>
        <p:nvSpPr>
          <p:cNvPr id="3" name="Content Placeholder 2"/>
          <p:cNvSpPr>
            <a:spLocks noGrp="1"/>
          </p:cNvSpPr>
          <p:nvPr>
            <p:ph idx="1"/>
          </p:nvPr>
        </p:nvSpPr>
        <p:spPr/>
        <p:txBody>
          <a:bodyPr>
            <a:noAutofit/>
          </a:bodyPr>
          <a:lstStyle/>
          <a:p>
            <a:pPr marL="457200" indent="-457200">
              <a:lnSpc>
                <a:spcPct val="150000"/>
              </a:lnSpc>
            </a:pPr>
            <a:r>
              <a:rPr lang="en-US" sz="2000" dirty="0"/>
              <a:t>Facts on </a:t>
            </a:r>
            <a:r>
              <a:rPr lang="en-US" sz="2000" dirty="0" smtClean="0"/>
              <a:t>complaint </a:t>
            </a:r>
            <a:r>
              <a:rPr lang="en-US" sz="2000" i="1" dirty="0"/>
              <a:t>prima facie</a:t>
            </a:r>
            <a:r>
              <a:rPr lang="en-US" sz="2000" dirty="0"/>
              <a:t> do not meet </a:t>
            </a:r>
            <a:r>
              <a:rPr lang="en-US" sz="2000" dirty="0" smtClean="0"/>
              <a:t>statutory </a:t>
            </a:r>
            <a:r>
              <a:rPr lang="en-US" sz="2000" dirty="0"/>
              <a:t>elements. </a:t>
            </a:r>
            <a:endParaRPr lang="en-US" sz="2000" dirty="0" smtClean="0"/>
          </a:p>
          <a:p>
            <a:pPr marL="457200" indent="-457200">
              <a:lnSpc>
                <a:spcPct val="150000"/>
              </a:lnSpc>
            </a:pPr>
            <a:r>
              <a:rPr lang="en-US" sz="2000" dirty="0" smtClean="0"/>
              <a:t>Not </a:t>
            </a:r>
            <a:r>
              <a:rPr lang="en-US" sz="2000" dirty="0"/>
              <a:t>restricted to 15 days after </a:t>
            </a:r>
            <a:r>
              <a:rPr lang="en-US" sz="2000" dirty="0" smtClean="0"/>
              <a:t>arraignment </a:t>
            </a:r>
            <a:r>
              <a:rPr lang="en-US" sz="2000" dirty="0"/>
              <a:t>by N. R. Cr. P</a:t>
            </a:r>
            <a:r>
              <a:rPr lang="en-US" sz="2000" dirty="0" smtClean="0"/>
              <a:t>.</a:t>
            </a:r>
          </a:p>
          <a:p>
            <a:pPr marL="457200" indent="-457200">
              <a:lnSpc>
                <a:spcPct val="150000"/>
              </a:lnSpc>
            </a:pPr>
            <a:r>
              <a:rPr lang="en-US" sz="2000" dirty="0"/>
              <a:t>Most common: Criminal Nuisance, usually for intoxication in a private location such as a residence.</a:t>
            </a:r>
          </a:p>
          <a:p>
            <a:pPr marL="457200" indent="-457200">
              <a:lnSpc>
                <a:spcPct val="150000"/>
              </a:lnSpc>
            </a:pPr>
            <a:r>
              <a:rPr lang="en-US" sz="2000" dirty="0"/>
              <a:t>Sample motion included in </a:t>
            </a:r>
            <a:r>
              <a:rPr lang="en-US" sz="2000" dirty="0" smtClean="0"/>
              <a:t>materials</a:t>
            </a:r>
            <a:endParaRPr lang="en-US" sz="2000" dirty="0"/>
          </a:p>
        </p:txBody>
      </p:sp>
      <p:sp>
        <p:nvSpPr>
          <p:cNvPr id="4" name="Text Placeholder 3"/>
          <p:cNvSpPr>
            <a:spLocks noGrp="1"/>
          </p:cNvSpPr>
          <p:nvPr>
            <p:ph type="body" sz="half" idx="2"/>
          </p:nvPr>
        </p:nvSpPr>
        <p:spPr/>
        <p:txBody>
          <a:bodyPr/>
          <a:lstStyle/>
          <a:p>
            <a:r>
              <a:rPr lang="en-US" dirty="0" smtClean="0"/>
              <a:t>Statute to know: </a:t>
            </a:r>
          </a:p>
          <a:p>
            <a:r>
              <a:rPr lang="en-US" dirty="0"/>
              <a:t>17 N.N.C. §226</a:t>
            </a:r>
          </a:p>
        </p:txBody>
      </p:sp>
    </p:spTree>
    <p:extLst>
      <p:ext uri="{BB962C8B-B14F-4D97-AF65-F5344CB8AC3E}">
        <p14:creationId xmlns:p14="http://schemas.microsoft.com/office/powerpoint/2010/main" val="57988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#3: Due process issues</a:t>
            </a:r>
            <a:br>
              <a:rPr lang="en-US" sz="3600" dirty="0" smtClean="0"/>
            </a:br>
            <a:r>
              <a:rPr lang="en-US" sz="3600" i="1" dirty="0" err="1" smtClean="0"/>
              <a:t>Hazhó’ógo</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dirty="0" smtClean="0"/>
              <a:t>“</a:t>
            </a:r>
            <a:r>
              <a:rPr lang="en-US" dirty="0"/>
              <a:t>In our Navajo way of thinking we must communicate clearly and </a:t>
            </a:r>
            <a:r>
              <a:rPr lang="en-US" dirty="0" smtClean="0"/>
              <a:t>concisely </a:t>
            </a:r>
            <a:r>
              <a:rPr lang="en-US" dirty="0"/>
              <a:t>to each other so that we may understand the meaning of our </a:t>
            </a:r>
            <a:r>
              <a:rPr lang="en-US" dirty="0" smtClean="0"/>
              <a:t>words </a:t>
            </a:r>
            <a:r>
              <a:rPr lang="en-US" dirty="0"/>
              <a:t>and the effect of our actions based on those words. The </a:t>
            </a:r>
            <a:r>
              <a:rPr lang="en-US" dirty="0" smtClean="0"/>
              <a:t>responsibility </a:t>
            </a:r>
            <a:r>
              <a:rPr lang="en-US" dirty="0"/>
              <a:t>of the government is even stronger when a fundamental </a:t>
            </a:r>
            <a:r>
              <a:rPr lang="en-US" dirty="0" smtClean="0"/>
              <a:t>right</a:t>
            </a:r>
            <a:r>
              <a:rPr lang="en-US" dirty="0"/>
              <a:t>….is involved.” </a:t>
            </a:r>
            <a:r>
              <a:rPr lang="en-US" sz="1600" i="1" dirty="0"/>
              <a:t>Navajo Nation v. Rodriguez</a:t>
            </a:r>
            <a:r>
              <a:rPr lang="en-US" sz="1600" dirty="0"/>
              <a:t>, 8 Nav. R. 604, 615 (Nav. </a:t>
            </a:r>
            <a:r>
              <a:rPr lang="en-US" sz="1600" dirty="0" smtClean="0"/>
              <a:t>Sup</a:t>
            </a:r>
            <a:r>
              <a:rPr lang="en-US" sz="1600" dirty="0"/>
              <a:t>. Ct. 2004)</a:t>
            </a:r>
          </a:p>
        </p:txBody>
      </p:sp>
      <p:sp>
        <p:nvSpPr>
          <p:cNvPr id="4" name="Text Placeholder 3"/>
          <p:cNvSpPr>
            <a:spLocks noGrp="1"/>
          </p:cNvSpPr>
          <p:nvPr>
            <p:ph type="body" sz="half" idx="2"/>
          </p:nvPr>
        </p:nvSpPr>
        <p:spPr/>
        <p:txBody>
          <a:bodyPr/>
          <a:lstStyle/>
          <a:p>
            <a:r>
              <a:rPr lang="en-US" dirty="0" smtClean="0"/>
              <a:t>Cases to know: </a:t>
            </a:r>
          </a:p>
          <a:p>
            <a:r>
              <a:rPr lang="en-US" i="1" dirty="0" smtClean="0"/>
              <a:t>Navajo Nation v. Rodriguez</a:t>
            </a:r>
            <a:r>
              <a:rPr lang="en-US" dirty="0" smtClean="0"/>
              <a:t>, 8 Nav. R. 604, 615 (Nav. Sup. Ct. 2004)</a:t>
            </a:r>
          </a:p>
          <a:p>
            <a:r>
              <a:rPr lang="en-US" i="1" dirty="0"/>
              <a:t>Navajo Nation v. </a:t>
            </a:r>
            <a:r>
              <a:rPr lang="en-US" i="1" dirty="0" smtClean="0"/>
              <a:t>Morgan</a:t>
            </a:r>
            <a:r>
              <a:rPr lang="en-US" dirty="0"/>
              <a:t>, 8 Nav. R. 732 at 738 </a:t>
            </a:r>
            <a:r>
              <a:rPr lang="en-US" dirty="0" smtClean="0"/>
              <a:t>(</a:t>
            </a:r>
            <a:r>
              <a:rPr lang="en-US" dirty="0"/>
              <a:t>Nav. Sup. Ct. 2005). </a:t>
            </a:r>
          </a:p>
          <a:p>
            <a:r>
              <a:rPr lang="en-US" i="1" dirty="0" err="1"/>
              <a:t>Erachio</a:t>
            </a:r>
            <a:r>
              <a:rPr lang="en-US" i="1" dirty="0"/>
              <a:t> v. Ramah Dist. Ct.</a:t>
            </a:r>
            <a:r>
              <a:rPr lang="en-US" dirty="0"/>
              <a:t>, 8 Nav. R. 617, 626 (Nav. </a:t>
            </a:r>
            <a:r>
              <a:rPr lang="en-US" dirty="0" smtClean="0"/>
              <a:t>Sup</a:t>
            </a:r>
            <a:r>
              <a:rPr lang="en-US" dirty="0"/>
              <a:t>. Ct. 2005).</a:t>
            </a:r>
            <a:endParaRPr lang="en-US" i="1" dirty="0"/>
          </a:p>
        </p:txBody>
      </p:sp>
    </p:spTree>
    <p:extLst>
      <p:ext uri="{BB962C8B-B14F-4D97-AF65-F5344CB8AC3E}">
        <p14:creationId xmlns:p14="http://schemas.microsoft.com/office/powerpoint/2010/main" val="9007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#3: Due process issues</a:t>
            </a:r>
            <a:br>
              <a:rPr lang="en-US" sz="3600" dirty="0" smtClean="0"/>
            </a:br>
            <a:r>
              <a:rPr lang="en-US" sz="3600" i="1" dirty="0" err="1" smtClean="0"/>
              <a:t>Hazhó’ógo</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i="1" dirty="0" smtClean="0"/>
              <a:t>Rodriguez a</a:t>
            </a:r>
            <a:r>
              <a:rPr lang="en-US" dirty="0" smtClean="0"/>
              <a:t>pplied this principle to </a:t>
            </a:r>
            <a:r>
              <a:rPr lang="en-US" i="1" dirty="0" smtClean="0"/>
              <a:t>Miranda</a:t>
            </a:r>
            <a:r>
              <a:rPr lang="en-US" dirty="0" smtClean="0"/>
              <a:t> waivers of right against self-incrimination:</a:t>
            </a:r>
          </a:p>
          <a:p>
            <a:pPr marL="0" indent="0">
              <a:lnSpc>
                <a:spcPct val="150000"/>
              </a:lnSpc>
              <a:buNone/>
            </a:pPr>
            <a:r>
              <a:rPr lang="en-US" sz="2000" dirty="0"/>
              <a:t>“[P]</a:t>
            </a:r>
            <a:r>
              <a:rPr lang="en-US" sz="2000" dirty="0" err="1"/>
              <a:t>olice</a:t>
            </a:r>
            <a:r>
              <a:rPr lang="en-US" sz="2000" dirty="0"/>
              <a:t> and other law enforcement entities and agencies, must </a:t>
            </a:r>
            <a:r>
              <a:rPr lang="en-US" sz="2000" dirty="0" smtClean="0"/>
              <a:t>provide </a:t>
            </a:r>
            <a:r>
              <a:rPr lang="en-US" sz="2000" dirty="0"/>
              <a:t>a form for the person in custody to show their voluntary </a:t>
            </a:r>
            <a:r>
              <a:rPr lang="en-US" sz="2000" dirty="0" smtClean="0"/>
              <a:t>waiver</a:t>
            </a:r>
            <a:r>
              <a:rPr lang="en-US" sz="2000" dirty="0"/>
              <a:t>. They must also explain the rights on the form </a:t>
            </a:r>
            <a:r>
              <a:rPr lang="en-US" sz="2000" dirty="0" smtClean="0"/>
              <a:t>sufficiently </a:t>
            </a:r>
            <a:r>
              <a:rPr lang="en-US" sz="2000" dirty="0"/>
              <a:t>for the person in custody to understand them</a:t>
            </a:r>
            <a:r>
              <a:rPr lang="en-US" sz="2000" dirty="0" smtClean="0"/>
              <a:t>.” 8 Nav. R. at 616</a:t>
            </a:r>
            <a:endParaRPr lang="en-US" sz="2000" dirty="0"/>
          </a:p>
        </p:txBody>
      </p:sp>
      <p:sp>
        <p:nvSpPr>
          <p:cNvPr id="4" name="Text Placeholder 3"/>
          <p:cNvSpPr>
            <a:spLocks noGrp="1"/>
          </p:cNvSpPr>
          <p:nvPr>
            <p:ph type="body" sz="half" idx="2"/>
          </p:nvPr>
        </p:nvSpPr>
        <p:spPr/>
        <p:txBody>
          <a:bodyPr/>
          <a:lstStyle/>
          <a:p>
            <a:r>
              <a:rPr lang="en-US" dirty="0" smtClean="0"/>
              <a:t>Cases to know: </a:t>
            </a:r>
          </a:p>
          <a:p>
            <a:r>
              <a:rPr lang="en-US" i="1" dirty="0" smtClean="0"/>
              <a:t>Navajo Nation v. Rodriguez</a:t>
            </a:r>
            <a:r>
              <a:rPr lang="en-US" dirty="0" smtClean="0"/>
              <a:t>, 8 Nav. R. 604, 615 (Nav. Sup. Ct. 2004)</a:t>
            </a:r>
          </a:p>
          <a:p>
            <a:r>
              <a:rPr lang="en-US" i="1" dirty="0"/>
              <a:t>Navajo Nation v. </a:t>
            </a:r>
            <a:r>
              <a:rPr lang="en-US" i="1" dirty="0" smtClean="0"/>
              <a:t>Morgan</a:t>
            </a:r>
            <a:r>
              <a:rPr lang="en-US" dirty="0"/>
              <a:t>, 8 Nav. R. 732 at 738 </a:t>
            </a:r>
            <a:r>
              <a:rPr lang="en-US" dirty="0" smtClean="0"/>
              <a:t>(</a:t>
            </a:r>
            <a:r>
              <a:rPr lang="en-US" dirty="0"/>
              <a:t>Nav. Sup. Ct. 2005). </a:t>
            </a:r>
          </a:p>
          <a:p>
            <a:r>
              <a:rPr lang="en-US" i="1" dirty="0" err="1"/>
              <a:t>Erachio</a:t>
            </a:r>
            <a:r>
              <a:rPr lang="en-US" i="1" dirty="0"/>
              <a:t> v. Ramah Dist. Ct.</a:t>
            </a:r>
            <a:r>
              <a:rPr lang="en-US" dirty="0"/>
              <a:t>, 8 Nav. R. 617, 626 (Nav. Sup. Ct. 2005).</a:t>
            </a:r>
            <a:endParaRPr lang="en-US" i="1" dirty="0"/>
          </a:p>
          <a:p>
            <a:endParaRPr lang="en-US" i="1" dirty="0"/>
          </a:p>
        </p:txBody>
      </p:sp>
    </p:spTree>
    <p:extLst>
      <p:ext uri="{BB962C8B-B14F-4D97-AF65-F5344CB8AC3E}">
        <p14:creationId xmlns:p14="http://schemas.microsoft.com/office/powerpoint/2010/main" val="13574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#3: Due process issues</a:t>
            </a:r>
            <a:br>
              <a:rPr lang="en-US" sz="3600" dirty="0" smtClean="0"/>
            </a:br>
            <a:r>
              <a:rPr lang="en-US" sz="3600" i="1" dirty="0" err="1" smtClean="0"/>
              <a:t>Hazhó’ógo</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i="1" dirty="0" smtClean="0"/>
              <a:t>Rodriguez a</a:t>
            </a:r>
            <a:r>
              <a:rPr lang="en-US" dirty="0" smtClean="0"/>
              <a:t>pplied this principle to </a:t>
            </a:r>
            <a:r>
              <a:rPr lang="en-US" i="1" dirty="0" smtClean="0"/>
              <a:t>Miranda</a:t>
            </a:r>
            <a:r>
              <a:rPr lang="en-US" dirty="0" smtClean="0"/>
              <a:t> waivers of right against self-incrimination:</a:t>
            </a:r>
          </a:p>
          <a:p>
            <a:pPr marL="0" indent="0">
              <a:lnSpc>
                <a:spcPct val="150000"/>
              </a:lnSpc>
              <a:buNone/>
            </a:pPr>
            <a:r>
              <a:rPr lang="en-US" sz="2000" dirty="0" smtClean="0"/>
              <a:t>“Merely </a:t>
            </a:r>
            <a:r>
              <a:rPr lang="en-US" sz="2000" dirty="0"/>
              <a:t>providing a written English language form is not enough. </a:t>
            </a:r>
            <a:r>
              <a:rPr lang="en-US" sz="2000" dirty="0" smtClean="0"/>
              <a:t>The </a:t>
            </a:r>
            <a:r>
              <a:rPr lang="en-US" sz="2000" dirty="0"/>
              <a:t>sufficiency of the explanation in a Navajo setting means, at </a:t>
            </a:r>
            <a:r>
              <a:rPr lang="en-US" sz="2000" dirty="0" smtClean="0"/>
              <a:t>a </a:t>
            </a:r>
            <a:r>
              <a:rPr lang="en-US" sz="2000" dirty="0"/>
              <a:t>minimum that the rights be explained in Navajo if the police </a:t>
            </a:r>
            <a:r>
              <a:rPr lang="en-US" sz="2000" dirty="0" smtClean="0"/>
              <a:t>officer </a:t>
            </a:r>
            <a:r>
              <a:rPr lang="en-US" sz="2000" dirty="0"/>
              <a:t>or other interviewer has reason to know the person </a:t>
            </a:r>
            <a:r>
              <a:rPr lang="en-US" sz="2000" dirty="0" smtClean="0"/>
              <a:t>speaks </a:t>
            </a:r>
            <a:r>
              <a:rPr lang="en-US" sz="2000" dirty="0"/>
              <a:t>or understands Navajo</a:t>
            </a:r>
            <a:r>
              <a:rPr lang="en-US" sz="2000" dirty="0" smtClean="0"/>
              <a:t>.” 8 Nav. R. at 616</a:t>
            </a:r>
            <a:endParaRPr lang="en-US" sz="2000" dirty="0"/>
          </a:p>
        </p:txBody>
      </p:sp>
      <p:sp>
        <p:nvSpPr>
          <p:cNvPr id="4" name="Text Placeholder 3"/>
          <p:cNvSpPr>
            <a:spLocks noGrp="1"/>
          </p:cNvSpPr>
          <p:nvPr>
            <p:ph type="body" sz="half" idx="2"/>
          </p:nvPr>
        </p:nvSpPr>
        <p:spPr/>
        <p:txBody>
          <a:bodyPr/>
          <a:lstStyle/>
          <a:p>
            <a:r>
              <a:rPr lang="en-US" dirty="0" smtClean="0"/>
              <a:t>Cases to know: </a:t>
            </a:r>
          </a:p>
          <a:p>
            <a:r>
              <a:rPr lang="en-US" i="1" dirty="0" smtClean="0"/>
              <a:t>Navajo Nation v. Rodriguez</a:t>
            </a:r>
            <a:r>
              <a:rPr lang="en-US" dirty="0" smtClean="0"/>
              <a:t>, 8 Nav. R. 604, 615 (Nav. Sup. Ct. 2004)</a:t>
            </a:r>
          </a:p>
          <a:p>
            <a:r>
              <a:rPr lang="en-US" i="1" dirty="0"/>
              <a:t>Navajo Nation v. </a:t>
            </a:r>
            <a:r>
              <a:rPr lang="en-US" i="1" dirty="0" smtClean="0"/>
              <a:t>Morgan</a:t>
            </a:r>
            <a:r>
              <a:rPr lang="en-US" dirty="0"/>
              <a:t>, 8 Nav. R. 732 at 738 </a:t>
            </a:r>
            <a:r>
              <a:rPr lang="en-US" dirty="0" smtClean="0"/>
              <a:t>(</a:t>
            </a:r>
            <a:r>
              <a:rPr lang="en-US" dirty="0"/>
              <a:t>Nav. Sup. Ct. 2005). </a:t>
            </a:r>
          </a:p>
          <a:p>
            <a:r>
              <a:rPr lang="en-US" i="1" dirty="0" err="1"/>
              <a:t>Erachio</a:t>
            </a:r>
            <a:r>
              <a:rPr lang="en-US" i="1" dirty="0"/>
              <a:t> v. Ramah Dist. Ct.</a:t>
            </a:r>
            <a:r>
              <a:rPr lang="en-US" dirty="0"/>
              <a:t>, 8 Nav. R. 617, 626 (Nav. Sup. Ct. 2005).</a:t>
            </a:r>
            <a:endParaRPr lang="en-US" i="1" dirty="0"/>
          </a:p>
          <a:p>
            <a:endParaRPr lang="en-US" i="1" dirty="0"/>
          </a:p>
        </p:txBody>
      </p:sp>
    </p:spTree>
    <p:extLst>
      <p:ext uri="{BB962C8B-B14F-4D97-AF65-F5344CB8AC3E}">
        <p14:creationId xmlns:p14="http://schemas.microsoft.com/office/powerpoint/2010/main" val="22155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#3: Due process issues</a:t>
            </a:r>
            <a:br>
              <a:rPr lang="en-US" sz="3600" dirty="0" smtClean="0"/>
            </a:br>
            <a:r>
              <a:rPr lang="en-US" sz="3600" i="1" dirty="0" err="1" smtClean="0"/>
              <a:t>Hazhó’ógo</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i="1" dirty="0" smtClean="0"/>
              <a:t>Rodriguez a</a:t>
            </a:r>
            <a:r>
              <a:rPr lang="en-US" dirty="0" smtClean="0"/>
              <a:t>pplied this principle to </a:t>
            </a:r>
            <a:r>
              <a:rPr lang="en-US" i="1" dirty="0" smtClean="0"/>
              <a:t>Miranda</a:t>
            </a:r>
            <a:r>
              <a:rPr lang="en-US" dirty="0" smtClean="0"/>
              <a:t> waivers of right against self-incrimination:</a:t>
            </a:r>
          </a:p>
          <a:p>
            <a:pPr marL="0" indent="0">
              <a:lnSpc>
                <a:spcPct val="150000"/>
              </a:lnSpc>
              <a:buNone/>
            </a:pPr>
            <a:r>
              <a:rPr lang="en-US" sz="2000" dirty="0" smtClean="0"/>
              <a:t>“</a:t>
            </a:r>
            <a:r>
              <a:rPr lang="en-US" sz="2000" dirty="0"/>
              <a:t>If the person does not speak or understand Navajo, the rights should be explained in English so </a:t>
            </a:r>
            <a:r>
              <a:rPr lang="en-US" sz="2000" dirty="0" smtClean="0"/>
              <a:t>that </a:t>
            </a:r>
            <a:r>
              <a:rPr lang="en-US" sz="2000" dirty="0"/>
              <a:t>the person has a minimum understanding of the impact of </a:t>
            </a:r>
            <a:r>
              <a:rPr lang="en-US" sz="2000" dirty="0" smtClean="0"/>
              <a:t>any </a:t>
            </a:r>
            <a:r>
              <a:rPr lang="en-US" sz="2000" dirty="0"/>
              <a:t>waiver. Only then will a signature on a waiver form </a:t>
            </a:r>
            <a:r>
              <a:rPr lang="en-US" sz="2000" dirty="0" smtClean="0"/>
              <a:t>allow admission </a:t>
            </a:r>
            <a:r>
              <a:rPr lang="en-US" sz="2000" dirty="0"/>
              <a:t>of any subsequent statement into evidence</a:t>
            </a:r>
            <a:r>
              <a:rPr lang="en-US" sz="2000" dirty="0" smtClean="0"/>
              <a:t>.” </a:t>
            </a:r>
          </a:p>
          <a:p>
            <a:pPr marL="0" indent="0">
              <a:lnSpc>
                <a:spcPct val="150000"/>
              </a:lnSpc>
              <a:spcBef>
                <a:spcPts val="0"/>
              </a:spcBef>
              <a:buNone/>
            </a:pPr>
            <a:r>
              <a:rPr lang="en-US" sz="2000" dirty="0" smtClean="0"/>
              <a:t>8 Nav. R. at 616</a:t>
            </a:r>
            <a:endParaRPr lang="en-US" sz="2000" dirty="0"/>
          </a:p>
        </p:txBody>
      </p:sp>
      <p:sp>
        <p:nvSpPr>
          <p:cNvPr id="4" name="Text Placeholder 3"/>
          <p:cNvSpPr>
            <a:spLocks noGrp="1"/>
          </p:cNvSpPr>
          <p:nvPr>
            <p:ph type="body" sz="half" idx="2"/>
          </p:nvPr>
        </p:nvSpPr>
        <p:spPr/>
        <p:txBody>
          <a:bodyPr/>
          <a:lstStyle/>
          <a:p>
            <a:r>
              <a:rPr lang="en-US" dirty="0" smtClean="0"/>
              <a:t>Cases to know: </a:t>
            </a:r>
          </a:p>
          <a:p>
            <a:r>
              <a:rPr lang="en-US" i="1" dirty="0" smtClean="0"/>
              <a:t>Navajo Nation v. Rodriguez</a:t>
            </a:r>
            <a:r>
              <a:rPr lang="en-US" dirty="0" smtClean="0"/>
              <a:t>, 8 Nav. R. 604, 615 (Nav. Sup. Ct. 2004)</a:t>
            </a:r>
          </a:p>
          <a:p>
            <a:r>
              <a:rPr lang="en-US" i="1" dirty="0"/>
              <a:t>Navajo Nation v. </a:t>
            </a:r>
            <a:r>
              <a:rPr lang="en-US" i="1" dirty="0" smtClean="0"/>
              <a:t>Morgan</a:t>
            </a:r>
            <a:r>
              <a:rPr lang="en-US" dirty="0"/>
              <a:t>, 8 Nav. R. 732 at 738 </a:t>
            </a:r>
            <a:r>
              <a:rPr lang="en-US" dirty="0" smtClean="0"/>
              <a:t>(</a:t>
            </a:r>
            <a:r>
              <a:rPr lang="en-US" dirty="0"/>
              <a:t>Nav. Sup. Ct. 2005). </a:t>
            </a:r>
          </a:p>
          <a:p>
            <a:r>
              <a:rPr lang="en-US" i="1" dirty="0" err="1"/>
              <a:t>Erachio</a:t>
            </a:r>
            <a:r>
              <a:rPr lang="en-US" i="1" dirty="0"/>
              <a:t> v. Ramah Dist. Ct.</a:t>
            </a:r>
            <a:r>
              <a:rPr lang="en-US" dirty="0"/>
              <a:t>, 8 Nav. R. 617, 626 (Nav. Sup. Ct. 2005).</a:t>
            </a:r>
            <a:endParaRPr lang="en-US" i="1" dirty="0"/>
          </a:p>
          <a:p>
            <a:endParaRPr lang="en-US" i="1" dirty="0"/>
          </a:p>
        </p:txBody>
      </p:sp>
    </p:spTree>
    <p:extLst>
      <p:ext uri="{BB962C8B-B14F-4D97-AF65-F5344CB8AC3E}">
        <p14:creationId xmlns:p14="http://schemas.microsoft.com/office/powerpoint/2010/main" val="93467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#3: Due process issues</a:t>
            </a:r>
            <a:br>
              <a:rPr lang="en-US" sz="3600" dirty="0" smtClean="0"/>
            </a:br>
            <a:r>
              <a:rPr lang="en-US" sz="3600" i="1" dirty="0" err="1" smtClean="0"/>
              <a:t>Hazhó’ógo</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i="1" dirty="0" smtClean="0"/>
              <a:t>Morgan a</a:t>
            </a:r>
            <a:r>
              <a:rPr lang="en-US" dirty="0" smtClean="0"/>
              <a:t>pplied this principle to explanation of different types of pleas and their effect, correct notice of possible sentence, and review of the factual basis for a complaint when Defendant changes plea at arraignment. </a:t>
            </a:r>
          </a:p>
          <a:p>
            <a:pPr marL="0" indent="0">
              <a:lnSpc>
                <a:spcPct val="150000"/>
              </a:lnSpc>
              <a:spcBef>
                <a:spcPts val="0"/>
              </a:spcBef>
              <a:buNone/>
            </a:pPr>
            <a:r>
              <a:rPr lang="en-US" sz="2000" dirty="0" smtClean="0"/>
              <a:t>Navajo </a:t>
            </a:r>
            <a:r>
              <a:rPr lang="en-US" sz="2000" dirty="0"/>
              <a:t>Nation v. </a:t>
            </a:r>
            <a:r>
              <a:rPr lang="en-US" sz="2000" dirty="0" smtClean="0"/>
              <a:t>Morgan</a:t>
            </a:r>
            <a:r>
              <a:rPr lang="en-US" sz="2000" dirty="0"/>
              <a:t>, 8 Nav. R. 732 at 738 </a:t>
            </a:r>
            <a:r>
              <a:rPr lang="en-US" sz="2000" dirty="0" smtClean="0"/>
              <a:t>(</a:t>
            </a:r>
            <a:r>
              <a:rPr lang="en-US" sz="2000" dirty="0"/>
              <a:t>Nav. Sup. Ct. 2005). </a:t>
            </a:r>
          </a:p>
        </p:txBody>
      </p:sp>
      <p:sp>
        <p:nvSpPr>
          <p:cNvPr id="4" name="Text Placeholder 3"/>
          <p:cNvSpPr>
            <a:spLocks noGrp="1"/>
          </p:cNvSpPr>
          <p:nvPr>
            <p:ph type="body" sz="half" idx="2"/>
          </p:nvPr>
        </p:nvSpPr>
        <p:spPr/>
        <p:txBody>
          <a:bodyPr/>
          <a:lstStyle/>
          <a:p>
            <a:r>
              <a:rPr lang="en-US" dirty="0" smtClean="0"/>
              <a:t>Cases to know: </a:t>
            </a:r>
          </a:p>
          <a:p>
            <a:r>
              <a:rPr lang="en-US" i="1" dirty="0" smtClean="0"/>
              <a:t>Navajo Nation v. Rodriguez</a:t>
            </a:r>
            <a:r>
              <a:rPr lang="en-US" dirty="0" smtClean="0"/>
              <a:t>, 8 Nav. R. 604, 615 (Nav. Sup. Ct. 2004)</a:t>
            </a:r>
          </a:p>
          <a:p>
            <a:r>
              <a:rPr lang="en-US" i="1" dirty="0"/>
              <a:t>Navajo Nation v. </a:t>
            </a:r>
            <a:r>
              <a:rPr lang="en-US" i="1" dirty="0" smtClean="0"/>
              <a:t>Morgan</a:t>
            </a:r>
            <a:r>
              <a:rPr lang="en-US" dirty="0"/>
              <a:t>, 8 Nav. R. 732 at 738 </a:t>
            </a:r>
            <a:r>
              <a:rPr lang="en-US" dirty="0" smtClean="0"/>
              <a:t>(</a:t>
            </a:r>
            <a:r>
              <a:rPr lang="en-US" dirty="0"/>
              <a:t>Nav. Sup. Ct. 2005). </a:t>
            </a:r>
          </a:p>
          <a:p>
            <a:r>
              <a:rPr lang="en-US" i="1" dirty="0" err="1"/>
              <a:t>Erachio</a:t>
            </a:r>
            <a:r>
              <a:rPr lang="en-US" i="1" dirty="0"/>
              <a:t> v. Ramah Dist. Ct.</a:t>
            </a:r>
            <a:r>
              <a:rPr lang="en-US" dirty="0"/>
              <a:t>, 8 Nav. R. 617, 626 (Nav. Sup. Ct. 2005).</a:t>
            </a:r>
            <a:endParaRPr lang="en-US" i="1" dirty="0"/>
          </a:p>
          <a:p>
            <a:endParaRPr lang="en-US" i="1" dirty="0"/>
          </a:p>
        </p:txBody>
      </p:sp>
    </p:spTree>
    <p:extLst>
      <p:ext uri="{BB962C8B-B14F-4D97-AF65-F5344CB8AC3E}">
        <p14:creationId xmlns:p14="http://schemas.microsoft.com/office/powerpoint/2010/main" val="323102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#3: Due process issues</a:t>
            </a:r>
            <a:br>
              <a:rPr lang="en-US" sz="3600" dirty="0" smtClean="0"/>
            </a:br>
            <a:r>
              <a:rPr lang="en-US" sz="3600" i="1" dirty="0" err="1" smtClean="0"/>
              <a:t>Hazhó’ógo</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sz="2300" i="1" dirty="0" err="1" smtClean="0"/>
              <a:t>Erachio</a:t>
            </a:r>
            <a:r>
              <a:rPr lang="en-US" sz="2300" i="1" dirty="0" smtClean="0"/>
              <a:t> </a:t>
            </a:r>
            <a:r>
              <a:rPr lang="en-US" sz="2300" dirty="0" smtClean="0"/>
              <a:t>applied the principle </a:t>
            </a:r>
            <a:r>
              <a:rPr lang="en-US" sz="2300" dirty="0"/>
              <a:t>to waiver of jury trial: </a:t>
            </a:r>
            <a:endParaRPr lang="en-US" sz="2300" dirty="0" smtClean="0"/>
          </a:p>
          <a:p>
            <a:pPr marL="0" indent="0">
              <a:lnSpc>
                <a:spcPct val="150000"/>
              </a:lnSpc>
              <a:spcBef>
                <a:spcPts val="600"/>
              </a:spcBef>
              <a:buNone/>
            </a:pPr>
            <a:r>
              <a:rPr lang="en-US" dirty="0" smtClean="0"/>
              <a:t>“</a:t>
            </a:r>
            <a:r>
              <a:rPr lang="en-US" dirty="0"/>
              <a:t>As </a:t>
            </a:r>
            <a:r>
              <a:rPr lang="en-US" i="1" dirty="0" err="1"/>
              <a:t>hazhó’ógo</a:t>
            </a:r>
            <a:r>
              <a:rPr lang="en-US" dirty="0"/>
              <a:t> requires </a:t>
            </a:r>
            <a:r>
              <a:rPr lang="en-US" dirty="0" smtClean="0"/>
              <a:t>meaningful </a:t>
            </a:r>
            <a:r>
              <a:rPr lang="en-US" dirty="0"/>
              <a:t>notice and explanation of a right before a waiver of </a:t>
            </a:r>
            <a:r>
              <a:rPr lang="en-US" dirty="0" smtClean="0"/>
              <a:t>that </a:t>
            </a:r>
            <a:r>
              <a:rPr lang="en-US" dirty="0"/>
              <a:t>right is effective, it requires, at a bare minimum, that the </a:t>
            </a:r>
            <a:r>
              <a:rPr lang="en-US" dirty="0" smtClean="0"/>
              <a:t>Nation </a:t>
            </a:r>
            <a:r>
              <a:rPr lang="en-US" dirty="0"/>
              <a:t>give notice that the right to a jury trial may be waived by </a:t>
            </a:r>
            <a:r>
              <a:rPr lang="en-US" dirty="0" smtClean="0"/>
              <a:t>inaction</a:t>
            </a:r>
            <a:r>
              <a:rPr lang="en-US" dirty="0"/>
              <a:t>.” </a:t>
            </a:r>
            <a:r>
              <a:rPr lang="en-US" i="1" dirty="0"/>
              <a:t> </a:t>
            </a:r>
            <a:endParaRPr lang="en-US" i="1" dirty="0" smtClean="0"/>
          </a:p>
          <a:p>
            <a:pPr marL="0" indent="0">
              <a:lnSpc>
                <a:spcPct val="150000"/>
              </a:lnSpc>
              <a:spcBef>
                <a:spcPts val="0"/>
              </a:spcBef>
              <a:buNone/>
            </a:pPr>
            <a:r>
              <a:rPr lang="en-US" sz="2000" i="1" dirty="0" err="1" smtClean="0"/>
              <a:t>Erachio</a:t>
            </a:r>
            <a:r>
              <a:rPr lang="en-US" sz="2000" i="1" dirty="0" smtClean="0"/>
              <a:t> </a:t>
            </a:r>
            <a:r>
              <a:rPr lang="en-US" sz="2000" i="1" dirty="0"/>
              <a:t>v. </a:t>
            </a:r>
            <a:r>
              <a:rPr lang="en-US" sz="2000" i="1" dirty="0" smtClean="0"/>
              <a:t>Ramah </a:t>
            </a:r>
            <a:r>
              <a:rPr lang="en-US" sz="2000" i="1" dirty="0"/>
              <a:t>Dist. Ct.</a:t>
            </a:r>
            <a:r>
              <a:rPr lang="en-US" sz="2000" dirty="0"/>
              <a:t>, 8 Nav. R. 617, </a:t>
            </a:r>
            <a:r>
              <a:rPr lang="en-US" sz="2000" dirty="0" smtClean="0"/>
              <a:t>626</a:t>
            </a:r>
          </a:p>
          <a:p>
            <a:pPr marL="0" indent="0">
              <a:lnSpc>
                <a:spcPct val="150000"/>
              </a:lnSpc>
              <a:spcBef>
                <a:spcPts val="0"/>
              </a:spcBef>
              <a:buNone/>
            </a:pPr>
            <a:r>
              <a:rPr lang="en-US" sz="2000" dirty="0" smtClean="0"/>
              <a:t>Nav</a:t>
            </a:r>
            <a:r>
              <a:rPr lang="en-US" sz="2000" dirty="0"/>
              <a:t>. </a:t>
            </a:r>
            <a:r>
              <a:rPr lang="en-US" sz="2000" dirty="0" smtClean="0"/>
              <a:t>Sup</a:t>
            </a:r>
            <a:r>
              <a:rPr lang="en-US" sz="2000" dirty="0"/>
              <a:t>. Ct. 2005). </a:t>
            </a:r>
          </a:p>
        </p:txBody>
      </p:sp>
      <p:sp>
        <p:nvSpPr>
          <p:cNvPr id="4" name="Text Placeholder 3"/>
          <p:cNvSpPr>
            <a:spLocks noGrp="1"/>
          </p:cNvSpPr>
          <p:nvPr>
            <p:ph type="body" sz="half" idx="2"/>
          </p:nvPr>
        </p:nvSpPr>
        <p:spPr/>
        <p:txBody>
          <a:bodyPr/>
          <a:lstStyle/>
          <a:p>
            <a:r>
              <a:rPr lang="en-US" dirty="0" smtClean="0"/>
              <a:t>Cases to know: </a:t>
            </a:r>
          </a:p>
          <a:p>
            <a:r>
              <a:rPr lang="en-US" i="1" dirty="0" smtClean="0"/>
              <a:t>Navajo Nation v. Rodriguez</a:t>
            </a:r>
            <a:r>
              <a:rPr lang="en-US" dirty="0" smtClean="0"/>
              <a:t>, 8 Nav. R. 604, 615 (Nav. Sup. Ct. 2004)</a:t>
            </a:r>
          </a:p>
          <a:p>
            <a:r>
              <a:rPr lang="en-US" i="1" dirty="0"/>
              <a:t>Navajo Nation v. </a:t>
            </a:r>
            <a:r>
              <a:rPr lang="en-US" i="1" dirty="0" smtClean="0"/>
              <a:t>Morgan</a:t>
            </a:r>
            <a:r>
              <a:rPr lang="en-US" dirty="0"/>
              <a:t>, 8 Nav. R. 732 at 738 </a:t>
            </a:r>
            <a:r>
              <a:rPr lang="en-US" dirty="0" smtClean="0"/>
              <a:t>(</a:t>
            </a:r>
            <a:r>
              <a:rPr lang="en-US" dirty="0"/>
              <a:t>Nav. Sup. Ct. 2005). </a:t>
            </a:r>
          </a:p>
          <a:p>
            <a:r>
              <a:rPr lang="en-US" i="1" dirty="0" err="1"/>
              <a:t>Erachio</a:t>
            </a:r>
            <a:r>
              <a:rPr lang="en-US" i="1" dirty="0"/>
              <a:t> v. Ramah Dist. Ct.</a:t>
            </a:r>
            <a:r>
              <a:rPr lang="en-US" dirty="0"/>
              <a:t>, 8 Nav. R. 617, 626 (Nav. Sup. Ct. 2005).</a:t>
            </a:r>
            <a:endParaRPr lang="en-US" i="1" dirty="0"/>
          </a:p>
          <a:p>
            <a:endParaRPr lang="en-US" i="1" dirty="0"/>
          </a:p>
        </p:txBody>
      </p:sp>
    </p:spTree>
    <p:extLst>
      <p:ext uri="{BB962C8B-B14F-4D97-AF65-F5344CB8AC3E}">
        <p14:creationId xmlns:p14="http://schemas.microsoft.com/office/powerpoint/2010/main" val="3369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i="1" dirty="0" err="1"/>
              <a:t>Hazhó’ógo</a:t>
            </a:r>
            <a:endParaRPr lang="en-US" dirty="0"/>
          </a:p>
        </p:txBody>
      </p:sp>
      <p:sp>
        <p:nvSpPr>
          <p:cNvPr id="14" name="Content Placeholder 13"/>
          <p:cNvSpPr>
            <a:spLocks noGrp="1"/>
          </p:cNvSpPr>
          <p:nvPr>
            <p:ph idx="1"/>
          </p:nvPr>
        </p:nvSpPr>
        <p:spPr/>
        <p:txBody>
          <a:bodyPr>
            <a:normAutofit/>
          </a:bodyPr>
          <a:lstStyle/>
          <a:p>
            <a:r>
              <a:rPr lang="en-US" sz="3600" dirty="0"/>
              <a:t>Don’t be quick to withdraw</a:t>
            </a:r>
            <a:r>
              <a:rPr lang="en-US" sz="3600" dirty="0" smtClean="0"/>
              <a:t>.</a:t>
            </a:r>
          </a:p>
          <a:p>
            <a:r>
              <a:rPr lang="en-US" sz="3600" dirty="0"/>
              <a:t>There is no substitute for a thorough, </a:t>
            </a:r>
            <a:br>
              <a:rPr lang="en-US" sz="3600" dirty="0"/>
            </a:br>
            <a:r>
              <a:rPr lang="en-US" sz="3600" dirty="0"/>
              <a:t>in-person interview.</a:t>
            </a:r>
            <a:r>
              <a:rPr lang="en-US" sz="3600" dirty="0" smtClean="0"/>
              <a:t> </a:t>
            </a:r>
          </a:p>
          <a:p>
            <a:r>
              <a:rPr lang="en-US" sz="3600" dirty="0"/>
              <a:t>Be mindful of </a:t>
            </a:r>
            <a:r>
              <a:rPr lang="en-US" sz="3600" dirty="0" smtClean="0"/>
              <a:t>your </a:t>
            </a:r>
            <a:r>
              <a:rPr lang="en-US" sz="3600" dirty="0"/>
              <a:t>client’s indigent status. </a:t>
            </a:r>
            <a:endParaRPr lang="en-US" sz="3600" dirty="0" smtClean="0"/>
          </a:p>
          <a:p>
            <a:r>
              <a:rPr lang="en-US" sz="3600" dirty="0"/>
              <a:t>Family members often want to be involved</a:t>
            </a:r>
            <a:r>
              <a:rPr lang="en-US" sz="3600" dirty="0" smtClean="0"/>
              <a:t>.</a:t>
            </a:r>
          </a:p>
          <a:p>
            <a:r>
              <a:rPr lang="en-US" sz="3600" dirty="0"/>
              <a:t>Appear in person for hearings if you can. </a:t>
            </a:r>
          </a:p>
        </p:txBody>
      </p:sp>
    </p:spTree>
    <p:extLst>
      <p:ext uri="{BB962C8B-B14F-4D97-AF65-F5344CB8AC3E}">
        <p14:creationId xmlns:p14="http://schemas.microsoft.com/office/powerpoint/2010/main" val="217778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#4: Discovery issues</a:t>
            </a:r>
            <a:br>
              <a:rPr lang="en-US" sz="3600" dirty="0" smtClean="0"/>
            </a:br>
            <a:r>
              <a:rPr lang="en-US" sz="3600" dirty="0" smtClean="0"/>
              <a:t>Open File Rule</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sz="2800" dirty="0" smtClean="0"/>
              <a:t>The “open file” rule states that Rule 25 disclosure is satisfied by making the information in the Prosecutor’s file available for examination and reproduction by copying and/or scanning. </a:t>
            </a:r>
            <a:r>
              <a:rPr lang="en-US" sz="2200" i="1" dirty="0" smtClean="0"/>
              <a:t>Navajo Nation v. Tso, Slip. op. </a:t>
            </a:r>
            <a:r>
              <a:rPr lang="en-US" sz="2200" dirty="0" smtClean="0"/>
              <a:t>at 7; </a:t>
            </a:r>
            <a:r>
              <a:rPr lang="en-US" sz="2200" i="1" dirty="0" smtClean="0"/>
              <a:t>Navajo Nation v. </a:t>
            </a:r>
            <a:r>
              <a:rPr lang="en-US" sz="2200" i="1" dirty="0" err="1" smtClean="0"/>
              <a:t>Acothley</a:t>
            </a:r>
            <a:r>
              <a:rPr lang="en-US" sz="2200" dirty="0" smtClean="0"/>
              <a:t>, slip. op. at 4.</a:t>
            </a:r>
            <a:endParaRPr lang="en-US" sz="2200" i="1" dirty="0"/>
          </a:p>
        </p:txBody>
      </p:sp>
      <p:sp>
        <p:nvSpPr>
          <p:cNvPr id="4" name="Text Placeholder 3"/>
          <p:cNvSpPr>
            <a:spLocks noGrp="1"/>
          </p:cNvSpPr>
          <p:nvPr>
            <p:ph type="body" sz="half" idx="2"/>
          </p:nvPr>
        </p:nvSpPr>
        <p:spPr/>
        <p:txBody>
          <a:bodyPr/>
          <a:lstStyle/>
          <a:p>
            <a:r>
              <a:rPr lang="en-US" dirty="0" smtClean="0"/>
              <a:t>Cases to know: </a:t>
            </a:r>
          </a:p>
          <a:p>
            <a:r>
              <a:rPr lang="en-US" i="1" dirty="0"/>
              <a:t>Navajo Nation v. Tso</a:t>
            </a:r>
            <a:r>
              <a:rPr lang="en-US" dirty="0"/>
              <a:t> Slip op. SC-CR-03-16 (Nav. </a:t>
            </a:r>
            <a:r>
              <a:rPr lang="en-US" dirty="0" smtClean="0"/>
              <a:t>Sup. Ct. 2016)</a:t>
            </a:r>
          </a:p>
          <a:p>
            <a:r>
              <a:rPr lang="en-US" i="1" dirty="0" err="1"/>
              <a:t>Acothley</a:t>
            </a:r>
            <a:r>
              <a:rPr lang="en-US" i="1" dirty="0"/>
              <a:t> v. Perry</a:t>
            </a:r>
            <a:r>
              <a:rPr lang="en-US" dirty="0"/>
              <a:t> Slip op. SC-CV-08-11 (Nav. Sup. Ct. 2011).</a:t>
            </a:r>
            <a:endParaRPr lang="en-US" i="1" dirty="0"/>
          </a:p>
        </p:txBody>
      </p:sp>
    </p:spTree>
    <p:extLst>
      <p:ext uri="{BB962C8B-B14F-4D97-AF65-F5344CB8AC3E}">
        <p14:creationId xmlns:p14="http://schemas.microsoft.com/office/powerpoint/2010/main" val="312698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#4: Discovery issues</a:t>
            </a:r>
            <a:br>
              <a:rPr lang="en-US" sz="3600" dirty="0" smtClean="0"/>
            </a:br>
            <a:r>
              <a:rPr lang="en-US" sz="3600" dirty="0" smtClean="0"/>
              <a:t>Open File Rule</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sz="2000" dirty="0" smtClean="0"/>
              <a:t>Successful </a:t>
            </a:r>
            <a:r>
              <a:rPr lang="en-US" sz="2000" dirty="0"/>
              <a:t>challenge </a:t>
            </a:r>
            <a:r>
              <a:rPr lang="en-US" sz="2000" dirty="0" smtClean="0"/>
              <a:t>to lack of discovery rests on groundwork </a:t>
            </a:r>
            <a:r>
              <a:rPr lang="en-US" sz="2000" dirty="0"/>
              <a:t>to distinguish </a:t>
            </a:r>
            <a:r>
              <a:rPr lang="en-US" sz="2000" i="1" dirty="0" err="1" smtClean="0"/>
              <a:t>Acothley</a:t>
            </a:r>
            <a:r>
              <a:rPr lang="en-US" sz="2000" i="1" dirty="0" smtClean="0"/>
              <a:t> </a:t>
            </a:r>
            <a:r>
              <a:rPr lang="en-US" sz="2000" dirty="0"/>
              <a:t>and </a:t>
            </a:r>
            <a:r>
              <a:rPr lang="en-US" sz="2000" i="1" dirty="0" smtClean="0"/>
              <a:t>Tso:</a:t>
            </a:r>
            <a:endParaRPr lang="en-US" sz="2000" dirty="0" smtClean="0"/>
          </a:p>
          <a:p>
            <a:pPr>
              <a:lnSpc>
                <a:spcPct val="150000"/>
              </a:lnSpc>
            </a:pPr>
            <a:r>
              <a:rPr lang="en-US" sz="2000" dirty="0" smtClean="0"/>
              <a:t>Ask early, ask often, ask in writing, ask in person, and document when you ask.</a:t>
            </a:r>
          </a:p>
          <a:p>
            <a:pPr>
              <a:lnSpc>
                <a:spcPct val="150000"/>
              </a:lnSpc>
            </a:pPr>
            <a:r>
              <a:rPr lang="en-US" sz="2000" dirty="0" smtClean="0"/>
              <a:t>Always </a:t>
            </a:r>
            <a:r>
              <a:rPr lang="en-US" sz="2000" dirty="0"/>
              <a:t>address discovery issues with Navajo Nation first, then file </a:t>
            </a:r>
            <a:r>
              <a:rPr lang="en-US" sz="2000" dirty="0" smtClean="0"/>
              <a:t>discovery motions </a:t>
            </a:r>
            <a:r>
              <a:rPr lang="en-US" sz="2000" dirty="0"/>
              <a:t>if </a:t>
            </a:r>
            <a:r>
              <a:rPr lang="en-US" sz="2000" dirty="0" smtClean="0"/>
              <a:t>necessary</a:t>
            </a:r>
          </a:p>
          <a:p>
            <a:pPr>
              <a:lnSpc>
                <a:spcPct val="150000"/>
              </a:lnSpc>
            </a:pPr>
            <a:r>
              <a:rPr lang="en-US" sz="2000" dirty="0" smtClean="0"/>
              <a:t>Witness interviews</a:t>
            </a:r>
            <a:endParaRPr lang="en-US" sz="2000" dirty="0"/>
          </a:p>
        </p:txBody>
      </p:sp>
      <p:sp>
        <p:nvSpPr>
          <p:cNvPr id="4" name="Text Placeholder 3"/>
          <p:cNvSpPr>
            <a:spLocks noGrp="1"/>
          </p:cNvSpPr>
          <p:nvPr>
            <p:ph type="body" sz="half" idx="2"/>
          </p:nvPr>
        </p:nvSpPr>
        <p:spPr/>
        <p:txBody>
          <a:bodyPr/>
          <a:lstStyle/>
          <a:p>
            <a:r>
              <a:rPr lang="en-US" dirty="0" smtClean="0"/>
              <a:t>Cases to know: </a:t>
            </a:r>
          </a:p>
          <a:p>
            <a:r>
              <a:rPr lang="en-US" i="1" dirty="0"/>
              <a:t>Navajo Nation v. Tso</a:t>
            </a:r>
            <a:r>
              <a:rPr lang="en-US" dirty="0"/>
              <a:t> Slip op. SC-CR-03-16 (Nav. </a:t>
            </a:r>
            <a:r>
              <a:rPr lang="en-US" dirty="0" smtClean="0"/>
              <a:t>Sup. Ct. 2016)</a:t>
            </a:r>
          </a:p>
          <a:p>
            <a:r>
              <a:rPr lang="en-US" i="1" dirty="0" err="1"/>
              <a:t>Acothley</a:t>
            </a:r>
            <a:r>
              <a:rPr lang="en-US" i="1" dirty="0"/>
              <a:t> v. Perry</a:t>
            </a:r>
            <a:r>
              <a:rPr lang="en-US" dirty="0"/>
              <a:t> Slip op. SC-CV-08-11 (Nav. Sup. Ct. 2011).</a:t>
            </a:r>
            <a:endParaRPr lang="en-US" i="1" dirty="0"/>
          </a:p>
        </p:txBody>
      </p:sp>
    </p:spTree>
    <p:extLst>
      <p:ext uri="{BB962C8B-B14F-4D97-AF65-F5344CB8AC3E}">
        <p14:creationId xmlns:p14="http://schemas.microsoft.com/office/powerpoint/2010/main" val="397350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#4: Discovery issues</a:t>
            </a:r>
            <a:br>
              <a:rPr lang="en-US" sz="3600" dirty="0" smtClean="0"/>
            </a:br>
            <a:r>
              <a:rPr lang="en-US" sz="3600" dirty="0" smtClean="0"/>
              <a:t>Open File Rule</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sz="2200" dirty="0" smtClean="0"/>
              <a:t>Materials included:</a:t>
            </a:r>
          </a:p>
          <a:p>
            <a:pPr>
              <a:lnSpc>
                <a:spcPct val="150000"/>
              </a:lnSpc>
            </a:pPr>
            <a:r>
              <a:rPr lang="en-US" sz="2200" dirty="0" smtClean="0"/>
              <a:t>Sample Discovery request notice and letter</a:t>
            </a:r>
          </a:p>
          <a:p>
            <a:pPr>
              <a:lnSpc>
                <a:spcPct val="150000"/>
              </a:lnSpc>
            </a:pPr>
            <a:r>
              <a:rPr lang="en-US" sz="2200" dirty="0" smtClean="0"/>
              <a:t>Motion to Dismiss for Lack of Disclosure which distinguishes </a:t>
            </a:r>
            <a:r>
              <a:rPr lang="en-US" sz="2200" i="1" dirty="0" smtClean="0"/>
              <a:t>Tso</a:t>
            </a:r>
            <a:r>
              <a:rPr lang="en-US" sz="2200" dirty="0" smtClean="0"/>
              <a:t> and </a:t>
            </a:r>
            <a:r>
              <a:rPr lang="en-US" sz="2200" i="1" dirty="0" err="1" smtClean="0"/>
              <a:t>Acothley</a:t>
            </a:r>
            <a:r>
              <a:rPr lang="en-US" sz="2200" dirty="0" smtClean="0"/>
              <a:t>.</a:t>
            </a:r>
          </a:p>
          <a:p>
            <a:pPr marL="0" indent="0">
              <a:lnSpc>
                <a:spcPct val="150000"/>
              </a:lnSpc>
              <a:buNone/>
            </a:pPr>
            <a:r>
              <a:rPr lang="en-US" sz="2200" dirty="0" smtClean="0"/>
              <a:t>Most Navajo Nation prosecutors </a:t>
            </a:r>
            <a:r>
              <a:rPr lang="en-US" sz="2200" i="1" dirty="0" smtClean="0"/>
              <a:t>will</a:t>
            </a:r>
            <a:r>
              <a:rPr lang="en-US" sz="2200" dirty="0" smtClean="0"/>
              <a:t> work with you.</a:t>
            </a:r>
            <a:endParaRPr lang="en-US" sz="2200" dirty="0"/>
          </a:p>
        </p:txBody>
      </p:sp>
      <p:sp>
        <p:nvSpPr>
          <p:cNvPr id="4" name="Text Placeholder 3"/>
          <p:cNvSpPr>
            <a:spLocks noGrp="1"/>
          </p:cNvSpPr>
          <p:nvPr>
            <p:ph type="body" sz="half" idx="2"/>
          </p:nvPr>
        </p:nvSpPr>
        <p:spPr/>
        <p:txBody>
          <a:bodyPr/>
          <a:lstStyle/>
          <a:p>
            <a:r>
              <a:rPr lang="en-US" dirty="0" smtClean="0"/>
              <a:t>Cases to know: </a:t>
            </a:r>
          </a:p>
          <a:p>
            <a:r>
              <a:rPr lang="en-US" i="1" dirty="0"/>
              <a:t>Navajo Nation v. Tso</a:t>
            </a:r>
            <a:r>
              <a:rPr lang="en-US" dirty="0"/>
              <a:t> Slip op. SC-CR-03-16 (Nav. </a:t>
            </a:r>
            <a:r>
              <a:rPr lang="en-US" dirty="0" smtClean="0"/>
              <a:t>Sup. Ct. 2016)</a:t>
            </a:r>
          </a:p>
          <a:p>
            <a:r>
              <a:rPr lang="en-US" i="1" dirty="0" err="1"/>
              <a:t>Acothley</a:t>
            </a:r>
            <a:r>
              <a:rPr lang="en-US" i="1" dirty="0"/>
              <a:t> v. Perry</a:t>
            </a:r>
            <a:r>
              <a:rPr lang="en-US" dirty="0"/>
              <a:t> Slip op. SC-CV-08-11 (Nav. Sup. Ct. 2011).</a:t>
            </a:r>
            <a:endParaRPr lang="en-US" i="1" dirty="0"/>
          </a:p>
        </p:txBody>
      </p:sp>
    </p:spTree>
    <p:extLst>
      <p:ext uri="{BB962C8B-B14F-4D97-AF65-F5344CB8AC3E}">
        <p14:creationId xmlns:p14="http://schemas.microsoft.com/office/powerpoint/2010/main" val="6626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legal issue #4: Discovery issues</a:t>
            </a:r>
            <a:br>
              <a:rPr lang="en-US" dirty="0"/>
            </a:br>
            <a:r>
              <a:rPr lang="en-US" dirty="0"/>
              <a:t>Victim-witnesses</a:t>
            </a:r>
          </a:p>
        </p:txBody>
      </p:sp>
      <p:sp>
        <p:nvSpPr>
          <p:cNvPr id="3" name="Content Placeholder 2"/>
          <p:cNvSpPr>
            <a:spLocks noGrp="1"/>
          </p:cNvSpPr>
          <p:nvPr>
            <p:ph idx="1"/>
          </p:nvPr>
        </p:nvSpPr>
        <p:spPr/>
        <p:txBody>
          <a:bodyPr>
            <a:normAutofit fontScale="92500"/>
          </a:bodyPr>
          <a:lstStyle/>
          <a:p>
            <a:r>
              <a:rPr lang="en-US" dirty="0"/>
              <a:t>Victims’ rights do not shield victim-witnesses from pretrial interview under Navajo Nation law.</a:t>
            </a:r>
          </a:p>
          <a:p>
            <a:r>
              <a:rPr lang="en-US" dirty="0" smtClean="0"/>
              <a:t>Ask </a:t>
            </a:r>
            <a:r>
              <a:rPr lang="en-US" dirty="0"/>
              <a:t>for Navajo Nation to arrange interviews whenever possible.</a:t>
            </a:r>
          </a:p>
          <a:p>
            <a:r>
              <a:rPr lang="en-US" dirty="0"/>
              <a:t>Record witness interviews </a:t>
            </a:r>
            <a:r>
              <a:rPr lang="en-US" dirty="0" smtClean="0"/>
              <a:t> (with </a:t>
            </a:r>
            <a:r>
              <a:rPr lang="en-US" dirty="0"/>
              <a:t>consent and knowledge of the </a:t>
            </a:r>
            <a:r>
              <a:rPr lang="en-US" dirty="0" smtClean="0"/>
              <a:t>witness).</a:t>
            </a:r>
            <a:endParaRPr lang="en-US" dirty="0"/>
          </a:p>
          <a:p>
            <a:r>
              <a:rPr lang="en-US" dirty="0" smtClean="0"/>
              <a:t>If </a:t>
            </a:r>
            <a:r>
              <a:rPr lang="en-US" dirty="0"/>
              <a:t>a victim walks into your office and wants to talk to </a:t>
            </a:r>
            <a:r>
              <a:rPr lang="en-US" dirty="0" smtClean="0"/>
              <a:t>you:</a:t>
            </a:r>
          </a:p>
          <a:p>
            <a:pPr lvl="1"/>
            <a:r>
              <a:rPr lang="en-US" dirty="0"/>
              <a:t>e</a:t>
            </a:r>
            <a:r>
              <a:rPr lang="en-US" dirty="0" smtClean="0"/>
              <a:t>nsured </a:t>
            </a:r>
            <a:r>
              <a:rPr lang="en-US" dirty="0"/>
              <a:t>they understand that you represent the </a:t>
            </a:r>
            <a:r>
              <a:rPr lang="en-US" dirty="0" smtClean="0"/>
              <a:t>defendant, and that they can also talk to the prosecutor.</a:t>
            </a:r>
          </a:p>
          <a:p>
            <a:pPr lvl="1"/>
            <a:r>
              <a:rPr lang="en-US" dirty="0" smtClean="0"/>
              <a:t>Listen to them</a:t>
            </a:r>
            <a:endParaRPr lang="en-US" dirty="0"/>
          </a:p>
        </p:txBody>
      </p:sp>
      <p:sp>
        <p:nvSpPr>
          <p:cNvPr id="4" name="Text Placeholder 3"/>
          <p:cNvSpPr>
            <a:spLocks noGrp="1"/>
          </p:cNvSpPr>
          <p:nvPr>
            <p:ph type="body" sz="half" idx="2"/>
          </p:nvPr>
        </p:nvSpPr>
        <p:spPr/>
        <p:txBody>
          <a:bodyPr/>
          <a:lstStyle/>
          <a:p>
            <a:r>
              <a:rPr lang="en-US" dirty="0" smtClean="0"/>
              <a:t>Statutes to know:</a:t>
            </a:r>
          </a:p>
          <a:p>
            <a:r>
              <a:rPr lang="en-US" dirty="0" smtClean="0"/>
              <a:t>17 N.N.C. 536 (Family Violence Act Victims’ Rights)</a:t>
            </a:r>
            <a:endParaRPr lang="en-US" dirty="0"/>
          </a:p>
        </p:txBody>
      </p:sp>
    </p:spTree>
    <p:extLst>
      <p:ext uri="{BB962C8B-B14F-4D97-AF65-F5344CB8AC3E}">
        <p14:creationId xmlns:p14="http://schemas.microsoft.com/office/powerpoint/2010/main" val="124190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legal issue #4: Discovery issues</a:t>
            </a:r>
            <a:br>
              <a:rPr lang="en-US" dirty="0"/>
            </a:br>
            <a:r>
              <a:rPr lang="en-US" dirty="0"/>
              <a:t>Victim-witnesses</a:t>
            </a:r>
          </a:p>
        </p:txBody>
      </p:sp>
      <p:sp>
        <p:nvSpPr>
          <p:cNvPr id="3" name="Content Placeholder 2"/>
          <p:cNvSpPr>
            <a:spLocks noGrp="1"/>
          </p:cNvSpPr>
          <p:nvPr>
            <p:ph idx="1"/>
          </p:nvPr>
        </p:nvSpPr>
        <p:spPr/>
        <p:txBody>
          <a:bodyPr>
            <a:normAutofit lnSpcReduction="10000"/>
          </a:bodyPr>
          <a:lstStyle/>
          <a:p>
            <a:r>
              <a:rPr lang="en-US" dirty="0" smtClean="0"/>
              <a:t>Witness </a:t>
            </a:r>
            <a:r>
              <a:rPr lang="en-US" dirty="0"/>
              <a:t>statement brought to you </a:t>
            </a:r>
            <a:r>
              <a:rPr lang="en-US" dirty="0" smtClean="0"/>
              <a:t>directly should be </a:t>
            </a:r>
            <a:r>
              <a:rPr lang="en-US" dirty="0"/>
              <a:t>notarized and/or </a:t>
            </a:r>
            <a:r>
              <a:rPr lang="en-US" dirty="0" smtClean="0"/>
              <a:t>have </a:t>
            </a:r>
            <a:r>
              <a:rPr lang="en-US" dirty="0"/>
              <a:t>contact information </a:t>
            </a:r>
            <a:r>
              <a:rPr lang="en-US" dirty="0" smtClean="0"/>
              <a:t>included</a:t>
            </a:r>
            <a:endParaRPr lang="en-US" dirty="0"/>
          </a:p>
          <a:p>
            <a:r>
              <a:rPr lang="en-US" dirty="0" smtClean="0"/>
              <a:t>Witness </a:t>
            </a:r>
            <a:r>
              <a:rPr lang="en-US" dirty="0"/>
              <a:t>statement </a:t>
            </a:r>
            <a:r>
              <a:rPr lang="en-US" dirty="0" smtClean="0"/>
              <a:t>brought </a:t>
            </a:r>
            <a:r>
              <a:rPr lang="en-US" dirty="0"/>
              <a:t>to you by your client </a:t>
            </a:r>
            <a:endParaRPr lang="en-US" dirty="0" smtClean="0"/>
          </a:p>
          <a:p>
            <a:pPr lvl="1"/>
            <a:r>
              <a:rPr lang="en-US" dirty="0" smtClean="0"/>
              <a:t>should </a:t>
            </a:r>
            <a:r>
              <a:rPr lang="en-US" dirty="0"/>
              <a:t>be notarized and/or have </a:t>
            </a:r>
            <a:r>
              <a:rPr lang="en-US" dirty="0" smtClean="0"/>
              <a:t>witness’s contact </a:t>
            </a:r>
            <a:r>
              <a:rPr lang="en-US" dirty="0"/>
              <a:t>information </a:t>
            </a:r>
            <a:endParaRPr lang="en-US" dirty="0" smtClean="0"/>
          </a:p>
          <a:p>
            <a:pPr lvl="1"/>
            <a:r>
              <a:rPr lang="en-US" dirty="0" smtClean="0">
                <a:sym typeface="Wingdings" panose="05000000000000000000" pitchFamily="2" charset="2"/>
              </a:rPr>
              <a:t>Confirm by contacting witness </a:t>
            </a:r>
          </a:p>
          <a:p>
            <a:pPr lvl="1"/>
            <a:r>
              <a:rPr lang="en-US" b="1" dirty="0" smtClean="0">
                <a:sym typeface="Wingdings" panose="05000000000000000000" pitchFamily="2" charset="2"/>
              </a:rPr>
              <a:t>Check </a:t>
            </a:r>
            <a:r>
              <a:rPr lang="en-US" b="1" dirty="0">
                <a:sym typeface="Wingdings" panose="05000000000000000000" pitchFamily="2" charset="2"/>
              </a:rPr>
              <a:t>for protection orders before disclosing.</a:t>
            </a:r>
            <a:endParaRPr lang="en-US" dirty="0">
              <a:sym typeface="Wingdings" panose="05000000000000000000" pitchFamily="2" charset="2"/>
            </a:endParaRPr>
          </a:p>
          <a:p>
            <a:r>
              <a:rPr lang="en-US" dirty="0" smtClean="0"/>
              <a:t>Uncooperative </a:t>
            </a:r>
            <a:r>
              <a:rPr lang="en-US" dirty="0"/>
              <a:t>witnesses are a very common reason for Rule 32(a) Motions to Dismiss </a:t>
            </a:r>
            <a:r>
              <a:rPr lang="en-US" dirty="0" smtClean="0"/>
              <a:t>(at discretion </a:t>
            </a:r>
            <a:r>
              <a:rPr lang="en-US" dirty="0"/>
              <a:t>of </a:t>
            </a:r>
            <a:r>
              <a:rPr lang="en-US" dirty="0" smtClean="0"/>
              <a:t>prosecutor</a:t>
            </a:r>
            <a:r>
              <a:rPr lang="en-US" dirty="0"/>
              <a:t>).</a:t>
            </a:r>
          </a:p>
        </p:txBody>
      </p:sp>
      <p:sp>
        <p:nvSpPr>
          <p:cNvPr id="4" name="Text Placeholder 3"/>
          <p:cNvSpPr>
            <a:spLocks noGrp="1"/>
          </p:cNvSpPr>
          <p:nvPr>
            <p:ph type="body" sz="half" idx="2"/>
          </p:nvPr>
        </p:nvSpPr>
        <p:spPr/>
        <p:txBody>
          <a:bodyPr/>
          <a:lstStyle/>
          <a:p>
            <a:r>
              <a:rPr lang="en-US" dirty="0" smtClean="0"/>
              <a:t>Statutes to know:</a:t>
            </a:r>
          </a:p>
          <a:p>
            <a:r>
              <a:rPr lang="en-US" dirty="0" smtClean="0"/>
              <a:t>17 N.N.C. 536 (Family Violence Act Victims’ Rights)</a:t>
            </a:r>
            <a:endParaRPr lang="en-US" dirty="0"/>
          </a:p>
        </p:txBody>
      </p:sp>
    </p:spTree>
    <p:extLst>
      <p:ext uri="{BB962C8B-B14F-4D97-AF65-F5344CB8AC3E}">
        <p14:creationId xmlns:p14="http://schemas.microsoft.com/office/powerpoint/2010/main" val="40146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#5: Speedy Trial</a:t>
            </a:r>
            <a:br>
              <a:rPr lang="en-US" sz="3600" dirty="0" smtClean="0"/>
            </a:br>
            <a:endParaRPr lang="en-US" sz="3600" i="1" dirty="0"/>
          </a:p>
        </p:txBody>
      </p:sp>
      <p:sp>
        <p:nvSpPr>
          <p:cNvPr id="3" name="Content Placeholder 2"/>
          <p:cNvSpPr>
            <a:spLocks noGrp="1"/>
          </p:cNvSpPr>
          <p:nvPr>
            <p:ph idx="1"/>
          </p:nvPr>
        </p:nvSpPr>
        <p:spPr/>
        <p:txBody>
          <a:bodyPr>
            <a:noAutofit/>
          </a:bodyPr>
          <a:lstStyle/>
          <a:p>
            <a:pPr marL="0" indent="0">
              <a:lnSpc>
                <a:spcPct val="150000"/>
              </a:lnSpc>
              <a:spcBef>
                <a:spcPts val="600"/>
              </a:spcBef>
              <a:buNone/>
            </a:pPr>
            <a:r>
              <a:rPr lang="en-US" sz="2200" dirty="0" smtClean="0"/>
              <a:t>Four Factor Test:</a:t>
            </a:r>
          </a:p>
          <a:p>
            <a:pPr marL="457200" indent="-457200">
              <a:lnSpc>
                <a:spcPct val="150000"/>
              </a:lnSpc>
              <a:spcBef>
                <a:spcPts val="600"/>
              </a:spcBef>
              <a:buAutoNum type="arabicParenR"/>
            </a:pPr>
            <a:r>
              <a:rPr lang="en-US" sz="2200" dirty="0" smtClean="0"/>
              <a:t>Length of the delay</a:t>
            </a:r>
          </a:p>
          <a:p>
            <a:pPr marL="457200" indent="-457200">
              <a:lnSpc>
                <a:spcPct val="150000"/>
              </a:lnSpc>
              <a:spcBef>
                <a:spcPts val="600"/>
              </a:spcBef>
              <a:buAutoNum type="arabicParenR"/>
            </a:pPr>
            <a:r>
              <a:rPr lang="en-US" sz="2200" dirty="0" smtClean="0"/>
              <a:t>Reason for the delay</a:t>
            </a:r>
          </a:p>
          <a:p>
            <a:pPr marL="457200" indent="-457200">
              <a:lnSpc>
                <a:spcPct val="150000"/>
              </a:lnSpc>
              <a:spcBef>
                <a:spcPts val="600"/>
              </a:spcBef>
              <a:buFont typeface="Arial" pitchFamily="34" charset="0"/>
              <a:buAutoNum type="arabicParenR"/>
            </a:pPr>
            <a:r>
              <a:rPr lang="en-US" sz="2200" dirty="0" smtClean="0"/>
              <a:t>Defendant’s assertion of the right</a:t>
            </a:r>
          </a:p>
          <a:p>
            <a:pPr marL="457200" indent="-457200">
              <a:lnSpc>
                <a:spcPct val="150000"/>
              </a:lnSpc>
              <a:spcBef>
                <a:spcPts val="600"/>
              </a:spcBef>
              <a:buAutoNum type="arabicParenR"/>
            </a:pPr>
            <a:r>
              <a:rPr lang="en-US" sz="2200" dirty="0" smtClean="0"/>
              <a:t>Prejudice to the Defendant caused by the delay.</a:t>
            </a:r>
          </a:p>
          <a:p>
            <a:pPr marL="0" indent="0">
              <a:lnSpc>
                <a:spcPct val="150000"/>
              </a:lnSpc>
              <a:spcBef>
                <a:spcPts val="600"/>
              </a:spcBef>
              <a:buNone/>
            </a:pPr>
            <a:r>
              <a:rPr lang="en-US" sz="2200" dirty="0"/>
              <a:t>Factors are to be interpreted in light of  </a:t>
            </a:r>
            <a:r>
              <a:rPr lang="en-US" sz="2200" i="1" dirty="0" err="1"/>
              <a:t>Diné</a:t>
            </a:r>
            <a:r>
              <a:rPr lang="en-US" sz="2200" i="1" dirty="0"/>
              <a:t> bi </a:t>
            </a:r>
            <a:r>
              <a:rPr lang="en-US" sz="2200" i="1" dirty="0" err="1"/>
              <a:t>beenahaz’áani</a:t>
            </a:r>
            <a:r>
              <a:rPr lang="en-US" sz="2200" i="1" dirty="0"/>
              <a:t>. Seaton</a:t>
            </a:r>
            <a:r>
              <a:rPr lang="en-US" sz="2200" dirty="0"/>
              <a:t>, slip. op. at 5</a:t>
            </a:r>
            <a:r>
              <a:rPr lang="en-US" sz="2200" dirty="0" smtClean="0"/>
              <a:t>.</a:t>
            </a:r>
            <a:endParaRPr lang="en-US" sz="2200" dirty="0"/>
          </a:p>
        </p:txBody>
      </p:sp>
      <p:sp>
        <p:nvSpPr>
          <p:cNvPr id="4" name="Text Placeholder 3"/>
          <p:cNvSpPr>
            <a:spLocks noGrp="1"/>
          </p:cNvSpPr>
          <p:nvPr>
            <p:ph type="body" sz="half" idx="2"/>
          </p:nvPr>
        </p:nvSpPr>
        <p:spPr/>
        <p:txBody>
          <a:bodyPr/>
          <a:lstStyle/>
          <a:p>
            <a:r>
              <a:rPr lang="en-US" dirty="0" smtClean="0"/>
              <a:t>Case to know: </a:t>
            </a:r>
          </a:p>
          <a:p>
            <a:r>
              <a:rPr lang="en-US" i="1" dirty="0"/>
              <a:t>Seaton v. Greyeyes</a:t>
            </a:r>
            <a:r>
              <a:rPr lang="en-US" dirty="0"/>
              <a:t> Slip. op. SC-CV-04-06 (Nav. Sup. Ct. </a:t>
            </a:r>
            <a:r>
              <a:rPr lang="en-US" dirty="0" smtClean="0"/>
              <a:t>2006)</a:t>
            </a:r>
          </a:p>
        </p:txBody>
      </p:sp>
    </p:spTree>
    <p:extLst>
      <p:ext uri="{BB962C8B-B14F-4D97-AF65-F5344CB8AC3E}">
        <p14:creationId xmlns:p14="http://schemas.microsoft.com/office/powerpoint/2010/main" val="422806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#5: Speedy Trial</a:t>
            </a:r>
            <a:br>
              <a:rPr lang="en-US" sz="3600" dirty="0" smtClean="0"/>
            </a:br>
            <a:endParaRPr lang="en-US" sz="3600" i="1" dirty="0"/>
          </a:p>
        </p:txBody>
      </p:sp>
      <p:sp>
        <p:nvSpPr>
          <p:cNvPr id="3" name="Content Placeholder 2"/>
          <p:cNvSpPr>
            <a:spLocks noGrp="1"/>
          </p:cNvSpPr>
          <p:nvPr>
            <p:ph idx="1"/>
          </p:nvPr>
        </p:nvSpPr>
        <p:spPr/>
        <p:txBody>
          <a:bodyPr>
            <a:noAutofit/>
          </a:bodyPr>
          <a:lstStyle/>
          <a:p>
            <a:pPr>
              <a:lnSpc>
                <a:spcPct val="150000"/>
              </a:lnSpc>
            </a:pPr>
            <a:r>
              <a:rPr lang="en-US" dirty="0" smtClean="0"/>
              <a:t>Prejudice to the Defendant and reason for the delay are related factors and must be considered “together with the relative circumstances.” </a:t>
            </a:r>
            <a:r>
              <a:rPr lang="en-US" i="1" dirty="0" smtClean="0"/>
              <a:t>Seaton</a:t>
            </a:r>
            <a:r>
              <a:rPr lang="en-US" dirty="0" smtClean="0"/>
              <a:t> slip. op. at 5.</a:t>
            </a:r>
          </a:p>
          <a:p>
            <a:pPr>
              <a:lnSpc>
                <a:spcPct val="150000"/>
              </a:lnSpc>
            </a:pPr>
            <a:r>
              <a:rPr lang="en-US" dirty="0" smtClean="0"/>
              <a:t>“The right of a speedy trial is necessarily relative, and does not preclude the right of public justice.”</a:t>
            </a:r>
          </a:p>
          <a:p>
            <a:pPr marL="0" indent="0">
              <a:lnSpc>
                <a:spcPct val="150000"/>
              </a:lnSpc>
              <a:buNone/>
            </a:pPr>
            <a:endParaRPr lang="en-US" sz="2000" dirty="0" smtClean="0"/>
          </a:p>
        </p:txBody>
      </p:sp>
      <p:sp>
        <p:nvSpPr>
          <p:cNvPr id="4" name="Text Placeholder 3"/>
          <p:cNvSpPr>
            <a:spLocks noGrp="1"/>
          </p:cNvSpPr>
          <p:nvPr>
            <p:ph type="body" sz="half" idx="2"/>
          </p:nvPr>
        </p:nvSpPr>
        <p:spPr/>
        <p:txBody>
          <a:bodyPr/>
          <a:lstStyle/>
          <a:p>
            <a:r>
              <a:rPr lang="en-US" dirty="0" smtClean="0"/>
              <a:t>Case to know: </a:t>
            </a:r>
          </a:p>
          <a:p>
            <a:r>
              <a:rPr lang="en-US" i="1" dirty="0"/>
              <a:t>Seaton v. Greyeyes</a:t>
            </a:r>
            <a:r>
              <a:rPr lang="en-US" dirty="0"/>
              <a:t> Slip. op. SC-CV-04-06 (Nav. Sup. Ct. </a:t>
            </a:r>
            <a:r>
              <a:rPr lang="en-US" dirty="0" smtClean="0"/>
              <a:t>2006)</a:t>
            </a:r>
          </a:p>
          <a:p>
            <a:r>
              <a:rPr lang="en-US" dirty="0" smtClean="0"/>
              <a:t>Other cases you may want to cite are all cited in </a:t>
            </a:r>
            <a:r>
              <a:rPr lang="en-US" i="1" dirty="0" smtClean="0"/>
              <a:t>Seaton.</a:t>
            </a:r>
            <a:endParaRPr lang="en-US" dirty="0" smtClean="0"/>
          </a:p>
        </p:txBody>
      </p:sp>
    </p:spTree>
    <p:extLst>
      <p:ext uri="{BB962C8B-B14F-4D97-AF65-F5344CB8AC3E}">
        <p14:creationId xmlns:p14="http://schemas.microsoft.com/office/powerpoint/2010/main" val="93312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#5: Speedy Trial</a:t>
            </a:r>
            <a:br>
              <a:rPr lang="en-US" sz="3600" dirty="0" smtClean="0"/>
            </a:br>
            <a:r>
              <a:rPr lang="en-US" sz="3600" dirty="0" smtClean="0"/>
              <a:t>Attachment of the Right at Arrest</a:t>
            </a:r>
            <a:endParaRPr lang="en-US" sz="3600" i="1" dirty="0"/>
          </a:p>
        </p:txBody>
      </p:sp>
      <p:sp>
        <p:nvSpPr>
          <p:cNvPr id="3" name="Content Placeholder 2"/>
          <p:cNvSpPr>
            <a:spLocks noGrp="1"/>
          </p:cNvSpPr>
          <p:nvPr>
            <p:ph idx="1"/>
          </p:nvPr>
        </p:nvSpPr>
        <p:spPr/>
        <p:txBody>
          <a:bodyPr>
            <a:noAutofit/>
          </a:bodyPr>
          <a:lstStyle/>
          <a:p>
            <a:pPr>
              <a:lnSpc>
                <a:spcPct val="150000"/>
              </a:lnSpc>
            </a:pPr>
            <a:r>
              <a:rPr lang="en-US" sz="2000" dirty="0" smtClean="0"/>
              <a:t>“[I]t </a:t>
            </a:r>
            <a:r>
              <a:rPr lang="en-US" sz="2000" dirty="0"/>
              <a:t>is either a formal indictment  or information or else the </a:t>
            </a:r>
            <a:r>
              <a:rPr lang="en-US" sz="2000" dirty="0" smtClean="0"/>
              <a:t>actual </a:t>
            </a:r>
            <a:r>
              <a:rPr lang="en-US" sz="2000" dirty="0"/>
              <a:t>restraints imposed by arrest and holding to answer a </a:t>
            </a:r>
            <a:r>
              <a:rPr lang="en-US" sz="2000" dirty="0" smtClean="0"/>
              <a:t>criminal </a:t>
            </a:r>
            <a:r>
              <a:rPr lang="en-US" sz="2000" dirty="0"/>
              <a:t>charge that engage the particular  protections of the </a:t>
            </a:r>
            <a:r>
              <a:rPr lang="en-US" sz="2000" dirty="0" smtClean="0"/>
              <a:t>speedy </a:t>
            </a:r>
            <a:r>
              <a:rPr lang="en-US" sz="2000" dirty="0"/>
              <a:t>trial provision of the Sixth Amendment.” </a:t>
            </a:r>
            <a:r>
              <a:rPr lang="en-US" sz="2000" i="1" dirty="0"/>
              <a:t>United States v</a:t>
            </a:r>
            <a:r>
              <a:rPr lang="en-US" sz="2000" i="1" dirty="0" smtClean="0"/>
              <a:t>. Marion</a:t>
            </a:r>
            <a:r>
              <a:rPr lang="en-US" sz="2000" dirty="0"/>
              <a:t>, 404 U.S. 307, 322 (1971</a:t>
            </a:r>
            <a:r>
              <a:rPr lang="en-US" sz="2000" dirty="0" smtClean="0"/>
              <a:t>).</a:t>
            </a:r>
          </a:p>
          <a:p>
            <a:pPr>
              <a:lnSpc>
                <a:spcPct val="150000"/>
              </a:lnSpc>
            </a:pPr>
            <a:r>
              <a:rPr lang="en-US" sz="2000" dirty="0"/>
              <a:t>Argument most likely to be successful if it uses Federal case law persuasively grounded in principles of Navajo Fundamental Law.</a:t>
            </a:r>
          </a:p>
          <a:p>
            <a:pPr marL="0" indent="0">
              <a:lnSpc>
                <a:spcPct val="150000"/>
              </a:lnSpc>
              <a:buNone/>
            </a:pPr>
            <a:endParaRPr lang="en-US" sz="2600" dirty="0" smtClean="0"/>
          </a:p>
          <a:p>
            <a:pPr marL="0" indent="0">
              <a:lnSpc>
                <a:spcPct val="150000"/>
              </a:lnSpc>
              <a:buNone/>
            </a:pPr>
            <a:endParaRPr lang="en-US" sz="2000" dirty="0"/>
          </a:p>
        </p:txBody>
      </p:sp>
      <p:sp>
        <p:nvSpPr>
          <p:cNvPr id="4" name="Text Placeholder 3"/>
          <p:cNvSpPr>
            <a:spLocks noGrp="1"/>
          </p:cNvSpPr>
          <p:nvPr>
            <p:ph type="body" sz="half" idx="2"/>
          </p:nvPr>
        </p:nvSpPr>
        <p:spPr/>
        <p:txBody>
          <a:bodyPr/>
          <a:lstStyle/>
          <a:p>
            <a:r>
              <a:rPr lang="en-US" dirty="0" smtClean="0"/>
              <a:t>Case to know: </a:t>
            </a:r>
          </a:p>
          <a:p>
            <a:r>
              <a:rPr lang="en-US" dirty="0"/>
              <a:t> </a:t>
            </a:r>
            <a:r>
              <a:rPr lang="en-US" i="1" dirty="0"/>
              <a:t>United States v. </a:t>
            </a:r>
            <a:r>
              <a:rPr lang="en-US" i="1" dirty="0" smtClean="0"/>
              <a:t>Marion</a:t>
            </a:r>
            <a:r>
              <a:rPr lang="en-US" dirty="0"/>
              <a:t>, 404 U.S. 307, 322 (1971</a:t>
            </a:r>
            <a:r>
              <a:rPr lang="en-US" dirty="0" smtClean="0"/>
              <a:t>).</a:t>
            </a:r>
          </a:p>
          <a:p>
            <a:r>
              <a:rPr lang="en-US" dirty="0" smtClean="0"/>
              <a:t>and</a:t>
            </a:r>
          </a:p>
          <a:p>
            <a:r>
              <a:rPr lang="en-US" i="1" dirty="0"/>
              <a:t>Navajo Nation v. Rodriguez</a:t>
            </a:r>
            <a:r>
              <a:rPr lang="en-US" dirty="0"/>
              <a:t>, 8 Nav. R. 604, 615 (Nav. Sup. Ct. 2004)</a:t>
            </a:r>
          </a:p>
          <a:p>
            <a:endParaRPr lang="en-US" dirty="0" smtClean="0"/>
          </a:p>
          <a:p>
            <a:endParaRPr lang="en-US" dirty="0"/>
          </a:p>
        </p:txBody>
      </p:sp>
    </p:spTree>
    <p:extLst>
      <p:ext uri="{BB962C8B-B14F-4D97-AF65-F5344CB8AC3E}">
        <p14:creationId xmlns:p14="http://schemas.microsoft.com/office/powerpoint/2010/main" val="351650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#6: Pretrial Release</a:t>
            </a:r>
            <a:br>
              <a:rPr lang="en-US" sz="3600" dirty="0" smtClean="0"/>
            </a:br>
            <a:r>
              <a:rPr lang="en-US" sz="3600" dirty="0" smtClean="0"/>
              <a:t>Getting Your Client Out of Jail</a:t>
            </a:r>
            <a:endParaRPr lang="en-US" sz="3600" i="1" dirty="0"/>
          </a:p>
        </p:txBody>
      </p:sp>
      <p:sp>
        <p:nvSpPr>
          <p:cNvPr id="3" name="Content Placeholder 2"/>
          <p:cNvSpPr>
            <a:spLocks noGrp="1"/>
          </p:cNvSpPr>
          <p:nvPr>
            <p:ph idx="1"/>
          </p:nvPr>
        </p:nvSpPr>
        <p:spPr/>
        <p:txBody>
          <a:bodyPr>
            <a:noAutofit/>
          </a:bodyPr>
          <a:lstStyle/>
          <a:p>
            <a:pPr>
              <a:lnSpc>
                <a:spcPct val="150000"/>
              </a:lnSpc>
            </a:pPr>
            <a:r>
              <a:rPr lang="en-US" sz="2000" dirty="0" smtClean="0"/>
              <a:t>Release </a:t>
            </a:r>
            <a:r>
              <a:rPr lang="en-US" sz="2000" dirty="0"/>
              <a:t>without bail at arraignment is presumptive, unless </a:t>
            </a:r>
            <a:r>
              <a:rPr lang="en-US" sz="2000" dirty="0" smtClean="0"/>
              <a:t>the Navajo Nation </a:t>
            </a:r>
            <a:r>
              <a:rPr lang="en-US" sz="2000" dirty="0"/>
              <a:t>objects and a judge makes “certain findings” on the record </a:t>
            </a:r>
            <a:r>
              <a:rPr lang="en-US" sz="2000" dirty="0" smtClean="0"/>
              <a:t>against </a:t>
            </a:r>
            <a:r>
              <a:rPr lang="en-US" sz="2000" dirty="0"/>
              <a:t>release. </a:t>
            </a:r>
            <a:r>
              <a:rPr lang="en-US" sz="2000" i="1" dirty="0"/>
              <a:t>Wood v. Window Rock Dist. Ct.</a:t>
            </a:r>
            <a:r>
              <a:rPr lang="en-US" sz="2000" dirty="0"/>
              <a:t> Slip. op. SC-CV-20-09 at </a:t>
            </a:r>
            <a:r>
              <a:rPr lang="en-US" sz="2000" dirty="0" smtClean="0"/>
              <a:t>6 </a:t>
            </a:r>
            <a:r>
              <a:rPr lang="en-US" sz="2000" dirty="0"/>
              <a:t>(Nav. Sup. Ct. 2009</a:t>
            </a:r>
            <a:r>
              <a:rPr lang="en-US" sz="2000" dirty="0" smtClean="0"/>
              <a:t>).</a:t>
            </a:r>
          </a:p>
          <a:p>
            <a:pPr>
              <a:lnSpc>
                <a:spcPct val="150000"/>
              </a:lnSpc>
            </a:pPr>
            <a:r>
              <a:rPr lang="en-US" sz="2000" dirty="0" smtClean="0"/>
              <a:t>If a defendant walks in to a hearing on their own recognizance, they should walk out the same way, for every hearing until Sentencing.</a:t>
            </a:r>
          </a:p>
        </p:txBody>
      </p:sp>
      <p:sp>
        <p:nvSpPr>
          <p:cNvPr id="4" name="Text Placeholder 3"/>
          <p:cNvSpPr>
            <a:spLocks noGrp="1"/>
          </p:cNvSpPr>
          <p:nvPr>
            <p:ph type="body" sz="half" idx="2"/>
          </p:nvPr>
        </p:nvSpPr>
        <p:spPr/>
        <p:txBody>
          <a:bodyPr/>
          <a:lstStyle/>
          <a:p>
            <a:r>
              <a:rPr lang="en-US" dirty="0" smtClean="0"/>
              <a:t>Cases and statutes to know: </a:t>
            </a:r>
          </a:p>
          <a:p>
            <a:r>
              <a:rPr lang="en-US" dirty="0"/>
              <a:t>  </a:t>
            </a:r>
            <a:r>
              <a:rPr lang="en-US" i="1" dirty="0"/>
              <a:t>Wood v. Window Rock Dist. Ct.</a:t>
            </a:r>
            <a:r>
              <a:rPr lang="en-US" dirty="0"/>
              <a:t> Slip. op. SC-CV-20-09 </a:t>
            </a:r>
            <a:r>
              <a:rPr lang="en-US" dirty="0" smtClean="0"/>
              <a:t>(</a:t>
            </a:r>
            <a:r>
              <a:rPr lang="en-US" dirty="0"/>
              <a:t>Nav. Sup. Ct. 2009</a:t>
            </a:r>
            <a:r>
              <a:rPr lang="en-US" dirty="0" smtClean="0"/>
              <a:t>).</a:t>
            </a:r>
          </a:p>
          <a:p>
            <a:r>
              <a:rPr lang="en-US" i="1" dirty="0"/>
              <a:t>Bitsie v. Greyeyes</a:t>
            </a:r>
            <a:r>
              <a:rPr lang="en-US" dirty="0"/>
              <a:t> 10 Am. Tribal </a:t>
            </a:r>
            <a:r>
              <a:rPr lang="en-US" dirty="0" smtClean="0"/>
              <a:t>Law 95 </a:t>
            </a:r>
            <a:r>
              <a:rPr lang="en-US" dirty="0"/>
              <a:t>(Nav. Sup. Ct. 2011</a:t>
            </a:r>
            <a:r>
              <a:rPr lang="en-US" dirty="0" smtClean="0"/>
              <a:t>).</a:t>
            </a:r>
          </a:p>
          <a:p>
            <a:r>
              <a:rPr lang="en-US" dirty="0"/>
              <a:t>17 N.N.C</a:t>
            </a:r>
            <a:r>
              <a:rPr lang="en-US" dirty="0" smtClean="0"/>
              <a:t>. </a:t>
            </a:r>
            <a:r>
              <a:rPr lang="en-US" dirty="0"/>
              <a:t>§</a:t>
            </a:r>
            <a:r>
              <a:rPr lang="en-US" dirty="0" smtClean="0"/>
              <a:t> </a:t>
            </a:r>
            <a:r>
              <a:rPr lang="en-US" dirty="0"/>
              <a:t>536 (Family Violence Act Victims’ Rights)</a:t>
            </a:r>
          </a:p>
          <a:p>
            <a:endParaRPr lang="en-US" dirty="0" smtClean="0"/>
          </a:p>
          <a:p>
            <a:endParaRPr lang="en-US" dirty="0"/>
          </a:p>
        </p:txBody>
      </p:sp>
    </p:spTree>
    <p:extLst>
      <p:ext uri="{BB962C8B-B14F-4D97-AF65-F5344CB8AC3E}">
        <p14:creationId xmlns:p14="http://schemas.microsoft.com/office/powerpoint/2010/main" val="49153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#6: Pretrial Release</a:t>
            </a:r>
            <a:br>
              <a:rPr lang="en-US" sz="3600" dirty="0" smtClean="0"/>
            </a:br>
            <a:r>
              <a:rPr lang="en-US" sz="3600" dirty="0"/>
              <a:t>Getting Your Client Out of Jail</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sz="2000" dirty="0" smtClean="0"/>
              <a:t>If you receive appointment for a Defendant is being held, with or without bond:</a:t>
            </a:r>
          </a:p>
          <a:p>
            <a:pPr>
              <a:lnSpc>
                <a:spcPct val="150000"/>
              </a:lnSpc>
              <a:spcBef>
                <a:spcPts val="600"/>
              </a:spcBef>
            </a:pPr>
            <a:r>
              <a:rPr lang="en-US" sz="2000" dirty="0" smtClean="0"/>
              <a:t>Review arraignment and bail hearing to ensure all procedures were followed correctly.</a:t>
            </a:r>
          </a:p>
          <a:p>
            <a:pPr>
              <a:lnSpc>
                <a:spcPct val="150000"/>
              </a:lnSpc>
              <a:spcBef>
                <a:spcPts val="600"/>
              </a:spcBef>
            </a:pPr>
            <a:r>
              <a:rPr lang="en-US" sz="2000" dirty="0"/>
              <a:t>Court cannot unilaterally make findings about a defendant such as dangerousness as a substitute for finding facts based upon evidence presented by Navajo Nation at arraignment. </a:t>
            </a:r>
            <a:r>
              <a:rPr lang="en-US" sz="2000" i="1" dirty="0"/>
              <a:t>Wood</a:t>
            </a:r>
            <a:r>
              <a:rPr lang="en-US" sz="2000" dirty="0"/>
              <a:t> slip. op. at 8.</a:t>
            </a:r>
          </a:p>
          <a:p>
            <a:pPr>
              <a:lnSpc>
                <a:spcPct val="150000"/>
              </a:lnSpc>
              <a:spcBef>
                <a:spcPts val="600"/>
              </a:spcBef>
            </a:pPr>
            <a:endParaRPr lang="en-US" sz="2000" dirty="0" smtClean="0"/>
          </a:p>
          <a:p>
            <a:pPr>
              <a:lnSpc>
                <a:spcPct val="150000"/>
              </a:lnSpc>
            </a:pPr>
            <a:endParaRPr lang="en-US" sz="2000" dirty="0" smtClean="0"/>
          </a:p>
        </p:txBody>
      </p:sp>
      <p:sp>
        <p:nvSpPr>
          <p:cNvPr id="4" name="Text Placeholder 3"/>
          <p:cNvSpPr>
            <a:spLocks noGrp="1"/>
          </p:cNvSpPr>
          <p:nvPr>
            <p:ph type="body" sz="half" idx="2"/>
          </p:nvPr>
        </p:nvSpPr>
        <p:spPr/>
        <p:txBody>
          <a:bodyPr/>
          <a:lstStyle/>
          <a:p>
            <a:r>
              <a:rPr lang="en-US" dirty="0"/>
              <a:t>Cases and statutes to know: </a:t>
            </a:r>
          </a:p>
          <a:p>
            <a:r>
              <a:rPr lang="en-US" dirty="0"/>
              <a:t>  </a:t>
            </a:r>
            <a:r>
              <a:rPr lang="en-US" i="1" dirty="0"/>
              <a:t>Wood v. Window Rock Dist. Ct.</a:t>
            </a:r>
            <a:r>
              <a:rPr lang="en-US" dirty="0"/>
              <a:t> Slip. op. SC-CV-20-09 (Nav. Sup. Ct. 2009).</a:t>
            </a:r>
          </a:p>
          <a:p>
            <a:r>
              <a:rPr lang="en-US" i="1" dirty="0"/>
              <a:t>Bitsie v. Greyeyes</a:t>
            </a:r>
            <a:r>
              <a:rPr lang="en-US" dirty="0"/>
              <a:t> 10 Am. Tribal Law 95 (Nav. Sup. Ct. 2011).</a:t>
            </a:r>
          </a:p>
          <a:p>
            <a:r>
              <a:rPr lang="en-US" dirty="0"/>
              <a:t>17 N.N.C. § </a:t>
            </a:r>
            <a:r>
              <a:rPr lang="en-US" dirty="0" smtClean="0"/>
              <a:t>536 </a:t>
            </a:r>
            <a:r>
              <a:rPr lang="en-US" dirty="0"/>
              <a:t>(Family Violence Act Victims’ Rights)</a:t>
            </a:r>
          </a:p>
        </p:txBody>
      </p:sp>
    </p:spTree>
    <p:extLst>
      <p:ext uri="{BB962C8B-B14F-4D97-AF65-F5344CB8AC3E}">
        <p14:creationId xmlns:p14="http://schemas.microsoft.com/office/powerpoint/2010/main" val="340159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a:t>
            </a:r>
            <a:r>
              <a:rPr lang="en-US" dirty="0" smtClean="0"/>
              <a:t>Timeline</a:t>
            </a:r>
            <a:br>
              <a:rPr lang="en-US" dirty="0" smtClean="0"/>
            </a:br>
            <a:endParaRPr lang="en-US" dirty="0"/>
          </a:p>
        </p:txBody>
      </p:sp>
      <p:sp>
        <p:nvSpPr>
          <p:cNvPr id="3" name="Text Placeholder 2"/>
          <p:cNvSpPr>
            <a:spLocks noGrp="1"/>
          </p:cNvSpPr>
          <p:nvPr>
            <p:ph type="body" idx="1"/>
          </p:nvPr>
        </p:nvSpPr>
        <p:spPr/>
        <p:txBody>
          <a:bodyPr>
            <a:normAutofit/>
          </a:bodyPr>
          <a:lstStyle/>
          <a:p>
            <a:pPr algn="ctr"/>
            <a:endParaRPr lang="en-US" dirty="0"/>
          </a:p>
        </p:txBody>
      </p:sp>
      <p:sp>
        <p:nvSpPr>
          <p:cNvPr id="4" name="Content Placeholder 3"/>
          <p:cNvSpPr>
            <a:spLocks noGrp="1"/>
          </p:cNvSpPr>
          <p:nvPr>
            <p:ph sz="half" idx="2"/>
          </p:nvPr>
        </p:nvSpPr>
        <p:spPr>
          <a:xfrm>
            <a:off x="1218883" y="1803400"/>
            <a:ext cx="4773956" cy="4267200"/>
          </a:xfrm>
        </p:spPr>
        <p:txBody>
          <a:bodyPr/>
          <a:lstStyle/>
          <a:p>
            <a:pPr marL="0" indent="0" algn="ctr">
              <a:buNone/>
            </a:pPr>
            <a:r>
              <a:rPr lang="en-US" sz="4800" dirty="0"/>
              <a:t>A criminal defendant can ask for counsel at any point in the proceeding.</a:t>
            </a:r>
          </a:p>
          <a:p>
            <a:endParaRPr lang="en-US" dirty="0"/>
          </a:p>
        </p:txBody>
      </p:sp>
      <p:sp>
        <p:nvSpPr>
          <p:cNvPr id="5" name="Text Placeholder 4"/>
          <p:cNvSpPr>
            <a:spLocks noGrp="1"/>
          </p:cNvSpPr>
          <p:nvPr>
            <p:ph type="body" sz="quarter" idx="3"/>
          </p:nvPr>
        </p:nvSpPr>
        <p:spPr/>
        <p:txBody>
          <a:bodyPr/>
          <a:lstStyle/>
          <a:p>
            <a:pPr algn="ctr"/>
            <a:r>
              <a:rPr lang="en-US" dirty="0" smtClean="0"/>
              <a:t>TOOLS TO HELP YOU OUT</a:t>
            </a:r>
            <a:endParaRPr lang="en-US" dirty="0"/>
          </a:p>
        </p:txBody>
      </p:sp>
      <p:sp>
        <p:nvSpPr>
          <p:cNvPr id="6" name="Content Placeholder 5"/>
          <p:cNvSpPr>
            <a:spLocks noGrp="1"/>
          </p:cNvSpPr>
          <p:nvPr>
            <p:ph sz="quarter" idx="4"/>
          </p:nvPr>
        </p:nvSpPr>
        <p:spPr/>
        <p:txBody>
          <a:bodyPr/>
          <a:lstStyle/>
          <a:p>
            <a:r>
              <a:rPr lang="en-US" dirty="0" smtClean="0"/>
              <a:t>The Navajo Rules of Criminal Procedure available on Navajo Courts website</a:t>
            </a:r>
            <a:endParaRPr lang="en-US" u="sng" dirty="0" smtClean="0"/>
          </a:p>
          <a:p>
            <a:r>
              <a:rPr lang="en-US" dirty="0" smtClean="0"/>
              <a:t>A crib sheet for rules timeline in materials</a:t>
            </a:r>
          </a:p>
          <a:p>
            <a:r>
              <a:rPr lang="en-US" dirty="0" smtClean="0"/>
              <a:t>Sample motions included</a:t>
            </a:r>
            <a:endParaRPr lang="en-US" dirty="0"/>
          </a:p>
        </p:txBody>
      </p:sp>
    </p:spTree>
    <p:extLst>
      <p:ext uri="{BB962C8B-B14F-4D97-AF65-F5344CB8AC3E}">
        <p14:creationId xmlns:p14="http://schemas.microsoft.com/office/powerpoint/2010/main" val="26133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#7: Pretrial Release</a:t>
            </a:r>
            <a:br>
              <a:rPr lang="en-US" sz="3600" dirty="0" smtClean="0"/>
            </a:br>
            <a:r>
              <a:rPr lang="en-US" sz="3600" dirty="0"/>
              <a:t>Getting Your Client Out of Jail</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sz="2000" dirty="0" smtClean="0"/>
              <a:t>Stipulated Motion </a:t>
            </a:r>
            <a:r>
              <a:rPr lang="en-US" sz="2000" dirty="0"/>
              <a:t>to Amend Release Conditions (or Motion for Release if Defendant </a:t>
            </a:r>
            <a:r>
              <a:rPr lang="en-US" sz="2000" dirty="0" smtClean="0"/>
              <a:t>held </a:t>
            </a:r>
            <a:r>
              <a:rPr lang="en-US" sz="2000" dirty="0"/>
              <a:t>without bond):</a:t>
            </a:r>
          </a:p>
          <a:p>
            <a:pPr>
              <a:lnSpc>
                <a:spcPct val="150000"/>
              </a:lnSpc>
            </a:pPr>
            <a:r>
              <a:rPr lang="en-US" sz="2000" dirty="0" smtClean="0"/>
              <a:t>Almost always worthwhile to try.</a:t>
            </a:r>
          </a:p>
          <a:p>
            <a:pPr>
              <a:lnSpc>
                <a:spcPct val="150000"/>
              </a:lnSpc>
            </a:pPr>
            <a:r>
              <a:rPr lang="en-US" sz="2000" dirty="0" smtClean="0"/>
              <a:t>Approach Navajo Nation re: stipulated release (quickest)</a:t>
            </a:r>
          </a:p>
          <a:p>
            <a:pPr>
              <a:lnSpc>
                <a:spcPct val="150000"/>
              </a:lnSpc>
            </a:pPr>
            <a:r>
              <a:rPr lang="en-US" sz="2000" dirty="0" smtClean="0"/>
              <a:t>Negotiating additional conditions for release may gain stipulation</a:t>
            </a:r>
            <a:endParaRPr lang="en-US" sz="2000" dirty="0"/>
          </a:p>
          <a:p>
            <a:pPr>
              <a:lnSpc>
                <a:spcPct val="150000"/>
              </a:lnSpc>
              <a:spcBef>
                <a:spcPts val="600"/>
              </a:spcBef>
            </a:pPr>
            <a:endParaRPr lang="en-US" sz="2000" dirty="0" smtClean="0"/>
          </a:p>
          <a:p>
            <a:pPr>
              <a:lnSpc>
                <a:spcPct val="150000"/>
              </a:lnSpc>
            </a:pPr>
            <a:endParaRPr lang="en-US" sz="2000" dirty="0" smtClean="0"/>
          </a:p>
        </p:txBody>
      </p:sp>
      <p:sp>
        <p:nvSpPr>
          <p:cNvPr id="4" name="Text Placeholder 3"/>
          <p:cNvSpPr>
            <a:spLocks noGrp="1"/>
          </p:cNvSpPr>
          <p:nvPr>
            <p:ph type="body" sz="half" idx="2"/>
          </p:nvPr>
        </p:nvSpPr>
        <p:spPr/>
        <p:txBody>
          <a:bodyPr/>
          <a:lstStyle/>
          <a:p>
            <a:r>
              <a:rPr lang="en-US" dirty="0"/>
              <a:t>Cases and statutes to know: </a:t>
            </a:r>
          </a:p>
          <a:p>
            <a:r>
              <a:rPr lang="en-US" dirty="0"/>
              <a:t>  </a:t>
            </a:r>
            <a:r>
              <a:rPr lang="en-US" i="1" dirty="0"/>
              <a:t>Wood v. Window Rock Dist. Ct.</a:t>
            </a:r>
            <a:r>
              <a:rPr lang="en-US" dirty="0"/>
              <a:t> Slip. op. SC-CV-20-09 (Nav. Sup. Ct. 2009).</a:t>
            </a:r>
          </a:p>
          <a:p>
            <a:r>
              <a:rPr lang="en-US" i="1" dirty="0"/>
              <a:t>Bitsie v. Greyeyes</a:t>
            </a:r>
            <a:r>
              <a:rPr lang="en-US" dirty="0"/>
              <a:t> 10 Am. Tribal Law 95 (Nav. Sup. Ct. 2011).</a:t>
            </a:r>
          </a:p>
          <a:p>
            <a:r>
              <a:rPr lang="en-US" dirty="0"/>
              <a:t>17 N.N.C. § </a:t>
            </a:r>
            <a:r>
              <a:rPr lang="en-US" dirty="0" smtClean="0"/>
              <a:t>536 </a:t>
            </a:r>
            <a:r>
              <a:rPr lang="en-US" dirty="0"/>
              <a:t>(Family Violence Act Victims’ Rights)</a:t>
            </a:r>
          </a:p>
          <a:p>
            <a:endParaRPr lang="en-US" dirty="0"/>
          </a:p>
        </p:txBody>
      </p:sp>
    </p:spTree>
    <p:extLst>
      <p:ext uri="{BB962C8B-B14F-4D97-AF65-F5344CB8AC3E}">
        <p14:creationId xmlns:p14="http://schemas.microsoft.com/office/powerpoint/2010/main" val="158442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#7: Pretrial Release</a:t>
            </a:r>
            <a:br>
              <a:rPr lang="en-US" sz="3600" dirty="0" smtClean="0"/>
            </a:br>
            <a:r>
              <a:rPr lang="en-US" sz="3600" dirty="0"/>
              <a:t>Getting Your Client Out of Jail</a:t>
            </a:r>
            <a:endParaRPr lang="en-US" sz="3600" i="1" dirty="0"/>
          </a:p>
        </p:txBody>
      </p:sp>
      <p:sp>
        <p:nvSpPr>
          <p:cNvPr id="3" name="Content Placeholder 2"/>
          <p:cNvSpPr>
            <a:spLocks noGrp="1"/>
          </p:cNvSpPr>
          <p:nvPr>
            <p:ph idx="1"/>
          </p:nvPr>
        </p:nvSpPr>
        <p:spPr/>
        <p:txBody>
          <a:bodyPr>
            <a:noAutofit/>
          </a:bodyPr>
          <a:lstStyle/>
          <a:p>
            <a:pPr marL="0" indent="0">
              <a:lnSpc>
                <a:spcPct val="150000"/>
              </a:lnSpc>
              <a:spcBef>
                <a:spcPts val="600"/>
              </a:spcBef>
              <a:buNone/>
            </a:pPr>
            <a:r>
              <a:rPr lang="en-US" sz="1900" dirty="0" smtClean="0"/>
              <a:t>Motions to Amend Release Conditions without stipulation:</a:t>
            </a:r>
          </a:p>
          <a:p>
            <a:pPr>
              <a:lnSpc>
                <a:spcPct val="150000"/>
              </a:lnSpc>
              <a:spcBef>
                <a:spcPts val="600"/>
              </a:spcBef>
            </a:pPr>
            <a:r>
              <a:rPr lang="en-US" sz="1900" dirty="0" smtClean="0"/>
              <a:t>due process arguments regarding any irregularities in arraignment or the initial bail hearing.</a:t>
            </a:r>
          </a:p>
          <a:p>
            <a:pPr>
              <a:lnSpc>
                <a:spcPct val="150000"/>
              </a:lnSpc>
              <a:spcBef>
                <a:spcPts val="600"/>
              </a:spcBef>
            </a:pPr>
            <a:r>
              <a:rPr lang="en-US" sz="1900" dirty="0" smtClean="0"/>
              <a:t>grounds </a:t>
            </a:r>
            <a:r>
              <a:rPr lang="en-US" sz="1900" dirty="0"/>
              <a:t>of compassion or fundamental fairness</a:t>
            </a:r>
            <a:endParaRPr lang="en-US" sz="1900" dirty="0" smtClean="0"/>
          </a:p>
          <a:p>
            <a:pPr>
              <a:lnSpc>
                <a:spcPct val="150000"/>
              </a:lnSpc>
              <a:spcBef>
                <a:spcPts val="600"/>
              </a:spcBef>
            </a:pPr>
            <a:r>
              <a:rPr lang="en-US" sz="1900" dirty="0"/>
              <a:t>“[T]he purpose of bail….is to ensure a defendant’s appearance at trial.” </a:t>
            </a:r>
            <a:r>
              <a:rPr lang="en-US" sz="1900" i="1" dirty="0" smtClean="0"/>
              <a:t>Wood</a:t>
            </a:r>
            <a:r>
              <a:rPr lang="en-US" sz="1900" dirty="0" smtClean="0"/>
              <a:t> </a:t>
            </a:r>
            <a:r>
              <a:rPr lang="en-US" sz="1900" dirty="0"/>
              <a:t>slip. op. at 8</a:t>
            </a:r>
            <a:r>
              <a:rPr lang="en-US" sz="1900" dirty="0" smtClean="0"/>
              <a:t>.</a:t>
            </a:r>
          </a:p>
          <a:p>
            <a:pPr lvl="1">
              <a:lnSpc>
                <a:spcPct val="150000"/>
              </a:lnSpc>
              <a:spcBef>
                <a:spcPts val="600"/>
              </a:spcBef>
            </a:pPr>
            <a:r>
              <a:rPr lang="en-US" sz="1900" dirty="0" smtClean="0"/>
              <a:t>Any cash bond excessive for indigent defendant.</a:t>
            </a:r>
          </a:p>
          <a:p>
            <a:pPr lvl="1">
              <a:lnSpc>
                <a:spcPct val="150000"/>
              </a:lnSpc>
              <a:spcBef>
                <a:spcPts val="600"/>
              </a:spcBef>
            </a:pPr>
            <a:r>
              <a:rPr lang="en-US" sz="1900" dirty="0" smtClean="0"/>
              <a:t>Third party and/or added conditions are alternatives</a:t>
            </a:r>
          </a:p>
          <a:p>
            <a:pPr>
              <a:lnSpc>
                <a:spcPct val="150000"/>
              </a:lnSpc>
              <a:spcBef>
                <a:spcPts val="600"/>
              </a:spcBef>
            </a:pPr>
            <a:endParaRPr lang="en-US" sz="1900" dirty="0" smtClean="0"/>
          </a:p>
        </p:txBody>
      </p:sp>
      <p:sp>
        <p:nvSpPr>
          <p:cNvPr id="4" name="Text Placeholder 3"/>
          <p:cNvSpPr>
            <a:spLocks noGrp="1"/>
          </p:cNvSpPr>
          <p:nvPr>
            <p:ph type="body" sz="half" idx="2"/>
          </p:nvPr>
        </p:nvSpPr>
        <p:spPr/>
        <p:txBody>
          <a:bodyPr/>
          <a:lstStyle/>
          <a:p>
            <a:r>
              <a:rPr lang="en-US" dirty="0"/>
              <a:t>Cases and statutes to know: </a:t>
            </a:r>
          </a:p>
          <a:p>
            <a:r>
              <a:rPr lang="en-US" dirty="0"/>
              <a:t>  </a:t>
            </a:r>
            <a:r>
              <a:rPr lang="en-US" i="1" dirty="0"/>
              <a:t>Wood v. Window Rock Dist. Ct.</a:t>
            </a:r>
            <a:r>
              <a:rPr lang="en-US" dirty="0"/>
              <a:t> Slip. op. SC-CV-20-09 (Nav. Sup. Ct. 2009).</a:t>
            </a:r>
          </a:p>
          <a:p>
            <a:r>
              <a:rPr lang="en-US" i="1" dirty="0"/>
              <a:t>Bitsie v. Greyeyes</a:t>
            </a:r>
            <a:r>
              <a:rPr lang="en-US" dirty="0"/>
              <a:t> 10 Am. Tribal Law 95 (Nav. Sup. Ct. 2011).</a:t>
            </a:r>
          </a:p>
          <a:p>
            <a:r>
              <a:rPr lang="en-US" dirty="0"/>
              <a:t>17 N.N.C. § </a:t>
            </a:r>
            <a:r>
              <a:rPr lang="en-US" dirty="0" smtClean="0"/>
              <a:t>536 </a:t>
            </a:r>
            <a:r>
              <a:rPr lang="en-US" dirty="0"/>
              <a:t>(Family Violence Act Victims’ Rights)</a:t>
            </a:r>
          </a:p>
          <a:p>
            <a:endParaRPr lang="en-US" dirty="0"/>
          </a:p>
        </p:txBody>
      </p:sp>
    </p:spTree>
    <p:extLst>
      <p:ext uri="{BB962C8B-B14F-4D97-AF65-F5344CB8AC3E}">
        <p14:creationId xmlns:p14="http://schemas.microsoft.com/office/powerpoint/2010/main" val="187677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Common legal issue #7: Pretrial Release</a:t>
            </a:r>
            <a:br>
              <a:rPr lang="en-US" sz="3600" dirty="0" smtClean="0"/>
            </a:br>
            <a:r>
              <a:rPr lang="en-US" sz="3600" dirty="0"/>
              <a:t>Getting Your Client Out of Jail</a:t>
            </a:r>
            <a:endParaRPr lang="en-US" sz="3600" i="1" dirty="0"/>
          </a:p>
        </p:txBody>
      </p:sp>
      <p:sp>
        <p:nvSpPr>
          <p:cNvPr id="3" name="Content Placeholder 2"/>
          <p:cNvSpPr>
            <a:spLocks noGrp="1"/>
          </p:cNvSpPr>
          <p:nvPr>
            <p:ph idx="1"/>
          </p:nvPr>
        </p:nvSpPr>
        <p:spPr/>
        <p:txBody>
          <a:bodyPr>
            <a:noAutofit/>
          </a:bodyPr>
          <a:lstStyle/>
          <a:p>
            <a:pPr marL="0" indent="0">
              <a:lnSpc>
                <a:spcPct val="150000"/>
              </a:lnSpc>
              <a:buNone/>
            </a:pPr>
            <a:r>
              <a:rPr lang="en-US" sz="2000" dirty="0" smtClean="0"/>
              <a:t>Motions to Amend Release Conditions:</a:t>
            </a:r>
          </a:p>
          <a:p>
            <a:pPr>
              <a:lnSpc>
                <a:spcPct val="150000"/>
              </a:lnSpc>
              <a:spcBef>
                <a:spcPts val="1200"/>
              </a:spcBef>
            </a:pPr>
            <a:r>
              <a:rPr lang="en-US" sz="2000" dirty="0"/>
              <a:t>Motion should trigger prompt response from court, either releasing defendant or setting a bail hearing</a:t>
            </a:r>
            <a:r>
              <a:rPr lang="en-US" sz="2000" dirty="0" smtClean="0"/>
              <a:t>.</a:t>
            </a:r>
          </a:p>
          <a:p>
            <a:pPr>
              <a:lnSpc>
                <a:spcPct val="150000"/>
              </a:lnSpc>
              <a:spcBef>
                <a:spcPts val="1200"/>
              </a:spcBef>
            </a:pPr>
            <a:r>
              <a:rPr lang="en-US" sz="2000" dirty="0"/>
              <a:t>Ignoring </a:t>
            </a:r>
            <a:r>
              <a:rPr lang="en-US" sz="2000" dirty="0" smtClean="0"/>
              <a:t>the motion constitutes cruel </a:t>
            </a:r>
            <a:r>
              <a:rPr lang="en-US" sz="2000" dirty="0"/>
              <a:t>and unusual punishment. </a:t>
            </a:r>
            <a:r>
              <a:rPr lang="en-US" sz="2000" i="1" dirty="0"/>
              <a:t>Wood</a:t>
            </a:r>
            <a:r>
              <a:rPr lang="en-US" sz="2000" dirty="0"/>
              <a:t> slip. op. at 11.</a:t>
            </a:r>
          </a:p>
          <a:p>
            <a:pPr>
              <a:lnSpc>
                <a:spcPct val="150000"/>
              </a:lnSpc>
              <a:spcBef>
                <a:spcPts val="1200"/>
              </a:spcBef>
            </a:pPr>
            <a:r>
              <a:rPr lang="en-US" sz="2000" dirty="0" smtClean="0"/>
              <a:t>Rule 15(e) Motions are not subject to the standard pretrial motion response timeline. </a:t>
            </a:r>
            <a:r>
              <a:rPr lang="en-US" sz="2000" i="1" dirty="0" smtClean="0"/>
              <a:t>Id.</a:t>
            </a:r>
            <a:r>
              <a:rPr lang="en-US" sz="2000" dirty="0" smtClean="0"/>
              <a:t> </a:t>
            </a:r>
          </a:p>
          <a:p>
            <a:pPr marL="301752" lvl="1" indent="0">
              <a:lnSpc>
                <a:spcPct val="150000"/>
              </a:lnSpc>
              <a:buNone/>
            </a:pPr>
            <a:endParaRPr lang="en-US" sz="1800" dirty="0" smtClean="0"/>
          </a:p>
          <a:p>
            <a:pPr>
              <a:lnSpc>
                <a:spcPct val="150000"/>
              </a:lnSpc>
            </a:pPr>
            <a:endParaRPr lang="en-US" sz="2000" dirty="0" smtClean="0"/>
          </a:p>
        </p:txBody>
      </p:sp>
      <p:sp>
        <p:nvSpPr>
          <p:cNvPr id="4" name="Text Placeholder 3"/>
          <p:cNvSpPr>
            <a:spLocks noGrp="1"/>
          </p:cNvSpPr>
          <p:nvPr>
            <p:ph type="body" sz="half" idx="2"/>
          </p:nvPr>
        </p:nvSpPr>
        <p:spPr/>
        <p:txBody>
          <a:bodyPr/>
          <a:lstStyle/>
          <a:p>
            <a:r>
              <a:rPr lang="en-US" dirty="0" smtClean="0"/>
              <a:t>Cases to know: </a:t>
            </a:r>
          </a:p>
          <a:p>
            <a:r>
              <a:rPr lang="en-US" dirty="0"/>
              <a:t>  </a:t>
            </a:r>
            <a:r>
              <a:rPr lang="en-US" i="1" dirty="0"/>
              <a:t>Wood v. Window Rock Dist. Ct.</a:t>
            </a:r>
            <a:r>
              <a:rPr lang="en-US" dirty="0"/>
              <a:t> Slip. op. SC-CV-20-09 </a:t>
            </a:r>
            <a:r>
              <a:rPr lang="en-US" dirty="0" smtClean="0"/>
              <a:t>(</a:t>
            </a:r>
            <a:r>
              <a:rPr lang="en-US" dirty="0"/>
              <a:t>Nav. Sup. Ct. 2009</a:t>
            </a:r>
            <a:r>
              <a:rPr lang="en-US" dirty="0" smtClean="0"/>
              <a:t>).</a:t>
            </a:r>
          </a:p>
          <a:p>
            <a:r>
              <a:rPr lang="en-US" i="1" dirty="0"/>
              <a:t>Bitsie v. Greyeyes</a:t>
            </a:r>
            <a:r>
              <a:rPr lang="en-US" dirty="0"/>
              <a:t> 10 Am. Tribal </a:t>
            </a:r>
            <a:r>
              <a:rPr lang="en-US" dirty="0" smtClean="0"/>
              <a:t>Law 95 </a:t>
            </a:r>
            <a:r>
              <a:rPr lang="en-US" dirty="0"/>
              <a:t>(Nav. Sup. Ct. 2011).</a:t>
            </a:r>
            <a:endParaRPr lang="en-US" dirty="0" smtClean="0"/>
          </a:p>
          <a:p>
            <a:r>
              <a:rPr lang="en-US" dirty="0"/>
              <a:t>17 N.N.C. § 536 (Family Violence Act Victims’ Rights)</a:t>
            </a:r>
          </a:p>
          <a:p>
            <a:endParaRPr lang="en-US" dirty="0"/>
          </a:p>
        </p:txBody>
      </p:sp>
    </p:spTree>
    <p:extLst>
      <p:ext uri="{BB962C8B-B14F-4D97-AF65-F5344CB8AC3E}">
        <p14:creationId xmlns:p14="http://schemas.microsoft.com/office/powerpoint/2010/main" val="15423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Navajo Speakers</a:t>
            </a:r>
            <a:endParaRPr lang="en-US" dirty="0"/>
          </a:p>
        </p:txBody>
      </p:sp>
      <p:sp>
        <p:nvSpPr>
          <p:cNvPr id="3" name="Content Placeholder 2"/>
          <p:cNvSpPr>
            <a:spLocks noGrp="1"/>
          </p:cNvSpPr>
          <p:nvPr>
            <p:ph idx="1"/>
          </p:nvPr>
        </p:nvSpPr>
        <p:spPr/>
        <p:txBody>
          <a:bodyPr>
            <a:normAutofit/>
          </a:bodyPr>
          <a:lstStyle/>
          <a:p>
            <a:r>
              <a:rPr lang="en-US" dirty="0"/>
              <a:t>Clients have a right to proceedings and explanations in Navajo, </a:t>
            </a:r>
            <a:r>
              <a:rPr lang="en-US" dirty="0" smtClean="0"/>
              <a:t>especially </a:t>
            </a:r>
            <a:r>
              <a:rPr lang="en-US" dirty="0"/>
              <a:t>if waiver of rights is involved. </a:t>
            </a:r>
            <a:r>
              <a:rPr lang="en-US" i="1" dirty="0"/>
              <a:t>Rodriguez </a:t>
            </a:r>
            <a:r>
              <a:rPr lang="en-US" dirty="0"/>
              <a:t>8 Nav. R. at 616</a:t>
            </a:r>
            <a:r>
              <a:rPr lang="en-US" dirty="0" smtClean="0"/>
              <a:t>.</a:t>
            </a:r>
          </a:p>
          <a:p>
            <a:r>
              <a:rPr lang="en-US" dirty="0" smtClean="0"/>
              <a:t>“It is the right and freedom of the people that the sacred </a:t>
            </a:r>
            <a:r>
              <a:rPr lang="en-US" i="1" dirty="0" err="1" smtClean="0"/>
              <a:t>Diné</a:t>
            </a:r>
            <a:r>
              <a:rPr lang="en-US" i="1" dirty="0" smtClean="0"/>
              <a:t> </a:t>
            </a:r>
            <a:r>
              <a:rPr lang="en-US" dirty="0" smtClean="0"/>
              <a:t>language (</a:t>
            </a:r>
            <a:r>
              <a:rPr lang="en-US" i="1" dirty="0" err="1" smtClean="0"/>
              <a:t>nihiinei</a:t>
            </a:r>
            <a:r>
              <a:rPr lang="en-US" i="1" dirty="0" smtClean="0"/>
              <a:t>’</a:t>
            </a:r>
            <a:r>
              <a:rPr lang="en-US" dirty="0" smtClean="0"/>
              <a:t>) be taught and preserved” </a:t>
            </a:r>
            <a:r>
              <a:rPr lang="en-US" dirty="0"/>
              <a:t>1 N.N.C. </a:t>
            </a:r>
            <a:r>
              <a:rPr lang="en-US" dirty="0">
                <a:latin typeface="Times New Roman Navajo" panose="02020603050405020304" pitchFamily="18" charset="0"/>
                <a:cs typeface="Times New Roman Navajo" panose="02020603050405020304" pitchFamily="18" charset="0"/>
              </a:rPr>
              <a:t>§</a:t>
            </a:r>
            <a:r>
              <a:rPr lang="en-US" dirty="0"/>
              <a:t>4(C</a:t>
            </a:r>
            <a:r>
              <a:rPr lang="en-US" dirty="0" smtClean="0"/>
              <a:t>).</a:t>
            </a: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i="1" dirty="0"/>
              <a:t>Navajo Nation v. Rodriguez</a:t>
            </a:r>
            <a:r>
              <a:rPr lang="en-US" dirty="0"/>
              <a:t>, 8 Nav. R. 604, 615 (Nav. Sup. Ct. 2004</a:t>
            </a:r>
            <a:r>
              <a:rPr lang="en-US" dirty="0" smtClean="0"/>
              <a:t>)</a:t>
            </a:r>
          </a:p>
          <a:p>
            <a:r>
              <a:rPr lang="en-US" dirty="0" smtClean="0"/>
              <a:t>1 N.N.C. </a:t>
            </a:r>
            <a:r>
              <a:rPr lang="en-US" dirty="0" smtClean="0">
                <a:latin typeface="Times New Roman Navajo" panose="02020603050405020304" pitchFamily="18" charset="0"/>
                <a:cs typeface="Times New Roman Navajo" panose="02020603050405020304" pitchFamily="18" charset="0"/>
              </a:rPr>
              <a:t>§</a:t>
            </a:r>
            <a:r>
              <a:rPr lang="en-US" dirty="0" smtClean="0"/>
              <a:t>4(C)</a:t>
            </a:r>
            <a:endParaRPr lang="en-US" dirty="0"/>
          </a:p>
        </p:txBody>
      </p:sp>
    </p:spTree>
    <p:extLst>
      <p:ext uri="{BB962C8B-B14F-4D97-AF65-F5344CB8AC3E}">
        <p14:creationId xmlns:p14="http://schemas.microsoft.com/office/powerpoint/2010/main" val="231927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Navajo Speakers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Witnesses </a:t>
            </a:r>
            <a:r>
              <a:rPr lang="en-US" dirty="0"/>
              <a:t>who are Navajo speakers should be interviewed and be </a:t>
            </a:r>
            <a:r>
              <a:rPr lang="en-US" dirty="0" smtClean="0"/>
              <a:t>permitted </a:t>
            </a:r>
            <a:r>
              <a:rPr lang="en-US" dirty="0"/>
              <a:t>to give their testimony and be cross-examined in </a:t>
            </a:r>
            <a:r>
              <a:rPr lang="en-US" dirty="0" smtClean="0"/>
              <a:t>Navajo.</a:t>
            </a:r>
          </a:p>
          <a:p>
            <a:r>
              <a:rPr lang="en-US" dirty="0"/>
              <a:t>Police reports often have double-hearsay as officers rely on </a:t>
            </a:r>
            <a:r>
              <a:rPr lang="en-US" dirty="0" smtClean="0"/>
              <a:t>family </a:t>
            </a:r>
            <a:r>
              <a:rPr lang="en-US" dirty="0"/>
              <a:t>members to translate, making witness interviews </a:t>
            </a:r>
            <a:r>
              <a:rPr lang="en-US" dirty="0" smtClean="0"/>
              <a:t>crucial.</a:t>
            </a:r>
          </a:p>
          <a:p>
            <a:r>
              <a:rPr lang="en-US" dirty="0"/>
              <a:t>Judges speak Navajo and there are court clerks </a:t>
            </a:r>
            <a:r>
              <a:rPr lang="en-US" dirty="0" smtClean="0"/>
              <a:t>in some districts certified </a:t>
            </a:r>
            <a:r>
              <a:rPr lang="en-US" dirty="0"/>
              <a:t>to transcribe </a:t>
            </a:r>
            <a:r>
              <a:rPr lang="en-US" dirty="0" smtClean="0"/>
              <a:t>Navajo</a:t>
            </a:r>
            <a:r>
              <a:rPr lang="en-US" dirty="0"/>
              <a:t>, but there are no certified translators on Judicial </a:t>
            </a:r>
            <a:r>
              <a:rPr lang="en-US" dirty="0" smtClean="0"/>
              <a:t>staff.</a:t>
            </a:r>
          </a:p>
          <a:p>
            <a:r>
              <a:rPr lang="en-US" dirty="0"/>
              <a:t>Consequently, if you do not speak Navajo or have resources </a:t>
            </a:r>
            <a:r>
              <a:rPr lang="en-US" dirty="0" smtClean="0"/>
              <a:t>you can call </a:t>
            </a:r>
            <a:r>
              <a:rPr lang="en-US" dirty="0"/>
              <a:t>upon to assist with this, withdrawal with notice to the </a:t>
            </a:r>
            <a:r>
              <a:rPr lang="en-US" dirty="0" smtClean="0"/>
              <a:t>court that </a:t>
            </a:r>
            <a:r>
              <a:rPr lang="en-US" dirty="0"/>
              <a:t>the defendant needs Navajo speaking counsel may be necessary.</a:t>
            </a:r>
          </a:p>
          <a:p>
            <a:endParaRPr lang="en-US" dirty="0"/>
          </a:p>
          <a:p>
            <a:endParaRPr lang="en-US" dirty="0"/>
          </a:p>
          <a:p>
            <a:endParaRPr lang="en-US" dirty="0"/>
          </a:p>
          <a:p>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i="1" dirty="0"/>
              <a:t>Navajo Nation v. Rodriguez</a:t>
            </a:r>
            <a:r>
              <a:rPr lang="en-US" dirty="0"/>
              <a:t>, 8 Nav. R. 604, 615 (Nav. Sup. Ct. 2004</a:t>
            </a:r>
            <a:r>
              <a:rPr lang="en-US" dirty="0" smtClean="0"/>
              <a:t>)</a:t>
            </a:r>
          </a:p>
          <a:p>
            <a:r>
              <a:rPr lang="en-US" dirty="0" smtClean="0"/>
              <a:t>1 N.N.C. §4(C)</a:t>
            </a:r>
            <a:endParaRPr lang="en-US" dirty="0"/>
          </a:p>
        </p:txBody>
      </p:sp>
    </p:spTree>
    <p:extLst>
      <p:ext uri="{BB962C8B-B14F-4D97-AF65-F5344CB8AC3E}">
        <p14:creationId xmlns:p14="http://schemas.microsoft.com/office/powerpoint/2010/main" val="34542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Competency Issues</a:t>
            </a:r>
            <a:endParaRPr lang="en-US" dirty="0"/>
          </a:p>
        </p:txBody>
      </p:sp>
      <p:sp>
        <p:nvSpPr>
          <p:cNvPr id="3" name="Content Placeholder 2"/>
          <p:cNvSpPr>
            <a:spLocks noGrp="1"/>
          </p:cNvSpPr>
          <p:nvPr>
            <p:ph idx="1"/>
          </p:nvPr>
        </p:nvSpPr>
        <p:spPr/>
        <p:txBody>
          <a:bodyPr>
            <a:normAutofit/>
          </a:bodyPr>
          <a:lstStyle/>
          <a:p>
            <a:r>
              <a:rPr lang="en-US" sz="3600" dirty="0"/>
              <a:t>Biggest challenge is usually getting an </a:t>
            </a:r>
            <a:r>
              <a:rPr lang="en-US" sz="3600" dirty="0" smtClean="0"/>
              <a:t>evaluation.</a:t>
            </a:r>
          </a:p>
          <a:p>
            <a:r>
              <a:rPr lang="en-US" sz="3600" dirty="0" smtClean="0"/>
              <a:t>Navajo Nation will work with you.</a:t>
            </a:r>
          </a:p>
          <a:p>
            <a:r>
              <a:rPr lang="en-US" sz="3600" dirty="0" smtClean="0"/>
              <a:t>No Court </a:t>
            </a:r>
            <a:r>
              <a:rPr lang="en-US" sz="3600" dirty="0"/>
              <a:t>funding to pay for </a:t>
            </a:r>
            <a:r>
              <a:rPr lang="en-US" sz="3600" dirty="0" smtClean="0"/>
              <a:t>evaluations </a:t>
            </a:r>
            <a:r>
              <a:rPr lang="en-US" sz="3600" dirty="0"/>
              <a:t>and IHS won’t </a:t>
            </a:r>
            <a:r>
              <a:rPr lang="en-US" sz="3600" dirty="0" smtClean="0"/>
              <a:t>do it</a:t>
            </a:r>
            <a:r>
              <a:rPr lang="en-US" sz="3600" dirty="0"/>
              <a:t>.</a:t>
            </a:r>
          </a:p>
          <a:p>
            <a:endParaRPr lang="en-US" dirty="0"/>
          </a:p>
          <a:p>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dirty="0" smtClean="0"/>
              <a:t>Rule 19 Nav. R. Cr. P. </a:t>
            </a:r>
            <a:endParaRPr lang="en-US" dirty="0"/>
          </a:p>
        </p:txBody>
      </p:sp>
    </p:spTree>
    <p:extLst>
      <p:ext uri="{BB962C8B-B14F-4D97-AF65-F5344CB8AC3E}">
        <p14:creationId xmlns:p14="http://schemas.microsoft.com/office/powerpoint/2010/main" val="405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Concurrent Federal Prosecution</a:t>
            </a:r>
            <a:endParaRPr lang="en-US" dirty="0"/>
          </a:p>
        </p:txBody>
      </p:sp>
      <p:sp>
        <p:nvSpPr>
          <p:cNvPr id="3" name="Content Placeholder 2"/>
          <p:cNvSpPr>
            <a:spLocks noGrp="1"/>
          </p:cNvSpPr>
          <p:nvPr>
            <p:ph idx="1"/>
          </p:nvPr>
        </p:nvSpPr>
        <p:spPr/>
        <p:txBody>
          <a:bodyPr>
            <a:normAutofit fontScale="47500" lnSpcReduction="20000"/>
          </a:bodyPr>
          <a:lstStyle/>
          <a:p>
            <a:r>
              <a:rPr lang="en-US" sz="4200" dirty="0"/>
              <a:t>Be wary of changing plea on Navajo </a:t>
            </a:r>
            <a:r>
              <a:rPr lang="en-US" sz="4200" dirty="0" smtClean="0"/>
              <a:t>Nation charges </a:t>
            </a:r>
            <a:r>
              <a:rPr lang="en-US" sz="4200" dirty="0"/>
              <a:t>if client has or might </a:t>
            </a:r>
            <a:r>
              <a:rPr lang="en-US" sz="4200" dirty="0" smtClean="0"/>
              <a:t>go Federal for the same incident</a:t>
            </a:r>
            <a:endParaRPr lang="en-US" sz="4200" dirty="0"/>
          </a:p>
          <a:p>
            <a:r>
              <a:rPr lang="en-US" sz="4200" dirty="0"/>
              <a:t>No Contest plea may be preferable to Guilty plea </a:t>
            </a:r>
            <a:endParaRPr lang="en-US" sz="4200" dirty="0" smtClean="0"/>
          </a:p>
          <a:p>
            <a:r>
              <a:rPr lang="en-US" sz="4200" dirty="0" smtClean="0"/>
              <a:t>Navajo Nation can dismiss</a:t>
            </a:r>
          </a:p>
          <a:p>
            <a:pPr lvl="1"/>
            <a:r>
              <a:rPr lang="en-US" sz="4200" dirty="0" smtClean="0"/>
              <a:t>usually want to wait for outcome of Federal case </a:t>
            </a:r>
          </a:p>
          <a:p>
            <a:pPr lvl="1"/>
            <a:r>
              <a:rPr lang="en-US" sz="4200" dirty="0" smtClean="0"/>
              <a:t>Some judges will object to delays/continuances made to wait and see Federal case outcome</a:t>
            </a:r>
            <a:endParaRPr lang="en-US" sz="4200" dirty="0"/>
          </a:p>
          <a:p>
            <a:r>
              <a:rPr lang="en-US" sz="4200" dirty="0"/>
              <a:t>Work with Federal appointed counsel, with client’s </a:t>
            </a:r>
            <a:r>
              <a:rPr lang="en-US" sz="4200" dirty="0" smtClean="0"/>
              <a:t>consent</a:t>
            </a:r>
          </a:p>
          <a:p>
            <a:r>
              <a:rPr lang="en-US" sz="4200" dirty="0"/>
              <a:t>Client counseling forms </a:t>
            </a:r>
            <a:r>
              <a:rPr lang="en-US" sz="4200" dirty="0" smtClean="0"/>
              <a:t>included</a:t>
            </a:r>
          </a:p>
          <a:p>
            <a:r>
              <a:rPr lang="en-US" sz="4200" dirty="0"/>
              <a:t>Skip defendant interview with Probation officer for pre-sentence </a:t>
            </a:r>
            <a:r>
              <a:rPr lang="en-US" sz="4200" dirty="0" smtClean="0"/>
              <a:t>report</a:t>
            </a:r>
            <a:endParaRPr lang="en-US" sz="4200" dirty="0"/>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dirty="0"/>
              <a:t>17 N.N.C. §</a:t>
            </a:r>
            <a:r>
              <a:rPr lang="en-US" dirty="0" smtClean="0"/>
              <a:t>1966</a:t>
            </a:r>
          </a:p>
        </p:txBody>
      </p:sp>
    </p:spTree>
    <p:extLst>
      <p:ext uri="{BB962C8B-B14F-4D97-AF65-F5344CB8AC3E}">
        <p14:creationId xmlns:p14="http://schemas.microsoft.com/office/powerpoint/2010/main" val="203230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SORNA</a:t>
            </a:r>
            <a:endParaRPr lang="en-US" dirty="0"/>
          </a:p>
        </p:txBody>
      </p:sp>
      <p:sp>
        <p:nvSpPr>
          <p:cNvPr id="3" name="Content Placeholder 2"/>
          <p:cNvSpPr>
            <a:spLocks noGrp="1"/>
          </p:cNvSpPr>
          <p:nvPr>
            <p:ph idx="1"/>
          </p:nvPr>
        </p:nvSpPr>
        <p:spPr/>
        <p:txBody>
          <a:bodyPr>
            <a:normAutofit fontScale="85000" lnSpcReduction="20000"/>
          </a:bodyPr>
          <a:lstStyle/>
          <a:p>
            <a:r>
              <a:rPr lang="en-US" sz="4000" dirty="0" smtClean="0"/>
              <a:t>Judge required to inform defendant at arraignment of possibility of registration</a:t>
            </a:r>
          </a:p>
          <a:p>
            <a:r>
              <a:rPr lang="en-US" sz="4000" dirty="0" smtClean="0"/>
              <a:t>Game changer re: change of plea; make sure client understands the repercussions</a:t>
            </a:r>
          </a:p>
          <a:p>
            <a:r>
              <a:rPr lang="en-US" sz="4000" dirty="0" err="1" smtClean="0"/>
              <a:t>Recividism</a:t>
            </a:r>
            <a:r>
              <a:rPr lang="en-US" sz="4000" dirty="0"/>
              <a:t> </a:t>
            </a:r>
            <a:r>
              <a:rPr lang="en-US" sz="4000" dirty="0" smtClean="0"/>
              <a:t>= 	automatic longer 			         sentence than for 				previous offense</a:t>
            </a:r>
            <a:endParaRPr lang="en-US" sz="4000" dirty="0"/>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dirty="0"/>
              <a:t>17 N.N.C. §</a:t>
            </a:r>
            <a:r>
              <a:rPr lang="en-US" dirty="0" smtClean="0"/>
              <a:t>220(D)&amp;(E)</a:t>
            </a:r>
          </a:p>
          <a:p>
            <a:r>
              <a:rPr lang="en-US" dirty="0" smtClean="0"/>
              <a:t>17 </a:t>
            </a:r>
            <a:r>
              <a:rPr lang="en-US" dirty="0"/>
              <a:t>N.N.C. </a:t>
            </a:r>
            <a:r>
              <a:rPr lang="en-US" dirty="0" smtClean="0"/>
              <a:t>§2100 et seq.</a:t>
            </a:r>
          </a:p>
          <a:p>
            <a:endParaRPr lang="en-US" dirty="0" smtClean="0"/>
          </a:p>
        </p:txBody>
      </p:sp>
    </p:spTree>
    <p:extLst>
      <p:ext uri="{BB962C8B-B14F-4D97-AF65-F5344CB8AC3E}">
        <p14:creationId xmlns:p14="http://schemas.microsoft.com/office/powerpoint/2010/main" val="37797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Prohibited Possessor of Firearms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600" dirty="0"/>
              <a:t>Navajo </a:t>
            </a:r>
            <a:r>
              <a:rPr lang="en-US" sz="3600" dirty="0" smtClean="0"/>
              <a:t>statute: </a:t>
            </a:r>
            <a:r>
              <a:rPr lang="en-US" sz="3600" dirty="0"/>
              <a:t>17 N.N.C. §</a:t>
            </a:r>
            <a:r>
              <a:rPr lang="en-US" sz="3600" dirty="0" smtClean="0"/>
              <a:t>546 </a:t>
            </a:r>
          </a:p>
          <a:p>
            <a:pPr marL="0" indent="0">
              <a:buNone/>
            </a:pPr>
            <a:r>
              <a:rPr lang="en-US" sz="3600" dirty="0" smtClean="0"/>
              <a:t>Possession </a:t>
            </a:r>
            <a:r>
              <a:rPr lang="en-US" sz="3600" dirty="0"/>
              <a:t>of a Firearm: </a:t>
            </a:r>
            <a:endParaRPr lang="en-US" sz="3600" dirty="0" smtClean="0"/>
          </a:p>
          <a:p>
            <a:pPr marL="0" indent="0">
              <a:buNone/>
            </a:pPr>
            <a:r>
              <a:rPr lang="en-US" sz="3600" dirty="0" smtClean="0"/>
              <a:t>“</a:t>
            </a:r>
            <a:r>
              <a:rPr lang="en-US" sz="3600" dirty="0"/>
              <a:t>A. An </a:t>
            </a:r>
            <a:r>
              <a:rPr lang="en-US" sz="3600" dirty="0" smtClean="0"/>
              <a:t>individual </a:t>
            </a:r>
            <a:r>
              <a:rPr lang="en-US" sz="3600" dirty="0"/>
              <a:t>commits possession of a firearm when that individual </a:t>
            </a:r>
            <a:r>
              <a:rPr lang="en-US" sz="3600" dirty="0" smtClean="0"/>
              <a:t>has </a:t>
            </a:r>
            <a:r>
              <a:rPr lang="en-US" sz="3600" dirty="0"/>
              <a:t>been convicted of an offense under this </a:t>
            </a:r>
            <a:r>
              <a:rPr lang="en-US" sz="3600" dirty="0" smtClean="0"/>
              <a:t>subchapter </a:t>
            </a:r>
            <a:r>
              <a:rPr lang="en-US" sz="3600" dirty="0"/>
              <a:t>[Family </a:t>
            </a:r>
            <a:r>
              <a:rPr lang="en-US" sz="3600" dirty="0" smtClean="0"/>
              <a:t>Violence </a:t>
            </a:r>
            <a:r>
              <a:rPr lang="en-US" sz="3600" dirty="0"/>
              <a:t>Act] and/or a valid protection order issued against </a:t>
            </a:r>
            <a:r>
              <a:rPr lang="en-US" sz="3600" dirty="0" smtClean="0"/>
              <a:t>him/her </a:t>
            </a:r>
            <a:r>
              <a:rPr lang="en-US" sz="3600" dirty="0"/>
              <a:t>under the Domestic Abuse Protection Act or similar </a:t>
            </a:r>
            <a:r>
              <a:rPr lang="en-US" sz="3600" dirty="0" smtClean="0"/>
              <a:t>order </a:t>
            </a:r>
            <a:r>
              <a:rPr lang="en-US" sz="3600" dirty="0"/>
              <a:t>by another jurisdiction, and if he/she possesses any f</a:t>
            </a:r>
            <a:r>
              <a:rPr lang="en-US" sz="3600" dirty="0" smtClean="0"/>
              <a:t>irearm</a:t>
            </a:r>
            <a:r>
              <a:rPr lang="en-US" sz="3600" dirty="0"/>
              <a:t>.”</a:t>
            </a:r>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dirty="0"/>
              <a:t>17 N.N.C. §</a:t>
            </a:r>
            <a:r>
              <a:rPr lang="en-US" dirty="0" smtClean="0"/>
              <a:t>546</a:t>
            </a:r>
          </a:p>
          <a:p>
            <a:r>
              <a:rPr lang="en-US" dirty="0"/>
              <a:t>17 N.N.C. §535(D) </a:t>
            </a:r>
          </a:p>
          <a:p>
            <a:r>
              <a:rPr lang="en-US" dirty="0" smtClean="0"/>
              <a:t>18 </a:t>
            </a:r>
            <a:r>
              <a:rPr lang="en-US" dirty="0"/>
              <a:t>U.S.C. §922(g)(9)</a:t>
            </a:r>
          </a:p>
          <a:p>
            <a:r>
              <a:rPr lang="en-US" dirty="0"/>
              <a:t>18 U.S.C. §921(a)(33)(A)(ii).</a:t>
            </a:r>
          </a:p>
        </p:txBody>
      </p:sp>
    </p:spTree>
    <p:extLst>
      <p:ext uri="{BB962C8B-B14F-4D97-AF65-F5344CB8AC3E}">
        <p14:creationId xmlns:p14="http://schemas.microsoft.com/office/powerpoint/2010/main" val="28424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Prohibited Possessor of Firearms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200" dirty="0"/>
              <a:t>Federal law: 18 U.S.C. §922(g)(9).</a:t>
            </a:r>
          </a:p>
          <a:p>
            <a:pPr marL="0" lvl="0" indent="0">
              <a:buNone/>
            </a:pPr>
            <a:r>
              <a:rPr lang="en-US" sz="3200" dirty="0"/>
              <a:t>This law states:</a:t>
            </a:r>
          </a:p>
          <a:p>
            <a:pPr marL="0" indent="0">
              <a:buNone/>
            </a:pPr>
            <a:r>
              <a:rPr lang="en-US" sz="3200" dirty="0"/>
              <a:t>	It shall be unlawful for any person—</a:t>
            </a:r>
          </a:p>
          <a:p>
            <a:pPr marL="0" indent="0">
              <a:buNone/>
            </a:pPr>
            <a:r>
              <a:rPr lang="en-US" sz="3200" dirty="0"/>
              <a:t>	(9) who has been convicted in any court of a misdemeanor </a:t>
            </a:r>
            <a:r>
              <a:rPr lang="en-US" sz="3200" dirty="0" smtClean="0"/>
              <a:t>crime </a:t>
            </a:r>
            <a:r>
              <a:rPr lang="en-US" sz="3200" dirty="0"/>
              <a:t>of domestic </a:t>
            </a:r>
            <a:r>
              <a:rPr lang="en-US" sz="3200" dirty="0" smtClean="0"/>
              <a:t>violence, </a:t>
            </a:r>
          </a:p>
          <a:p>
            <a:pPr marL="0" indent="0">
              <a:buNone/>
            </a:pPr>
            <a:r>
              <a:rPr lang="en-US" sz="3200" dirty="0" smtClean="0"/>
              <a:t>to </a:t>
            </a:r>
            <a:r>
              <a:rPr lang="en-US" sz="3200" dirty="0"/>
              <a:t>ship or transport in interstate or foreign commerce, or </a:t>
            </a:r>
            <a:r>
              <a:rPr lang="en-US" sz="3200" dirty="0" smtClean="0"/>
              <a:t>possess </a:t>
            </a:r>
            <a:r>
              <a:rPr lang="en-US" sz="3200" dirty="0"/>
              <a:t>in or affecting </a:t>
            </a:r>
            <a:r>
              <a:rPr lang="en-US" sz="3200" dirty="0" smtClean="0"/>
              <a:t>commerce</a:t>
            </a:r>
            <a:r>
              <a:rPr lang="en-US" sz="3200" dirty="0"/>
              <a:t>, any firearm or 	</a:t>
            </a:r>
            <a:r>
              <a:rPr lang="en-US" sz="3200" dirty="0" smtClean="0"/>
              <a:t>ammunition</a:t>
            </a:r>
            <a:r>
              <a:rPr lang="en-US" sz="3200" dirty="0"/>
              <a:t>; or to receive any firearm or ammunition which </a:t>
            </a:r>
            <a:r>
              <a:rPr lang="en-US" sz="3200" dirty="0" smtClean="0"/>
              <a:t>has </a:t>
            </a:r>
            <a:r>
              <a:rPr lang="en-US" sz="3200" dirty="0"/>
              <a:t>been shipped or transported in interstate or foreign </a:t>
            </a:r>
            <a:r>
              <a:rPr lang="en-US" sz="3200" dirty="0" smtClean="0"/>
              <a:t>commerce</a:t>
            </a:r>
            <a:r>
              <a:rPr lang="en-US" sz="3200" dirty="0"/>
              <a:t>.</a:t>
            </a:r>
          </a:p>
          <a:p>
            <a:pPr marL="0" indent="0">
              <a:buNone/>
            </a:pPr>
            <a:endParaRPr lang="en-US"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dirty="0"/>
              <a:t>17 N.N.C. §</a:t>
            </a:r>
            <a:r>
              <a:rPr lang="en-US" dirty="0" smtClean="0"/>
              <a:t>546</a:t>
            </a:r>
          </a:p>
          <a:p>
            <a:r>
              <a:rPr lang="en-US" dirty="0"/>
              <a:t>17 N.N.C. §535(D) </a:t>
            </a:r>
          </a:p>
          <a:p>
            <a:r>
              <a:rPr lang="en-US" dirty="0" smtClean="0"/>
              <a:t>18 </a:t>
            </a:r>
            <a:r>
              <a:rPr lang="en-US" dirty="0"/>
              <a:t>U.S.C. §922(g)(9)</a:t>
            </a:r>
          </a:p>
          <a:p>
            <a:r>
              <a:rPr lang="en-US" dirty="0"/>
              <a:t>18 U.S.C. §921(a)(33)(A)(ii).</a:t>
            </a:r>
          </a:p>
        </p:txBody>
      </p:sp>
    </p:spTree>
    <p:extLst>
      <p:ext uri="{BB962C8B-B14F-4D97-AF65-F5344CB8AC3E}">
        <p14:creationId xmlns:p14="http://schemas.microsoft.com/office/powerpoint/2010/main" val="182790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a:t>
            </a:r>
            <a:r>
              <a:rPr lang="en-US" dirty="0" smtClean="0"/>
              <a:t>Timeline:</a:t>
            </a:r>
            <a:br>
              <a:rPr lang="en-US" dirty="0" smtClean="0"/>
            </a:br>
            <a:r>
              <a:rPr lang="en-US" dirty="0" smtClean="0"/>
              <a:t>First Steps in Every Case</a:t>
            </a:r>
            <a:endParaRPr lang="en-US" dirty="0"/>
          </a:p>
        </p:txBody>
      </p:sp>
      <p:sp>
        <p:nvSpPr>
          <p:cNvPr id="3" name="Content Placeholder 2"/>
          <p:cNvSpPr>
            <a:spLocks noGrp="1"/>
          </p:cNvSpPr>
          <p:nvPr>
            <p:ph idx="1"/>
          </p:nvPr>
        </p:nvSpPr>
        <p:spPr/>
        <p:txBody>
          <a:bodyPr>
            <a:normAutofit/>
          </a:bodyPr>
          <a:lstStyle/>
          <a:p>
            <a:r>
              <a:rPr lang="en-US" sz="5000" dirty="0" smtClean="0"/>
              <a:t>Contact the client </a:t>
            </a:r>
          </a:p>
          <a:p>
            <a:r>
              <a:rPr lang="en-US" sz="5000" dirty="0" smtClean="0"/>
              <a:t>Evaluate the case file</a:t>
            </a:r>
          </a:p>
          <a:p>
            <a:r>
              <a:rPr lang="en-US" sz="5000" dirty="0" smtClean="0"/>
              <a:t>Get the client out of jail</a:t>
            </a:r>
          </a:p>
          <a:p>
            <a:r>
              <a:rPr lang="en-US" sz="5000" dirty="0" smtClean="0"/>
              <a:t>Discovery demand letter &amp; notice</a:t>
            </a:r>
            <a:endParaRPr lang="en-US" sz="5000" dirty="0"/>
          </a:p>
        </p:txBody>
      </p:sp>
    </p:spTree>
    <p:extLst>
      <p:ext uri="{BB962C8B-B14F-4D97-AF65-F5344CB8AC3E}">
        <p14:creationId xmlns:p14="http://schemas.microsoft.com/office/powerpoint/2010/main" val="6349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Miscellaneous pretrial concerns</a:t>
            </a:r>
            <a:br>
              <a:rPr lang="en-US" dirty="0"/>
            </a:br>
            <a:r>
              <a:rPr lang="en-US" dirty="0"/>
              <a:t>Prohibited Possessor of Firearms</a:t>
            </a:r>
          </a:p>
        </p:txBody>
      </p:sp>
      <p:sp>
        <p:nvSpPr>
          <p:cNvPr id="3" name="Text Placeholder 2"/>
          <p:cNvSpPr>
            <a:spLocks noGrp="1"/>
          </p:cNvSpPr>
          <p:nvPr>
            <p:ph type="body" idx="1"/>
          </p:nvPr>
        </p:nvSpPr>
        <p:spPr/>
        <p:txBody>
          <a:bodyPr>
            <a:normAutofit/>
          </a:bodyPr>
          <a:lstStyle/>
          <a:p>
            <a:pPr algn="ctr"/>
            <a:r>
              <a:rPr lang="en-US" dirty="0"/>
              <a:t>18 U.S.C. §921(a)(33)(A)(ii</a:t>
            </a:r>
            <a:r>
              <a:rPr lang="en-US" dirty="0" smtClean="0"/>
              <a:t>)</a:t>
            </a:r>
          </a:p>
          <a:p>
            <a:pPr algn="ctr"/>
            <a:r>
              <a:rPr lang="en-US" dirty="0" smtClean="0"/>
              <a:t>DV victim under federal statute</a:t>
            </a:r>
            <a:endParaRPr lang="en-US" dirty="0"/>
          </a:p>
        </p:txBody>
      </p:sp>
      <p:sp>
        <p:nvSpPr>
          <p:cNvPr id="4" name="Content Placeholder 3"/>
          <p:cNvSpPr>
            <a:spLocks noGrp="1"/>
          </p:cNvSpPr>
          <p:nvPr>
            <p:ph sz="half" idx="2"/>
          </p:nvPr>
        </p:nvSpPr>
        <p:spPr/>
        <p:txBody>
          <a:bodyPr/>
          <a:lstStyle/>
          <a:p>
            <a:r>
              <a:rPr lang="en-US" dirty="0"/>
              <a:t>current or former spouse, </a:t>
            </a:r>
          </a:p>
          <a:p>
            <a:r>
              <a:rPr lang="en-US" dirty="0"/>
              <a:t>parent, or guardian of the victim, </a:t>
            </a:r>
          </a:p>
          <a:p>
            <a:r>
              <a:rPr lang="en-US" dirty="0"/>
              <a:t>by a person with whom the victim shares a child in common, </a:t>
            </a:r>
          </a:p>
          <a:p>
            <a:r>
              <a:rPr lang="en-US" dirty="0"/>
              <a:t>by a person who is cohabiting with or has cohabited with the victim as a spouse, parent, or guardian, or by </a:t>
            </a:r>
          </a:p>
          <a:p>
            <a:r>
              <a:rPr lang="en-US" dirty="0"/>
              <a:t>a person similarly situated to a spouse, parent, or guardian of the victim</a:t>
            </a:r>
            <a:r>
              <a:rPr lang="en-US" dirty="0" smtClean="0"/>
              <a:t>.”</a:t>
            </a:r>
            <a:endParaRPr lang="en-US" dirty="0"/>
          </a:p>
        </p:txBody>
      </p:sp>
      <p:sp>
        <p:nvSpPr>
          <p:cNvPr id="5" name="Text Placeholder 4"/>
          <p:cNvSpPr>
            <a:spLocks noGrp="1"/>
          </p:cNvSpPr>
          <p:nvPr>
            <p:ph type="body" sz="quarter" idx="3"/>
          </p:nvPr>
        </p:nvSpPr>
        <p:spPr/>
        <p:txBody>
          <a:bodyPr>
            <a:normAutofit/>
          </a:bodyPr>
          <a:lstStyle/>
          <a:p>
            <a:pPr algn="ctr"/>
            <a:r>
              <a:rPr lang="en-US" dirty="0" smtClean="0"/>
              <a:t>17 </a:t>
            </a:r>
            <a:r>
              <a:rPr lang="en-US" dirty="0"/>
              <a:t>N.N.C</a:t>
            </a:r>
            <a:r>
              <a:rPr lang="en-US" dirty="0" smtClean="0"/>
              <a:t>. §535(D) </a:t>
            </a:r>
          </a:p>
          <a:p>
            <a:pPr algn="ctr"/>
            <a:r>
              <a:rPr lang="en-US" dirty="0" smtClean="0"/>
              <a:t>Definition of “Family Member”</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Spouse</a:t>
            </a:r>
          </a:p>
          <a:p>
            <a:r>
              <a:rPr lang="en-US" dirty="0" smtClean="0"/>
              <a:t>Former spouse</a:t>
            </a:r>
          </a:p>
          <a:p>
            <a:r>
              <a:rPr lang="en-US" dirty="0" smtClean="0"/>
              <a:t>Household member</a:t>
            </a:r>
          </a:p>
          <a:p>
            <a:r>
              <a:rPr lang="en-US" dirty="0" smtClean="0"/>
              <a:t>Parent or Legal guardian</a:t>
            </a:r>
          </a:p>
          <a:p>
            <a:r>
              <a:rPr lang="en-US" dirty="0" smtClean="0"/>
              <a:t>Present or former stepparent or stepchild(</a:t>
            </a:r>
            <a:r>
              <a:rPr lang="en-US" dirty="0" err="1" smtClean="0"/>
              <a:t>ren</a:t>
            </a:r>
            <a:r>
              <a:rPr lang="en-US" dirty="0" smtClean="0"/>
              <a:t>)</a:t>
            </a:r>
          </a:p>
          <a:p>
            <a:r>
              <a:rPr lang="en-US" dirty="0" smtClean="0"/>
              <a:t>Former in-law</a:t>
            </a:r>
          </a:p>
          <a:p>
            <a:r>
              <a:rPr lang="en-US" dirty="0" smtClean="0"/>
              <a:t>Relative to the second affinity, incl. Aunts, Uncles, nieces, nephews, cousins, grandparents, grandchildren</a:t>
            </a:r>
          </a:p>
          <a:p>
            <a:r>
              <a:rPr lang="en-US" dirty="0" smtClean="0"/>
              <a:t>An individual with whom one has a continued personal relationship</a:t>
            </a:r>
          </a:p>
          <a:p>
            <a:pPr marL="301752" lvl="1" indent="0">
              <a:buNone/>
            </a:pPr>
            <a:endParaRPr lang="en-US" dirty="0" smtClean="0"/>
          </a:p>
        </p:txBody>
      </p:sp>
    </p:spTree>
    <p:extLst>
      <p:ext uri="{BB962C8B-B14F-4D97-AF65-F5344CB8AC3E}">
        <p14:creationId xmlns:p14="http://schemas.microsoft.com/office/powerpoint/2010/main" val="34854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Miscellaneous pretrial concerns</a:t>
            </a:r>
            <a:br>
              <a:rPr lang="en-US" dirty="0" smtClean="0"/>
            </a:br>
            <a:r>
              <a:rPr lang="en-US" dirty="0" smtClean="0"/>
              <a:t>Prohibited Possessor of Firearms</a:t>
            </a:r>
            <a:endParaRPr lang="en-US" dirty="0"/>
          </a:p>
        </p:txBody>
      </p:sp>
      <p:sp>
        <p:nvSpPr>
          <p:cNvPr id="3" name="Content Placeholder 2"/>
          <p:cNvSpPr>
            <a:spLocks noGrp="1"/>
          </p:cNvSpPr>
          <p:nvPr>
            <p:ph idx="1"/>
          </p:nvPr>
        </p:nvSpPr>
        <p:spPr/>
        <p:txBody>
          <a:bodyPr>
            <a:noAutofit/>
          </a:bodyPr>
          <a:lstStyle/>
          <a:p>
            <a:r>
              <a:rPr lang="en-US" sz="3600" dirty="0" smtClean="0"/>
              <a:t>Because the Navajo definition of family member is so much broader, not everyone subject to 17 N.N.C. </a:t>
            </a:r>
            <a:r>
              <a:rPr lang="en-US" sz="3600" dirty="0"/>
              <a:t>§ </a:t>
            </a:r>
            <a:r>
              <a:rPr lang="en-US" sz="3600" dirty="0" smtClean="0"/>
              <a:t>546 is a Federally prohibited possessor.</a:t>
            </a:r>
          </a:p>
          <a:p>
            <a:r>
              <a:rPr lang="en-US" sz="3600" dirty="0" smtClean="0"/>
              <a:t>Client counseling form re: Federal statute is included.</a:t>
            </a:r>
            <a:endParaRPr lang="en-US" sz="3600" dirty="0"/>
          </a:p>
        </p:txBody>
      </p:sp>
      <p:sp>
        <p:nvSpPr>
          <p:cNvPr id="4" name="Text Placeholder 3"/>
          <p:cNvSpPr>
            <a:spLocks noGrp="1"/>
          </p:cNvSpPr>
          <p:nvPr>
            <p:ph type="body" sz="half" idx="2"/>
          </p:nvPr>
        </p:nvSpPr>
        <p:spPr/>
        <p:txBody>
          <a:bodyPr>
            <a:normAutofit/>
          </a:bodyPr>
          <a:lstStyle/>
          <a:p>
            <a:endParaRPr lang="en-US" dirty="0"/>
          </a:p>
          <a:p>
            <a:r>
              <a:rPr lang="en-US" dirty="0"/>
              <a:t>Law to know and rules to remember:</a:t>
            </a:r>
          </a:p>
          <a:p>
            <a:r>
              <a:rPr lang="en-US" dirty="0"/>
              <a:t>17 N.N.C. </a:t>
            </a:r>
            <a:r>
              <a:rPr lang="en-US" dirty="0" smtClean="0"/>
              <a:t>§546</a:t>
            </a:r>
          </a:p>
          <a:p>
            <a:r>
              <a:rPr lang="en-US" dirty="0"/>
              <a:t>17 N.N.C. §535(D) </a:t>
            </a:r>
          </a:p>
          <a:p>
            <a:r>
              <a:rPr lang="en-US" dirty="0" smtClean="0"/>
              <a:t>18 </a:t>
            </a:r>
            <a:r>
              <a:rPr lang="en-US" dirty="0"/>
              <a:t>U.S.C. §922(g)(9</a:t>
            </a:r>
            <a:r>
              <a:rPr lang="en-US" dirty="0" smtClean="0"/>
              <a:t>)</a:t>
            </a:r>
            <a:endParaRPr lang="en-US" dirty="0"/>
          </a:p>
          <a:p>
            <a:r>
              <a:rPr lang="en-US" dirty="0"/>
              <a:t>18 U.S.C. §921(a)(33)(A)(ii).</a:t>
            </a:r>
          </a:p>
          <a:p>
            <a:endParaRPr lang="en-US" dirty="0" smtClean="0"/>
          </a:p>
        </p:txBody>
      </p:sp>
    </p:spTree>
    <p:extLst>
      <p:ext uri="{BB962C8B-B14F-4D97-AF65-F5344CB8AC3E}">
        <p14:creationId xmlns:p14="http://schemas.microsoft.com/office/powerpoint/2010/main" val="309872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err="1" smtClean="0"/>
              <a:t>Álchíní</a:t>
            </a:r>
            <a:r>
              <a:rPr lang="en-US" sz="2800" dirty="0" smtClean="0"/>
              <a:t> </a:t>
            </a:r>
            <a:r>
              <a:rPr lang="en-US" sz="2800" dirty="0"/>
              <a:t>Bi </a:t>
            </a:r>
            <a:r>
              <a:rPr lang="en-US" sz="2800" dirty="0" err="1"/>
              <a:t>Beehaz’áanii</a:t>
            </a:r>
            <a:r>
              <a:rPr lang="en-US" sz="2800" dirty="0"/>
              <a:t> Act </a:t>
            </a:r>
            <a:r>
              <a:rPr lang="en-US" sz="2800" dirty="0" smtClean="0"/>
              <a:t>(ABBA)can </a:t>
            </a:r>
            <a:r>
              <a:rPr lang="en-US" sz="2800" dirty="0"/>
              <a:t>be </a:t>
            </a:r>
            <a:r>
              <a:rPr lang="en-US" sz="2800" dirty="0" smtClean="0"/>
              <a:t>found online at URL given in outline </a:t>
            </a:r>
          </a:p>
          <a:p>
            <a:r>
              <a:rPr lang="en-US" sz="2800" dirty="0" smtClean="0"/>
              <a:t>Often, the same concerns arise as in criminal cases: detention, competency, </a:t>
            </a:r>
            <a:r>
              <a:rPr lang="en-US" sz="2800" dirty="0" err="1" smtClean="0"/>
              <a:t>multiplicitous</a:t>
            </a:r>
            <a:r>
              <a:rPr lang="en-US" sz="2800" dirty="0" smtClean="0"/>
              <a:t> charges, discovery, etc.</a:t>
            </a:r>
          </a:p>
          <a:p>
            <a:r>
              <a:rPr lang="en-US" sz="2800" dirty="0" smtClean="0"/>
              <a:t>Check if there are multiple charges, including CHINS (Child in Need of Supervision)</a:t>
            </a:r>
            <a:endParaRPr lang="en-US" sz="2800" dirty="0"/>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193990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r>
              <a:rPr lang="en-US" dirty="0" smtClean="0"/>
              <a:t>Rules of Procedure</a:t>
            </a:r>
            <a:endParaRPr lang="en-US" dirty="0"/>
          </a:p>
        </p:txBody>
      </p:sp>
      <p:sp>
        <p:nvSpPr>
          <p:cNvPr id="3" name="Content Placeholder 2"/>
          <p:cNvSpPr>
            <a:spLocks noGrp="1"/>
          </p:cNvSpPr>
          <p:nvPr>
            <p:ph idx="1"/>
          </p:nvPr>
        </p:nvSpPr>
        <p:spPr/>
        <p:txBody>
          <a:bodyPr>
            <a:noAutofit/>
          </a:bodyPr>
          <a:lstStyle/>
          <a:p>
            <a:r>
              <a:rPr lang="en-US" sz="3100" dirty="0" smtClean="0"/>
              <a:t>The ABBA rules have not been approved</a:t>
            </a:r>
          </a:p>
          <a:p>
            <a:r>
              <a:rPr lang="en-US" sz="3100" dirty="0" smtClean="0"/>
              <a:t>The old Children’s Code rules are still valid except where ABBA statutory provisions may override them.</a:t>
            </a:r>
          </a:p>
          <a:p>
            <a:r>
              <a:rPr lang="en-US" sz="3100" dirty="0" smtClean="0"/>
              <a:t>Navajo Rules of Civil Procedure cover anything not in the Children’s Code rules.</a:t>
            </a:r>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449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r>
              <a:rPr lang="en-US" dirty="0" smtClean="0"/>
              <a:t>Timelines</a:t>
            </a:r>
            <a:endParaRPr lang="en-US" dirty="0"/>
          </a:p>
        </p:txBody>
      </p:sp>
      <p:sp>
        <p:nvSpPr>
          <p:cNvPr id="3" name="Content Placeholder 2"/>
          <p:cNvSpPr>
            <a:spLocks noGrp="1"/>
          </p:cNvSpPr>
          <p:nvPr>
            <p:ph idx="1"/>
          </p:nvPr>
        </p:nvSpPr>
        <p:spPr/>
        <p:txBody>
          <a:bodyPr>
            <a:noAutofit/>
          </a:bodyPr>
          <a:lstStyle/>
          <a:p>
            <a:r>
              <a:rPr lang="en-US" sz="3100" dirty="0" smtClean="0"/>
              <a:t>Timelines in the ABBA are strict</a:t>
            </a:r>
          </a:p>
          <a:p>
            <a:r>
              <a:rPr lang="en-US" sz="3100" dirty="0" smtClean="0"/>
              <a:t>Examine them closely to see they are followed correctly</a:t>
            </a:r>
          </a:p>
          <a:p>
            <a:r>
              <a:rPr lang="en-US" sz="3100" dirty="0" smtClean="0"/>
              <a:t>Children are equally entitled to due process!</a:t>
            </a:r>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368402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r>
              <a:rPr lang="en-US" dirty="0" smtClean="0"/>
              <a:t>Hearings</a:t>
            </a:r>
            <a:endParaRPr lang="en-US" dirty="0"/>
          </a:p>
        </p:txBody>
      </p:sp>
      <p:sp>
        <p:nvSpPr>
          <p:cNvPr id="3" name="Content Placeholder 2"/>
          <p:cNvSpPr>
            <a:spLocks noGrp="1"/>
          </p:cNvSpPr>
          <p:nvPr>
            <p:ph idx="1"/>
          </p:nvPr>
        </p:nvSpPr>
        <p:spPr/>
        <p:txBody>
          <a:bodyPr>
            <a:noAutofit/>
          </a:bodyPr>
          <a:lstStyle/>
          <a:p>
            <a:r>
              <a:rPr lang="en-US" dirty="0" smtClean="0"/>
              <a:t>Preliminary hearing</a:t>
            </a:r>
            <a:endParaRPr lang="en-US" sz="2800" dirty="0" smtClean="0"/>
          </a:p>
          <a:p>
            <a:pPr marL="301752" lvl="1" indent="0">
              <a:buNone/>
            </a:pPr>
            <a:r>
              <a:rPr lang="en-US" sz="1900" dirty="0" smtClean="0"/>
              <a:t>Probable cause determination required by Children’s Code Rule 9 (not contradicted or invalidated by ABBA)</a:t>
            </a:r>
          </a:p>
          <a:p>
            <a:pPr>
              <a:spcBef>
                <a:spcPts val="1200"/>
              </a:spcBef>
            </a:pPr>
            <a:r>
              <a:rPr lang="en-US" dirty="0" smtClean="0"/>
              <a:t>Adjudicatory hearing</a:t>
            </a:r>
          </a:p>
          <a:p>
            <a:pPr lvl="1"/>
            <a:r>
              <a:rPr lang="en-US" sz="1900" dirty="0" smtClean="0"/>
              <a:t>Rules of Evidence apply</a:t>
            </a:r>
          </a:p>
          <a:p>
            <a:pPr lvl="1"/>
            <a:r>
              <a:rPr lang="en-US" sz="1900" dirty="0" smtClean="0"/>
              <a:t>May be kept less formal, but should be handled much like a criminal trial </a:t>
            </a:r>
          </a:p>
          <a:p>
            <a:pPr>
              <a:spcBef>
                <a:spcPts val="1200"/>
              </a:spcBef>
            </a:pPr>
            <a:r>
              <a:rPr lang="en-US" dirty="0" smtClean="0"/>
              <a:t>Disposition Hearing</a:t>
            </a:r>
          </a:p>
          <a:p>
            <a:pPr lvl="1"/>
            <a:r>
              <a:rPr lang="en-US" sz="1900" dirty="0" smtClean="0"/>
              <a:t>Much like with criminal sentencing, talk it out and find best solution to help the juvenile</a:t>
            </a:r>
          </a:p>
          <a:p>
            <a:pPr lvl="1"/>
            <a:r>
              <a:rPr lang="en-US" sz="1900" dirty="0" smtClean="0"/>
              <a:t>Your role is to make sure your client has a voice</a:t>
            </a:r>
          </a:p>
          <a:p>
            <a:pPr lvl="1"/>
            <a:r>
              <a:rPr lang="en-US" sz="1900" dirty="0" smtClean="0"/>
              <a:t>Detention should be a LAST RESORT</a:t>
            </a:r>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336590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r>
              <a:rPr lang="en-US" dirty="0" smtClean="0"/>
              <a:t>Stipulated admissions &amp; consent decrees</a:t>
            </a:r>
            <a:endParaRPr lang="en-US" dirty="0"/>
          </a:p>
        </p:txBody>
      </p:sp>
      <p:sp>
        <p:nvSpPr>
          <p:cNvPr id="3" name="Content Placeholder 2"/>
          <p:cNvSpPr>
            <a:spLocks noGrp="1"/>
          </p:cNvSpPr>
          <p:nvPr>
            <p:ph idx="1"/>
          </p:nvPr>
        </p:nvSpPr>
        <p:spPr/>
        <p:txBody>
          <a:bodyPr>
            <a:noAutofit/>
          </a:bodyPr>
          <a:lstStyle/>
          <a:p>
            <a:r>
              <a:rPr lang="en-US" sz="2800" dirty="0" smtClean="0"/>
              <a:t>Appropriate for a juvenile to consult parents as well as counsel in making decision, but it is the juvenile’s decision to make</a:t>
            </a:r>
            <a:endParaRPr lang="en-US" dirty="0" smtClean="0"/>
          </a:p>
          <a:p>
            <a:r>
              <a:rPr lang="en-US" sz="2800" dirty="0" smtClean="0"/>
              <a:t>Be wary of agreements that set a juvenile up for failure and later revocation</a:t>
            </a:r>
          </a:p>
          <a:p>
            <a:r>
              <a:rPr lang="en-US" sz="2800" dirty="0" smtClean="0"/>
              <a:t>Detention is a LAST RESORT</a:t>
            </a:r>
            <a:endParaRPr lang="en-US" dirty="0" smtClean="0"/>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14354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r>
              <a:rPr lang="en-US" dirty="0" smtClean="0"/>
              <a:t>Catch-22 Jurisdiction for 18-20 year olds</a:t>
            </a:r>
            <a:endParaRPr lang="en-US" dirty="0"/>
          </a:p>
        </p:txBody>
      </p:sp>
      <p:sp>
        <p:nvSpPr>
          <p:cNvPr id="3" name="Content Placeholder 2"/>
          <p:cNvSpPr>
            <a:spLocks noGrp="1"/>
          </p:cNvSpPr>
          <p:nvPr>
            <p:ph idx="1"/>
          </p:nvPr>
        </p:nvSpPr>
        <p:spPr/>
        <p:txBody>
          <a:bodyPr>
            <a:noAutofit/>
          </a:bodyPr>
          <a:lstStyle/>
          <a:p>
            <a:r>
              <a:rPr lang="en-US" sz="2800" dirty="0"/>
              <a:t> 9 N.N.C. §1315 (B): “A child shall not be committed or transferred to an adult </a:t>
            </a:r>
            <a:r>
              <a:rPr lang="en-US" sz="2800" dirty="0" smtClean="0"/>
              <a:t>detention </a:t>
            </a:r>
            <a:r>
              <a:rPr lang="en-US" sz="2800" dirty="0"/>
              <a:t>facility.” </a:t>
            </a:r>
            <a:endParaRPr lang="en-US" sz="2800" dirty="0" smtClean="0"/>
          </a:p>
          <a:p>
            <a:r>
              <a:rPr lang="en-US" sz="2800" dirty="0"/>
              <a:t>9 N.N.C. §1315(D): “The Court may exercise jurisdiction over a child until they </a:t>
            </a:r>
            <a:r>
              <a:rPr lang="en-US" sz="2800" dirty="0" smtClean="0"/>
              <a:t>reach </a:t>
            </a:r>
            <a:r>
              <a:rPr lang="en-US" sz="2800" dirty="0"/>
              <a:t>twenty-one (21) years of age if the Court deems it is in the child’s best </a:t>
            </a:r>
            <a:r>
              <a:rPr lang="en-US" sz="2800" dirty="0" smtClean="0"/>
              <a:t>interest</a:t>
            </a:r>
            <a:r>
              <a:rPr lang="en-US" sz="2800" dirty="0"/>
              <a:t>.”</a:t>
            </a:r>
          </a:p>
          <a:p>
            <a:endParaRPr lang="en-US" dirty="0" smtClean="0"/>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4668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r>
              <a:rPr lang="en-US" dirty="0" smtClean="0"/>
              <a:t>Catch-22 Jurisdiction for 18-20 year olds</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t>Supervision beyond a juvenile’s 18</a:t>
            </a:r>
            <a:r>
              <a:rPr lang="en-US" sz="3600" baseline="30000" dirty="0" smtClean="0"/>
              <a:t>th</a:t>
            </a:r>
            <a:r>
              <a:rPr lang="en-US" sz="3600" dirty="0" smtClean="0"/>
              <a:t> </a:t>
            </a:r>
            <a:r>
              <a:rPr lang="en-US" sz="3600" dirty="0"/>
              <a:t>birthday to ensure </a:t>
            </a:r>
            <a:r>
              <a:rPr lang="en-US" sz="3600" dirty="0" smtClean="0"/>
              <a:t>she receives rehabilitative </a:t>
            </a:r>
            <a:r>
              <a:rPr lang="en-US" sz="3600" dirty="0"/>
              <a:t>services </a:t>
            </a:r>
            <a:r>
              <a:rPr lang="en-US" sz="3600" dirty="0" smtClean="0"/>
              <a:t>as a delinquent child rather than face </a:t>
            </a:r>
            <a:r>
              <a:rPr lang="en-US" sz="3600" dirty="0"/>
              <a:t>adult criminal prosecution may </a:t>
            </a:r>
            <a:r>
              <a:rPr lang="en-US" sz="3600" dirty="0" smtClean="0"/>
              <a:t>be preferable</a:t>
            </a:r>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130625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a:t>
            </a:r>
            <a:r>
              <a:rPr lang="en-US" dirty="0" smtClean="0"/>
              <a:t>Delinquency</a:t>
            </a:r>
            <a:br>
              <a:rPr lang="en-US" dirty="0" smtClean="0"/>
            </a:br>
            <a:r>
              <a:rPr lang="en-US" dirty="0" smtClean="0"/>
              <a:t>Catch-22 Jurisdiction for 18-20 year olds</a:t>
            </a:r>
            <a:endParaRPr lang="en-US" dirty="0"/>
          </a:p>
        </p:txBody>
      </p:sp>
      <p:sp>
        <p:nvSpPr>
          <p:cNvPr id="3" name="Content Placeholder 2"/>
          <p:cNvSpPr>
            <a:spLocks noGrp="1"/>
          </p:cNvSpPr>
          <p:nvPr>
            <p:ph idx="1"/>
          </p:nvPr>
        </p:nvSpPr>
        <p:spPr/>
        <p:txBody>
          <a:bodyPr>
            <a:noAutofit/>
          </a:bodyPr>
          <a:lstStyle/>
          <a:p>
            <a:pPr marL="0" indent="0">
              <a:buNone/>
            </a:pPr>
            <a:r>
              <a:rPr lang="en-US" sz="2200" dirty="0"/>
              <a:t>BUT</a:t>
            </a:r>
          </a:p>
          <a:p>
            <a:r>
              <a:rPr lang="en-US" sz="2200" dirty="0"/>
              <a:t> </a:t>
            </a:r>
            <a:r>
              <a:rPr lang="en-US" sz="2200" dirty="0" smtClean="0"/>
              <a:t>Detention </a:t>
            </a:r>
            <a:r>
              <a:rPr lang="en-US" sz="2200" dirty="0"/>
              <a:t>of a delinquent in an adult detention facility for matters related to delinquency is not within the power of the Family Court under the </a:t>
            </a:r>
            <a:r>
              <a:rPr lang="en-US" sz="2200" dirty="0" smtClean="0"/>
              <a:t>ABBA. </a:t>
            </a:r>
            <a:endParaRPr lang="en-US" sz="2200" dirty="0"/>
          </a:p>
          <a:p>
            <a:r>
              <a:rPr lang="en-US" sz="2200" dirty="0"/>
              <a:t>Juvenile detention facilities on the Navajo Nation cannot hold anyone past their 18</a:t>
            </a:r>
            <a:r>
              <a:rPr lang="en-US" sz="2200" baseline="30000" dirty="0"/>
              <a:t>th</a:t>
            </a:r>
            <a:r>
              <a:rPr lang="en-US" sz="2200" dirty="0"/>
              <a:t> birthday. This limits the scope of the Family Court’s jurisdiction if a delinquent child is noncompliant after turning 18.</a:t>
            </a:r>
          </a:p>
        </p:txBody>
      </p:sp>
      <p:sp>
        <p:nvSpPr>
          <p:cNvPr id="4" name="Text Placeholder 3"/>
          <p:cNvSpPr>
            <a:spLocks noGrp="1"/>
          </p:cNvSpPr>
          <p:nvPr>
            <p:ph type="body" sz="half" idx="2"/>
          </p:nvPr>
        </p:nvSpPr>
        <p:spPr/>
        <p:txBody>
          <a:bodyPr/>
          <a:lstStyle/>
          <a:p>
            <a:r>
              <a:rPr lang="en-US" dirty="0" smtClean="0"/>
              <a:t>ABBA</a:t>
            </a:r>
          </a:p>
          <a:p>
            <a:r>
              <a:rPr lang="en-US" dirty="0" smtClean="0"/>
              <a:t>Children’s Code Rules</a:t>
            </a:r>
          </a:p>
          <a:p>
            <a:r>
              <a:rPr lang="en-US" dirty="0" smtClean="0"/>
              <a:t>Nav. R. Civ. P.</a:t>
            </a:r>
            <a:endParaRPr lang="en-US" dirty="0"/>
          </a:p>
        </p:txBody>
      </p:sp>
    </p:spTree>
    <p:extLst>
      <p:ext uri="{BB962C8B-B14F-4D97-AF65-F5344CB8AC3E}">
        <p14:creationId xmlns:p14="http://schemas.microsoft.com/office/powerpoint/2010/main" val="21795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a:t>Client Interview</a:t>
            </a:r>
          </a:p>
        </p:txBody>
      </p:sp>
      <p:sp>
        <p:nvSpPr>
          <p:cNvPr id="3" name="Text Placeholder 2"/>
          <p:cNvSpPr>
            <a:spLocks noGrp="1"/>
          </p:cNvSpPr>
          <p:nvPr>
            <p:ph type="body" idx="1"/>
          </p:nvPr>
        </p:nvSpPr>
        <p:spPr/>
        <p:txBody>
          <a:bodyPr>
            <a:normAutofit/>
          </a:bodyPr>
          <a:lstStyle/>
          <a:p>
            <a:pPr algn="ctr"/>
            <a:r>
              <a:rPr lang="en-US" sz="2200" dirty="0" smtClean="0"/>
              <a:t>Background and personal history</a:t>
            </a:r>
            <a:endParaRPr lang="en-US" sz="2200" dirty="0"/>
          </a:p>
        </p:txBody>
      </p:sp>
      <p:sp>
        <p:nvSpPr>
          <p:cNvPr id="4" name="Content Placeholder 3"/>
          <p:cNvSpPr>
            <a:spLocks noGrp="1"/>
          </p:cNvSpPr>
          <p:nvPr>
            <p:ph sz="half" idx="2"/>
          </p:nvPr>
        </p:nvSpPr>
        <p:spPr/>
        <p:txBody>
          <a:bodyPr>
            <a:normAutofit lnSpcReduction="10000"/>
          </a:bodyPr>
          <a:lstStyle/>
          <a:p>
            <a:pPr marL="457200" indent="-457200">
              <a:lnSpc>
                <a:spcPct val="150000"/>
              </a:lnSpc>
            </a:pPr>
            <a:r>
              <a:rPr lang="en-US" sz="3200" dirty="0" smtClean="0"/>
              <a:t>Family</a:t>
            </a:r>
            <a:endParaRPr lang="en-US" sz="3200" dirty="0"/>
          </a:p>
          <a:p>
            <a:pPr marL="457200" indent="-457200">
              <a:lnSpc>
                <a:spcPct val="150000"/>
              </a:lnSpc>
            </a:pPr>
            <a:r>
              <a:rPr lang="en-US" sz="3200" dirty="0" smtClean="0"/>
              <a:t>Employment </a:t>
            </a:r>
            <a:r>
              <a:rPr lang="en-US" sz="3200" dirty="0"/>
              <a:t>situation </a:t>
            </a:r>
          </a:p>
          <a:p>
            <a:pPr marL="457200" indent="-457200">
              <a:lnSpc>
                <a:spcPct val="150000"/>
              </a:lnSpc>
            </a:pPr>
            <a:r>
              <a:rPr lang="en-US" sz="3200" dirty="0"/>
              <a:t>Education </a:t>
            </a:r>
            <a:r>
              <a:rPr lang="en-US" sz="3200" dirty="0" smtClean="0"/>
              <a:t>level</a:t>
            </a:r>
          </a:p>
          <a:p>
            <a:pPr marL="457200" indent="-457200">
              <a:lnSpc>
                <a:spcPct val="150000"/>
              </a:lnSpc>
            </a:pPr>
            <a:r>
              <a:rPr lang="en-US" sz="3200" dirty="0" smtClean="0"/>
              <a:t>Veteran?</a:t>
            </a:r>
            <a:endParaRPr lang="en-US" sz="3200" dirty="0"/>
          </a:p>
          <a:p>
            <a:endParaRPr lang="en-US" dirty="0"/>
          </a:p>
        </p:txBody>
      </p:sp>
      <p:sp>
        <p:nvSpPr>
          <p:cNvPr id="5" name="Text Placeholder 4"/>
          <p:cNvSpPr>
            <a:spLocks noGrp="1"/>
          </p:cNvSpPr>
          <p:nvPr>
            <p:ph type="body" sz="quarter" idx="3"/>
          </p:nvPr>
        </p:nvSpPr>
        <p:spPr/>
        <p:txBody>
          <a:bodyPr>
            <a:normAutofit/>
          </a:bodyPr>
          <a:lstStyle/>
          <a:p>
            <a:pPr algn="ctr"/>
            <a:r>
              <a:rPr lang="en-US" sz="2200" dirty="0" smtClean="0"/>
              <a:t>Competency</a:t>
            </a:r>
            <a:endParaRPr lang="en-US" sz="2200" dirty="0"/>
          </a:p>
        </p:txBody>
      </p:sp>
      <p:sp>
        <p:nvSpPr>
          <p:cNvPr id="6" name="Content Placeholder 5"/>
          <p:cNvSpPr>
            <a:spLocks noGrp="1"/>
          </p:cNvSpPr>
          <p:nvPr>
            <p:ph sz="quarter" idx="4"/>
          </p:nvPr>
        </p:nvSpPr>
        <p:spPr/>
        <p:txBody>
          <a:bodyPr/>
          <a:lstStyle/>
          <a:p>
            <a:r>
              <a:rPr lang="en-US" sz="3200" dirty="0" smtClean="0"/>
              <a:t>History </a:t>
            </a:r>
            <a:r>
              <a:rPr lang="en-US" sz="3200" dirty="0"/>
              <a:t>of traumatic brain </a:t>
            </a:r>
            <a:r>
              <a:rPr lang="en-US" sz="3200" dirty="0" smtClean="0"/>
              <a:t>injury </a:t>
            </a:r>
          </a:p>
          <a:p>
            <a:r>
              <a:rPr lang="en-US" sz="3200" dirty="0" smtClean="0"/>
              <a:t>Learning disabilities </a:t>
            </a:r>
          </a:p>
          <a:p>
            <a:r>
              <a:rPr lang="en-US" sz="3200" dirty="0" smtClean="0"/>
              <a:t>Serious </a:t>
            </a:r>
            <a:r>
              <a:rPr lang="en-US" sz="3200" dirty="0"/>
              <a:t>mental health </a:t>
            </a:r>
            <a:r>
              <a:rPr lang="en-US" sz="3200" dirty="0" smtClean="0"/>
              <a:t>problems</a:t>
            </a:r>
            <a:endParaRPr lang="en-US" sz="3200" dirty="0"/>
          </a:p>
          <a:p>
            <a:endParaRPr lang="en-US" dirty="0"/>
          </a:p>
        </p:txBody>
      </p:sp>
    </p:spTree>
    <p:extLst>
      <p:ext uri="{BB962C8B-B14F-4D97-AF65-F5344CB8AC3E}">
        <p14:creationId xmlns:p14="http://schemas.microsoft.com/office/powerpoint/2010/main" val="26581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Thank you.</a:t>
            </a:r>
            <a:endParaRPr lang="en-US" sz="8000" dirty="0"/>
          </a:p>
        </p:txBody>
      </p:sp>
      <p:sp>
        <p:nvSpPr>
          <p:cNvPr id="3" name="Content Placeholder 2"/>
          <p:cNvSpPr>
            <a:spLocks noGrp="1"/>
          </p:cNvSpPr>
          <p:nvPr>
            <p:ph idx="1"/>
          </p:nvPr>
        </p:nvSpPr>
        <p:spPr/>
        <p:txBody>
          <a:bodyPr>
            <a:normAutofit/>
          </a:bodyPr>
          <a:lstStyle/>
          <a:p>
            <a:pPr marL="0" indent="0" algn="ctr">
              <a:buNone/>
            </a:pPr>
            <a:endParaRPr lang="en-US" sz="6000" b="1" smtClean="0"/>
          </a:p>
          <a:p>
            <a:pPr marL="0" indent="0" algn="ctr">
              <a:buNone/>
            </a:pPr>
            <a:r>
              <a:rPr lang="en-US" sz="6000" b="1" smtClean="0"/>
              <a:t>Raven </a:t>
            </a:r>
            <a:r>
              <a:rPr lang="en-US" sz="6000" b="1" dirty="0" err="1"/>
              <a:t>Joaquín</a:t>
            </a:r>
            <a:r>
              <a:rPr lang="en-US" sz="6000" b="1" dirty="0"/>
              <a:t> </a:t>
            </a:r>
            <a:r>
              <a:rPr lang="en-US" sz="6000" b="1" dirty="0" smtClean="0"/>
              <a:t>Attwood</a:t>
            </a:r>
          </a:p>
          <a:p>
            <a:pPr marL="0" indent="0" algn="ctr">
              <a:buNone/>
            </a:pPr>
            <a:r>
              <a:rPr lang="en-US" sz="6000" b="1" dirty="0" smtClean="0"/>
              <a:t>928-283-3087</a:t>
            </a:r>
          </a:p>
          <a:p>
            <a:pPr marL="0" indent="0" algn="ctr">
              <a:buNone/>
            </a:pPr>
            <a:r>
              <a:rPr lang="en-US" sz="6000" b="1" dirty="0" smtClean="0"/>
              <a:t>rattwood@Navajo-nsn.gov</a:t>
            </a:r>
            <a:endParaRPr lang="en-US" sz="6000" dirty="0"/>
          </a:p>
        </p:txBody>
      </p:sp>
    </p:spTree>
    <p:extLst>
      <p:ext uri="{BB962C8B-B14F-4D97-AF65-F5344CB8AC3E}">
        <p14:creationId xmlns:p14="http://schemas.microsoft.com/office/powerpoint/2010/main" val="89484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Walking through the Criminal Case Timeline:</a:t>
            </a:r>
            <a:br>
              <a:rPr lang="en-US" dirty="0"/>
            </a:br>
            <a:r>
              <a:rPr lang="en-US" dirty="0"/>
              <a:t>Client Interview</a:t>
            </a:r>
          </a:p>
        </p:txBody>
      </p:sp>
      <p:sp>
        <p:nvSpPr>
          <p:cNvPr id="3" name="Text Placeholder 2"/>
          <p:cNvSpPr>
            <a:spLocks noGrp="1"/>
          </p:cNvSpPr>
          <p:nvPr>
            <p:ph type="body" idx="1"/>
          </p:nvPr>
        </p:nvSpPr>
        <p:spPr/>
        <p:txBody>
          <a:bodyPr>
            <a:normAutofit/>
          </a:bodyPr>
          <a:lstStyle/>
          <a:p>
            <a:pPr algn="ctr"/>
            <a:r>
              <a:rPr lang="en-US" sz="2400" dirty="0"/>
              <a:t>Explain the client’s rights</a:t>
            </a:r>
            <a:endParaRPr lang="en-US" sz="2200" dirty="0"/>
          </a:p>
        </p:txBody>
      </p:sp>
      <p:sp>
        <p:nvSpPr>
          <p:cNvPr id="4" name="Content Placeholder 3"/>
          <p:cNvSpPr>
            <a:spLocks noGrp="1"/>
          </p:cNvSpPr>
          <p:nvPr>
            <p:ph sz="half" idx="2"/>
          </p:nvPr>
        </p:nvSpPr>
        <p:spPr/>
        <p:txBody>
          <a:bodyPr>
            <a:normAutofit fontScale="92500" lnSpcReduction="20000"/>
          </a:bodyPr>
          <a:lstStyle/>
          <a:p>
            <a:pPr marL="457200" indent="-457200">
              <a:lnSpc>
                <a:spcPct val="150000"/>
              </a:lnSpc>
            </a:pPr>
            <a:r>
              <a:rPr lang="en-US" sz="3200" dirty="0"/>
              <a:t>your role as legal </a:t>
            </a:r>
            <a:r>
              <a:rPr lang="en-US" sz="3200" dirty="0" smtClean="0"/>
              <a:t>counsel</a:t>
            </a:r>
          </a:p>
          <a:p>
            <a:pPr marL="457200" indent="-457200">
              <a:lnSpc>
                <a:spcPct val="150000"/>
              </a:lnSpc>
            </a:pPr>
            <a:r>
              <a:rPr lang="en-US" sz="3200" dirty="0"/>
              <a:t>attorney-client </a:t>
            </a:r>
            <a:r>
              <a:rPr lang="en-US" sz="3200" dirty="0" smtClean="0"/>
              <a:t>privilege</a:t>
            </a:r>
          </a:p>
          <a:p>
            <a:pPr marL="457200" indent="-457200">
              <a:lnSpc>
                <a:spcPct val="150000"/>
              </a:lnSpc>
            </a:pPr>
            <a:r>
              <a:rPr lang="en-US" sz="3200" dirty="0"/>
              <a:t>Remind her not to talk to anyone else about the incident.</a:t>
            </a:r>
          </a:p>
          <a:p>
            <a:pPr marL="457200" indent="-457200">
              <a:lnSpc>
                <a:spcPct val="150000"/>
              </a:lnSpc>
            </a:pPr>
            <a:endParaRPr lang="en-US" dirty="0"/>
          </a:p>
        </p:txBody>
      </p:sp>
      <p:sp>
        <p:nvSpPr>
          <p:cNvPr id="5" name="Text Placeholder 4"/>
          <p:cNvSpPr>
            <a:spLocks noGrp="1"/>
          </p:cNvSpPr>
          <p:nvPr>
            <p:ph type="body" sz="quarter" idx="3"/>
          </p:nvPr>
        </p:nvSpPr>
        <p:spPr/>
        <p:txBody>
          <a:bodyPr>
            <a:normAutofit/>
          </a:bodyPr>
          <a:lstStyle/>
          <a:p>
            <a:pPr algn="ctr"/>
            <a:r>
              <a:rPr lang="en-US" sz="2400" dirty="0" smtClean="0"/>
              <a:t>Learn about the Case</a:t>
            </a:r>
            <a:endParaRPr lang="en-US" sz="2400" dirty="0"/>
          </a:p>
        </p:txBody>
      </p:sp>
      <p:sp>
        <p:nvSpPr>
          <p:cNvPr id="6" name="Content Placeholder 5"/>
          <p:cNvSpPr>
            <a:spLocks noGrp="1"/>
          </p:cNvSpPr>
          <p:nvPr>
            <p:ph sz="quarter" idx="4"/>
          </p:nvPr>
        </p:nvSpPr>
        <p:spPr/>
        <p:txBody>
          <a:bodyPr>
            <a:noAutofit/>
          </a:bodyPr>
          <a:lstStyle/>
          <a:p>
            <a:pPr marL="457200" indent="-457200">
              <a:lnSpc>
                <a:spcPct val="150000"/>
              </a:lnSpc>
              <a:spcBef>
                <a:spcPts val="1200"/>
              </a:spcBef>
            </a:pPr>
            <a:r>
              <a:rPr lang="en-US" sz="2400" dirty="0" smtClean="0"/>
              <a:t>Witnesses </a:t>
            </a:r>
            <a:r>
              <a:rPr lang="en-US" sz="2400" dirty="0"/>
              <a:t>not mentioned by Navajo Nation.</a:t>
            </a:r>
          </a:p>
          <a:p>
            <a:pPr marL="457200" indent="-457200">
              <a:lnSpc>
                <a:spcPct val="150000"/>
              </a:lnSpc>
              <a:spcBef>
                <a:spcPts val="1200"/>
              </a:spcBef>
            </a:pPr>
            <a:r>
              <a:rPr lang="en-US" sz="2400" dirty="0" smtClean="0"/>
              <a:t>Client’s account in </a:t>
            </a:r>
            <a:r>
              <a:rPr lang="en-US" sz="2400" dirty="0"/>
              <a:t>her own </a:t>
            </a:r>
            <a:r>
              <a:rPr lang="en-US" sz="2400" dirty="0" smtClean="0"/>
              <a:t>words</a:t>
            </a:r>
            <a:endParaRPr lang="en-US" sz="2400" dirty="0"/>
          </a:p>
          <a:p>
            <a:pPr marL="457200" indent="-457200">
              <a:lnSpc>
                <a:spcPct val="150000"/>
              </a:lnSpc>
              <a:spcBef>
                <a:spcPts val="1200"/>
              </a:spcBef>
            </a:pPr>
            <a:r>
              <a:rPr lang="en-US" sz="2800" dirty="0" smtClean="0"/>
              <a:t>The </a:t>
            </a:r>
            <a:r>
              <a:rPr lang="en-US" sz="2800" dirty="0"/>
              <a:t>client’s </a:t>
            </a:r>
            <a:r>
              <a:rPr lang="en-US" sz="2800" dirty="0" smtClean="0"/>
              <a:t>priorities</a:t>
            </a:r>
            <a:endParaRPr lang="en-US" sz="2800" dirty="0"/>
          </a:p>
        </p:txBody>
      </p:sp>
    </p:spTree>
    <p:extLst>
      <p:ext uri="{BB962C8B-B14F-4D97-AF65-F5344CB8AC3E}">
        <p14:creationId xmlns:p14="http://schemas.microsoft.com/office/powerpoint/2010/main" val="239373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1790</TotalTime>
  <Words>7657</Words>
  <Application>Microsoft Office PowerPoint</Application>
  <PresentationFormat>Custom</PresentationFormat>
  <Paragraphs>648</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Constantia</vt:lpstr>
      <vt:lpstr>Times New Roman Navajo</vt:lpstr>
      <vt:lpstr>Wingdings</vt:lpstr>
      <vt:lpstr>Books Classic 16x9</vt:lpstr>
      <vt:lpstr>TAKING YOUR TURN</vt:lpstr>
      <vt:lpstr>Toolkit For Pro Bono Representation</vt:lpstr>
      <vt:lpstr>Fundamental Law is essential in Navajo criminal law</vt:lpstr>
      <vt:lpstr>Hazhó’ógo</vt:lpstr>
      <vt:lpstr>Hazhó’ógo</vt:lpstr>
      <vt:lpstr>Walking through the Criminal Case Timeline </vt:lpstr>
      <vt:lpstr>Walking through the Criminal Case Timeline: First Steps in Every Case</vt:lpstr>
      <vt:lpstr>Walking through the Criminal Case Timeline: Client Interview</vt:lpstr>
      <vt:lpstr>Walking through the Criminal Case Timeline: Client Interview</vt:lpstr>
      <vt:lpstr>Walking through the Criminal Case Timeline: Arraignment</vt:lpstr>
      <vt:lpstr>Walking through the Criminal Case Timeline: Bail Hearing</vt:lpstr>
      <vt:lpstr>Walking through the Criminal Case Timeline: Bail Hearing</vt:lpstr>
      <vt:lpstr>Walking through the Criminal Case Timeline: Bail Hearing</vt:lpstr>
      <vt:lpstr>Walking through the Criminal Case Timeline: Bail Hearing</vt:lpstr>
      <vt:lpstr>Walking through the Criminal Case Timeline  Pre-Trial Conference: Talking it out</vt:lpstr>
      <vt:lpstr>Walking through the Criminal Case Timeline  Pre-Trial Conference: Talking it out</vt:lpstr>
      <vt:lpstr>Walking through the Criminal Case Timeline  Pre-Trial Conference: Evaluating Plea Offers</vt:lpstr>
      <vt:lpstr>Walking through the Criminal Case Timeline  Pre-Trial Conference: Evaluating Plea Offers</vt:lpstr>
      <vt:lpstr>Walking through the Criminal Case Timeline  Pre-Trial Conference: Talking It Out</vt:lpstr>
      <vt:lpstr>Walking through the Criminal Case Timeline  Pre-Trial Conference: Talking It Out</vt:lpstr>
      <vt:lpstr>Walking through the Criminal Case Timeline  Trial—Hold on!</vt:lpstr>
      <vt:lpstr>Walking through the Criminal Case Timeline Sentencing</vt:lpstr>
      <vt:lpstr>Walking through the Criminal Case Timeline Sentencing</vt:lpstr>
      <vt:lpstr>Walking through the Criminal Case Timeline Sentencing</vt:lpstr>
      <vt:lpstr>Walking through the Criminal Case Timeline Revocation of Probation or Parole</vt:lpstr>
      <vt:lpstr>Common legal issue #1: Multiple Complaints</vt:lpstr>
      <vt:lpstr>Navajo Double Jeopardy Law: The Kelly rule</vt:lpstr>
      <vt:lpstr>Navajo Double Jeopardy Law: The Kelly rule</vt:lpstr>
      <vt:lpstr>Navajo Double Jeopardy Law: The Kelly rule</vt:lpstr>
      <vt:lpstr>Navajo Double Jeopardy Law: The Kelly rule</vt:lpstr>
      <vt:lpstr>Applying the Kelly rule:  2 complaints, same incident date/time</vt:lpstr>
      <vt:lpstr>Applying the Kelly rule:  2 complaints, same incident date/time</vt:lpstr>
      <vt:lpstr>Applying the Kelly rule:  2 complaints, same incident date/time</vt:lpstr>
      <vt:lpstr>Applying the Kelly rule:  two complaints, duplicated multiple facts</vt:lpstr>
      <vt:lpstr>Applying the Kelly rule:  two complaints, duplicated multiple facts</vt:lpstr>
      <vt:lpstr>Applying the Kelly rule:  Same action, same offense, multiple victims</vt:lpstr>
      <vt:lpstr>Applying the Kelly rule:  Same action, same offense, multiple victims</vt:lpstr>
      <vt:lpstr>Applying the Kelly rule:  Same action, same offense, multiple victims</vt:lpstr>
      <vt:lpstr>Applying the Kelly rule:  Same action, same offense, multiple victims</vt:lpstr>
      <vt:lpstr>Applying the Kelly rule: File the motion ASAP</vt:lpstr>
      <vt:lpstr>Applying the Kelly rule: File the motion ASAP</vt:lpstr>
      <vt:lpstr>Navajo Double Jeopardy Law: The Kelly rule</vt:lpstr>
      <vt:lpstr>Common legal issue #2: De minimis complaints</vt:lpstr>
      <vt:lpstr>Common legal issue #3: Due process issues Hazhó’ógo</vt:lpstr>
      <vt:lpstr>Common legal issue #3: Due process issues Hazhó’ógo</vt:lpstr>
      <vt:lpstr>Common legal issue #3: Due process issues Hazhó’ógo</vt:lpstr>
      <vt:lpstr>Common legal issue #3: Due process issues Hazhó’ógo</vt:lpstr>
      <vt:lpstr>Common legal issue #3: Due process issues Hazhó’ógo</vt:lpstr>
      <vt:lpstr>Common legal issue #3: Due process issues Hazhó’ógo</vt:lpstr>
      <vt:lpstr>Common legal issue #4: Discovery issues Open File Rule</vt:lpstr>
      <vt:lpstr>Common legal issue #4: Discovery issues Open File Rule</vt:lpstr>
      <vt:lpstr>Common legal issue #4: Discovery issues Open File Rule</vt:lpstr>
      <vt:lpstr>Common legal issue #4: Discovery issues Victim-witnesses</vt:lpstr>
      <vt:lpstr>Common legal issue #4: Discovery issues Victim-witnesses</vt:lpstr>
      <vt:lpstr>Common legal issue #5: Speedy Trial </vt:lpstr>
      <vt:lpstr>Common legal issue #5: Speedy Trial </vt:lpstr>
      <vt:lpstr>Common legal issue #5: Speedy Trial Attachment of the Right at Arrest</vt:lpstr>
      <vt:lpstr>Common legal issue #6: Pretrial Release Getting Your Client Out of Jail</vt:lpstr>
      <vt:lpstr>Common legal issue #6: Pretrial Release Getting Your Client Out of Jail</vt:lpstr>
      <vt:lpstr>Common legal issue #7: Pretrial Release Getting Your Client Out of Jail</vt:lpstr>
      <vt:lpstr>Common legal issue #7: Pretrial Release Getting Your Client Out of Jail</vt:lpstr>
      <vt:lpstr>Common legal issue #7: Pretrial Release Getting Your Client Out of Jail</vt:lpstr>
      <vt:lpstr>Miscellaneous pretrial concerns Navajo Speakers</vt:lpstr>
      <vt:lpstr>Miscellaneous pretrial concerns Navajo Speakers</vt:lpstr>
      <vt:lpstr>Miscellaneous pretrial concerns Competency Issues</vt:lpstr>
      <vt:lpstr>Miscellaneous pretrial concerns Concurrent Federal Prosecution</vt:lpstr>
      <vt:lpstr>Miscellaneous pretrial concerns SORNA</vt:lpstr>
      <vt:lpstr>Miscellaneous pretrial concerns Prohibited Possessor of Firearms</vt:lpstr>
      <vt:lpstr>Miscellaneous pretrial concerns Prohibited Possessor of Firearms</vt:lpstr>
      <vt:lpstr>Miscellaneous pretrial concerns Prohibited Possessor of Firearms</vt:lpstr>
      <vt:lpstr>Miscellaneous pretrial concerns Prohibited Possessor of Firearms</vt:lpstr>
      <vt:lpstr>Juvenile Delinquency </vt:lpstr>
      <vt:lpstr>Juvenile Delinquency Rules of Procedure</vt:lpstr>
      <vt:lpstr>Juvenile Delinquency Timelines</vt:lpstr>
      <vt:lpstr>Juvenile Delinquency Hearings</vt:lpstr>
      <vt:lpstr>Juvenile Delinquency Stipulated admissions &amp; consent decrees</vt:lpstr>
      <vt:lpstr>Juvenile Delinquency Catch-22 Jurisdiction for 18-20 year olds</vt:lpstr>
      <vt:lpstr>Juvenile Delinquency Catch-22 Jurisdiction for 18-20 year olds</vt:lpstr>
      <vt:lpstr>Juvenile Delinquency Catch-22 Jurisdiction for 18-20 year olds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YOUR TURN</dc:title>
  <dc:creator>Raven Attwood</dc:creator>
  <cp:lastModifiedBy>Raven Attwood</cp:lastModifiedBy>
  <cp:revision>98</cp:revision>
  <cp:lastPrinted>2018-10-18T17:02:18Z</cp:lastPrinted>
  <dcterms:created xsi:type="dcterms:W3CDTF">2018-10-17T13:52:50Z</dcterms:created>
  <dcterms:modified xsi:type="dcterms:W3CDTF">2018-10-18T19:45:53Z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