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29"/>
  </p:notesMasterIdLst>
  <p:sldIdLst>
    <p:sldId id="256" r:id="rId2"/>
    <p:sldId id="340" r:id="rId3"/>
    <p:sldId id="344" r:id="rId4"/>
    <p:sldId id="337" r:id="rId5"/>
    <p:sldId id="307" r:id="rId6"/>
    <p:sldId id="308" r:id="rId7"/>
    <p:sldId id="333" r:id="rId8"/>
    <p:sldId id="312" r:id="rId9"/>
    <p:sldId id="318" r:id="rId10"/>
    <p:sldId id="315" r:id="rId11"/>
    <p:sldId id="319" r:id="rId12"/>
    <p:sldId id="320" r:id="rId13"/>
    <p:sldId id="321" r:id="rId14"/>
    <p:sldId id="322" r:id="rId15"/>
    <p:sldId id="323" r:id="rId16"/>
    <p:sldId id="326" r:id="rId17"/>
    <p:sldId id="327" r:id="rId18"/>
    <p:sldId id="328" r:id="rId19"/>
    <p:sldId id="329" r:id="rId20"/>
    <p:sldId id="330" r:id="rId21"/>
    <p:sldId id="331" r:id="rId22"/>
    <p:sldId id="334" r:id="rId23"/>
    <p:sldId id="332" r:id="rId24"/>
    <p:sldId id="342" r:id="rId25"/>
    <p:sldId id="343" r:id="rId26"/>
    <p:sldId id="338" r:id="rId27"/>
    <p:sldId id="33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2" autoAdjust="0"/>
    <p:restoredTop sz="94660"/>
  </p:normalViewPr>
  <p:slideViewPr>
    <p:cSldViewPr>
      <p:cViewPr varScale="1">
        <p:scale>
          <a:sx n="100" d="100"/>
          <a:sy n="100" d="100"/>
        </p:scale>
        <p:origin x="81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E04CB7-64F7-48E4-8D52-8277FC2B4BDF}" type="datetimeFigureOut">
              <a:rPr lang="en-US" smtClean="0"/>
              <a:t>10/25/2018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8BAA0-2CFA-4FDF-BB92-3ABC6124E354}" type="slidenum">
              <a:rPr lang="en-US" smtClean="0"/>
              <a:t>‹#›</a:t>
            </a:fld>
            <a:endParaRPr lang="en-US" dirty="0"/>
          </a:p>
        </p:txBody>
      </p:sp>
    </p:spTree>
    <p:extLst>
      <p:ext uri="{BB962C8B-B14F-4D97-AF65-F5344CB8AC3E}">
        <p14:creationId xmlns:p14="http://schemas.microsoft.com/office/powerpoint/2010/main" val="2233758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E071C1F0-3FCD-46FA-97A7-2352E5CE57B2}" type="datetimeFigureOut">
              <a:rPr lang="en-US" smtClean="0"/>
              <a:t>10/25/2018</a:t>
            </a:fld>
            <a:endParaRPr lang="en-US" dirty="0"/>
          </a:p>
        </p:txBody>
      </p:sp>
      <p:sp>
        <p:nvSpPr>
          <p:cNvPr id="5" name="Footer Placeholder 4"/>
          <p:cNvSpPr>
            <a:spLocks noGrp="1"/>
          </p:cNvSpPr>
          <p:nvPr>
            <p:ph type="ftr" sz="quarter" idx="11"/>
          </p:nvPr>
        </p:nvSpPr>
        <p:spPr>
          <a:xfrm>
            <a:off x="533401" y="5936189"/>
            <a:ext cx="4021666" cy="365125"/>
          </a:xfrm>
        </p:spPr>
        <p:txBody>
          <a:bodyPr/>
          <a:lstStyle/>
          <a:p>
            <a:endParaRPr lang="en-US" dirty="0"/>
          </a:p>
        </p:txBody>
      </p:sp>
      <p:sp>
        <p:nvSpPr>
          <p:cNvPr id="6" name="Slide Number Placeholder 5"/>
          <p:cNvSpPr>
            <a:spLocks noGrp="1"/>
          </p:cNvSpPr>
          <p:nvPr>
            <p:ph type="sldNum" sz="quarter" idx="12"/>
          </p:nvPr>
        </p:nvSpPr>
        <p:spPr>
          <a:xfrm>
            <a:off x="7010399" y="2750337"/>
            <a:ext cx="1370293" cy="1356442"/>
          </a:xfrm>
        </p:spPr>
        <p:txBody>
          <a:bodyPr/>
          <a:lstStyle/>
          <a:p>
            <a:fld id="{2989B004-0ABF-4AB9-AF77-7BF6589599E9}" type="slidenum">
              <a:rPr lang="en-US" smtClean="0"/>
              <a:t>‹#›</a:t>
            </a:fld>
            <a:endParaRPr lang="en-US" dirty="0"/>
          </a:p>
        </p:txBody>
      </p:sp>
    </p:spTree>
    <p:extLst>
      <p:ext uri="{BB962C8B-B14F-4D97-AF65-F5344CB8AC3E}">
        <p14:creationId xmlns:p14="http://schemas.microsoft.com/office/powerpoint/2010/main" val="26480032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71C1F0-3FCD-46FA-97A7-2352E5CE57B2}" type="datetimeFigureOut">
              <a:rPr lang="en-US" smtClean="0"/>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11310"/>
            <a:ext cx="1149836" cy="1090789"/>
          </a:xfrm>
        </p:spPr>
        <p:txBody>
          <a:bodyPr/>
          <a:lstStyle/>
          <a:p>
            <a:fld id="{2989B004-0ABF-4AB9-AF77-7BF6589599E9}" type="slidenum">
              <a:rPr lang="en-US" smtClean="0"/>
              <a:t>‹#›</a:t>
            </a:fld>
            <a:endParaRPr lang="en-US" dirty="0"/>
          </a:p>
        </p:txBody>
      </p:sp>
    </p:spTree>
    <p:extLst>
      <p:ext uri="{BB962C8B-B14F-4D97-AF65-F5344CB8AC3E}">
        <p14:creationId xmlns:p14="http://schemas.microsoft.com/office/powerpoint/2010/main" val="60224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71C1F0-3FCD-46FA-97A7-2352E5CE57B2}" type="datetimeFigureOut">
              <a:rPr lang="en-US" smtClean="0"/>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11616"/>
            <a:ext cx="1149836" cy="1090789"/>
          </a:xfrm>
        </p:spPr>
        <p:txBody>
          <a:bodyPr/>
          <a:lstStyle/>
          <a:p>
            <a:fld id="{2989B004-0ABF-4AB9-AF77-7BF6589599E9}" type="slidenum">
              <a:rPr lang="en-US" smtClean="0"/>
              <a:t>‹#›</a:t>
            </a:fld>
            <a:endParaRPr lang="en-US" dirty="0"/>
          </a:p>
        </p:txBody>
      </p:sp>
    </p:spTree>
    <p:extLst>
      <p:ext uri="{BB962C8B-B14F-4D97-AF65-F5344CB8AC3E}">
        <p14:creationId xmlns:p14="http://schemas.microsoft.com/office/powerpoint/2010/main" val="1750716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71C1F0-3FCD-46FA-97A7-2352E5CE57B2}" type="datetimeFigureOut">
              <a:rPr lang="en-US" smtClean="0"/>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2989B004-0ABF-4AB9-AF77-7BF6589599E9}" type="slidenum">
              <a:rPr lang="en-US" smtClean="0"/>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022323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71C1F0-3FCD-46FA-97A7-2352E5CE57B2}" type="datetimeFigureOut">
              <a:rPr lang="en-US" smtClean="0"/>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2989B004-0ABF-4AB9-AF77-7BF6589599E9}" type="slidenum">
              <a:rPr lang="en-US" smtClean="0"/>
              <a:t>‹#›</a:t>
            </a:fld>
            <a:endParaRPr lang="en-US" dirty="0"/>
          </a:p>
        </p:txBody>
      </p:sp>
    </p:spTree>
    <p:extLst>
      <p:ext uri="{BB962C8B-B14F-4D97-AF65-F5344CB8AC3E}">
        <p14:creationId xmlns:p14="http://schemas.microsoft.com/office/powerpoint/2010/main" val="3505473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071C1F0-3FCD-46FA-97A7-2352E5CE57B2}" type="datetimeFigureOut">
              <a:rPr lang="en-US" smtClean="0"/>
              <a:t>10/25/2018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89B004-0ABF-4AB9-AF77-7BF6589599E9}" type="slidenum">
              <a:rPr lang="en-US" smtClean="0"/>
              <a:t>‹#›</a:t>
            </a:fld>
            <a:endParaRPr lang="en-US" dirty="0"/>
          </a:p>
        </p:txBody>
      </p:sp>
    </p:spTree>
    <p:extLst>
      <p:ext uri="{BB962C8B-B14F-4D97-AF65-F5344CB8AC3E}">
        <p14:creationId xmlns:p14="http://schemas.microsoft.com/office/powerpoint/2010/main" val="3700730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071C1F0-3FCD-46FA-97A7-2352E5CE57B2}" type="datetimeFigureOut">
              <a:rPr lang="en-US" smtClean="0"/>
              <a:t>10/25/2018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89B004-0ABF-4AB9-AF77-7BF6589599E9}" type="slidenum">
              <a:rPr lang="en-US" smtClean="0"/>
              <a:t>‹#›</a:t>
            </a:fld>
            <a:endParaRPr lang="en-US" dirty="0"/>
          </a:p>
        </p:txBody>
      </p:sp>
    </p:spTree>
    <p:extLst>
      <p:ext uri="{BB962C8B-B14F-4D97-AF65-F5344CB8AC3E}">
        <p14:creationId xmlns:p14="http://schemas.microsoft.com/office/powerpoint/2010/main" val="1445962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71C1F0-3FCD-46FA-97A7-2352E5CE57B2}" type="datetimeFigureOut">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9B004-0ABF-4AB9-AF77-7BF6589599E9}" type="slidenum">
              <a:rPr lang="en-US" smtClean="0"/>
              <a:t>‹#›</a:t>
            </a:fld>
            <a:endParaRPr lang="en-US" dirty="0"/>
          </a:p>
        </p:txBody>
      </p:sp>
    </p:spTree>
    <p:extLst>
      <p:ext uri="{BB962C8B-B14F-4D97-AF65-F5344CB8AC3E}">
        <p14:creationId xmlns:p14="http://schemas.microsoft.com/office/powerpoint/2010/main" val="34874230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E071C1F0-3FCD-46FA-97A7-2352E5CE57B2}" type="datetimeFigureOut">
              <a:rPr lang="en-US" smtClean="0"/>
              <a:t>10/25/2018</a:t>
            </a:fld>
            <a:endParaRPr lang="en-US" dirty="0"/>
          </a:p>
        </p:txBody>
      </p:sp>
      <p:sp>
        <p:nvSpPr>
          <p:cNvPr id="5" name="Footer Placeholder 4"/>
          <p:cNvSpPr>
            <a:spLocks noGrp="1"/>
          </p:cNvSpPr>
          <p:nvPr>
            <p:ph type="ftr" sz="quarter" idx="11"/>
          </p:nvPr>
        </p:nvSpPr>
        <p:spPr>
          <a:xfrm>
            <a:off x="510241" y="5936189"/>
            <a:ext cx="4518959" cy="365125"/>
          </a:xfrm>
        </p:spPr>
        <p:txBody>
          <a:bodyPr/>
          <a:lstStyle/>
          <a:p>
            <a:endParaRPr lang="en-US" dirty="0"/>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2989B004-0ABF-4AB9-AF77-7BF6589599E9}" type="slidenum">
              <a:rPr lang="en-US" smtClean="0"/>
              <a:t>‹#›</a:t>
            </a:fld>
            <a:endParaRPr lang="en-US" dirty="0"/>
          </a:p>
        </p:txBody>
      </p:sp>
    </p:spTree>
    <p:extLst>
      <p:ext uri="{BB962C8B-B14F-4D97-AF65-F5344CB8AC3E}">
        <p14:creationId xmlns:p14="http://schemas.microsoft.com/office/powerpoint/2010/main" val="1743306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71C1F0-3FCD-46FA-97A7-2352E5CE57B2}" type="datetimeFigureOut">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9B004-0ABF-4AB9-AF77-7BF6589599E9}" type="slidenum">
              <a:rPr lang="en-US" smtClean="0"/>
              <a:t>‹#›</a:t>
            </a:fld>
            <a:endParaRPr lang="en-US" dirty="0"/>
          </a:p>
        </p:txBody>
      </p:sp>
    </p:spTree>
    <p:extLst>
      <p:ext uri="{BB962C8B-B14F-4D97-AF65-F5344CB8AC3E}">
        <p14:creationId xmlns:p14="http://schemas.microsoft.com/office/powerpoint/2010/main" val="37004261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65810" y="5936188"/>
            <a:ext cx="2057400" cy="365125"/>
          </a:xfrm>
        </p:spPr>
        <p:txBody>
          <a:bodyPr/>
          <a:lstStyle/>
          <a:p>
            <a:fld id="{E071C1F0-3FCD-46FA-97A7-2352E5CE57B2}" type="datetimeFigureOut">
              <a:rPr lang="en-US" smtClean="0"/>
              <a:t>10/25/2018</a:t>
            </a:fld>
            <a:endParaRPr lang="en-US" dirty="0"/>
          </a:p>
        </p:txBody>
      </p:sp>
      <p:sp>
        <p:nvSpPr>
          <p:cNvPr id="5" name="Footer Placeholder 4"/>
          <p:cNvSpPr>
            <a:spLocks noGrp="1"/>
          </p:cNvSpPr>
          <p:nvPr>
            <p:ph type="ftr" sz="quarter" idx="11"/>
          </p:nvPr>
        </p:nvSpPr>
        <p:spPr>
          <a:xfrm>
            <a:off x="533400" y="5936189"/>
            <a:ext cx="4834673" cy="365125"/>
          </a:xfrm>
        </p:spPr>
        <p:txBody>
          <a:bodyPr/>
          <a:lstStyle/>
          <a:p>
            <a:endParaRPr lang="en-US" dirty="0"/>
          </a:p>
        </p:txBody>
      </p:sp>
      <p:sp>
        <p:nvSpPr>
          <p:cNvPr id="6" name="Slide Number Placeholder 5"/>
          <p:cNvSpPr>
            <a:spLocks noGrp="1"/>
          </p:cNvSpPr>
          <p:nvPr>
            <p:ph type="sldNum" sz="quarter" idx="12"/>
          </p:nvPr>
        </p:nvSpPr>
        <p:spPr>
          <a:xfrm>
            <a:off x="7856438" y="2869896"/>
            <a:ext cx="1149836" cy="1090789"/>
          </a:xfrm>
        </p:spPr>
        <p:txBody>
          <a:bodyPr/>
          <a:lstStyle/>
          <a:p>
            <a:fld id="{2989B004-0ABF-4AB9-AF77-7BF6589599E9}" type="slidenum">
              <a:rPr lang="en-US" smtClean="0"/>
              <a:t>‹#›</a:t>
            </a:fld>
            <a:endParaRPr lang="en-US" dirty="0"/>
          </a:p>
        </p:txBody>
      </p:sp>
    </p:spTree>
    <p:extLst>
      <p:ext uri="{BB962C8B-B14F-4D97-AF65-F5344CB8AC3E}">
        <p14:creationId xmlns:p14="http://schemas.microsoft.com/office/powerpoint/2010/main" val="10428535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71C1F0-3FCD-46FA-97A7-2352E5CE57B2}" type="datetimeFigureOut">
              <a:rPr lang="en-US" smtClean="0"/>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9B004-0ABF-4AB9-AF77-7BF6589599E9}" type="slidenum">
              <a:rPr lang="en-US" smtClean="0"/>
              <a:t>‹#›</a:t>
            </a:fld>
            <a:endParaRPr lang="en-US" dirty="0"/>
          </a:p>
        </p:txBody>
      </p:sp>
    </p:spTree>
    <p:extLst>
      <p:ext uri="{BB962C8B-B14F-4D97-AF65-F5344CB8AC3E}">
        <p14:creationId xmlns:p14="http://schemas.microsoft.com/office/powerpoint/2010/main" val="21428531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71C1F0-3FCD-46FA-97A7-2352E5CE57B2}" type="datetimeFigureOut">
              <a:rPr lang="en-US" smtClean="0"/>
              <a:t>10/25/2018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89B004-0ABF-4AB9-AF77-7BF6589599E9}" type="slidenum">
              <a:rPr lang="en-US" smtClean="0"/>
              <a:t>‹#›</a:t>
            </a:fld>
            <a:endParaRPr lang="en-US" dirty="0"/>
          </a:p>
        </p:txBody>
      </p:sp>
    </p:spTree>
    <p:extLst>
      <p:ext uri="{BB962C8B-B14F-4D97-AF65-F5344CB8AC3E}">
        <p14:creationId xmlns:p14="http://schemas.microsoft.com/office/powerpoint/2010/main" val="41552608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71C1F0-3FCD-46FA-97A7-2352E5CE57B2}" type="datetimeFigureOut">
              <a:rPr lang="en-US" smtClean="0"/>
              <a:t>10/25/2018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89B004-0ABF-4AB9-AF77-7BF6589599E9}" type="slidenum">
              <a:rPr lang="en-US" smtClean="0"/>
              <a:t>‹#›</a:t>
            </a:fld>
            <a:endParaRPr lang="en-US" dirty="0"/>
          </a:p>
        </p:txBody>
      </p:sp>
    </p:spTree>
    <p:extLst>
      <p:ext uri="{BB962C8B-B14F-4D97-AF65-F5344CB8AC3E}">
        <p14:creationId xmlns:p14="http://schemas.microsoft.com/office/powerpoint/2010/main" val="25926753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071C1F0-3FCD-46FA-97A7-2352E5CE57B2}" type="datetimeFigureOut">
              <a:rPr lang="en-US" smtClean="0"/>
              <a:t>10/25/2018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89B004-0ABF-4AB9-AF77-7BF6589599E9}" type="slidenum">
              <a:rPr lang="en-US" smtClean="0"/>
              <a:t>‹#›</a:t>
            </a:fld>
            <a:endParaRPr lang="en-US" dirty="0"/>
          </a:p>
        </p:txBody>
      </p:sp>
    </p:spTree>
    <p:extLst>
      <p:ext uri="{BB962C8B-B14F-4D97-AF65-F5344CB8AC3E}">
        <p14:creationId xmlns:p14="http://schemas.microsoft.com/office/powerpoint/2010/main" val="14924753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71C1F0-3FCD-46FA-97A7-2352E5CE57B2}" type="datetimeFigureOut">
              <a:rPr lang="en-US" smtClean="0"/>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9B004-0ABF-4AB9-AF77-7BF6589599E9}" type="slidenum">
              <a:rPr lang="en-US" smtClean="0"/>
              <a:t>‹#›</a:t>
            </a:fld>
            <a:endParaRPr lang="en-US" dirty="0"/>
          </a:p>
        </p:txBody>
      </p:sp>
    </p:spTree>
    <p:extLst>
      <p:ext uri="{BB962C8B-B14F-4D97-AF65-F5344CB8AC3E}">
        <p14:creationId xmlns:p14="http://schemas.microsoft.com/office/powerpoint/2010/main" val="7645201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71C1F0-3FCD-46FA-97A7-2352E5CE57B2}" type="datetimeFigureOut">
              <a:rPr lang="en-US" smtClean="0"/>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9B004-0ABF-4AB9-AF77-7BF6589599E9}" type="slidenum">
              <a:rPr lang="en-US" smtClean="0"/>
              <a:t>‹#›</a:t>
            </a:fld>
            <a:endParaRPr lang="en-US" dirty="0"/>
          </a:p>
        </p:txBody>
      </p:sp>
    </p:spTree>
    <p:extLst>
      <p:ext uri="{BB962C8B-B14F-4D97-AF65-F5344CB8AC3E}">
        <p14:creationId xmlns:p14="http://schemas.microsoft.com/office/powerpoint/2010/main" val="40844899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071C1F0-3FCD-46FA-97A7-2352E5CE57B2}" type="datetimeFigureOut">
              <a:rPr lang="en-US" smtClean="0"/>
              <a:t>10/25/2018</a:t>
            </a:fld>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2989B004-0ABF-4AB9-AF77-7BF6589599E9}" type="slidenum">
              <a:rPr lang="en-US" smtClean="0"/>
              <a:t>‹#›</a:t>
            </a:fld>
            <a:endParaRPr lang="en-US" dirty="0"/>
          </a:p>
        </p:txBody>
      </p:sp>
    </p:spTree>
    <p:extLst>
      <p:ext uri="{BB962C8B-B14F-4D97-AF65-F5344CB8AC3E}">
        <p14:creationId xmlns:p14="http://schemas.microsoft.com/office/powerpoint/2010/main" val="3289483152"/>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hemeOverride" Target="../theme/themeOverr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hemeOverride" Target="../theme/themeOverride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0.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hemeOverride" Target="../theme/themeOverride14.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solidFill>
                  <a:schemeClr val="accent1"/>
                </a:solidFill>
                <a:effectLst>
                  <a:outerShdw blurRad="50800" dist="38100" dir="2700000" algn="tl" rotWithShape="0">
                    <a:prstClr val="black">
                      <a:alpha val="40000"/>
                    </a:prstClr>
                  </a:outerShdw>
                </a:effectLst>
              </a:rPr>
              <a:t>CDIB: THE ROLE OF THE CERTIFICATE OF INDIAN BLOOD IN DEFINING NATIVE AMERICAN LEGAL IDENTITY </a:t>
            </a:r>
            <a:endParaRPr lang="en-US" sz="3200" dirty="0">
              <a:solidFill>
                <a:schemeClr val="accent1"/>
              </a:solidFill>
              <a:effectLst>
                <a:outerShdw blurRad="50800" dist="38100" dir="2700000" algn="tl" rotWithShape="0">
                  <a:prstClr val="black">
                    <a:alpha val="40000"/>
                  </a:prstClr>
                </a:outerShdw>
              </a:effectLst>
            </a:endParaRPr>
          </a:p>
        </p:txBody>
      </p:sp>
      <p:sp>
        <p:nvSpPr>
          <p:cNvPr id="5" name="Content Placeholder 4"/>
          <p:cNvSpPr>
            <a:spLocks noGrp="1"/>
          </p:cNvSpPr>
          <p:nvPr>
            <p:ph type="body" idx="1"/>
          </p:nvPr>
        </p:nvSpPr>
        <p:spPr/>
        <p:txBody>
          <a:bodyPr>
            <a:normAutofit/>
          </a:bodyPr>
          <a:lstStyle/>
          <a:p>
            <a:pPr marL="0" indent="0">
              <a:buNone/>
            </a:pPr>
            <a:r>
              <a:rPr lang="en-US" dirty="0"/>
              <a:t>PAUL </a:t>
            </a:r>
            <a:r>
              <a:rPr lang="en-US" dirty="0" smtClean="0"/>
              <a:t>SPRUHAN</a:t>
            </a:r>
          </a:p>
          <a:p>
            <a:pPr marL="0" indent="0">
              <a:buNone/>
            </a:pPr>
            <a:r>
              <a:rPr lang="en-US" dirty="0" smtClean="0"/>
              <a:t>Arizona State University School of Law</a:t>
            </a:r>
          </a:p>
          <a:p>
            <a:pPr marL="0" indent="0">
              <a:buNone/>
            </a:pPr>
            <a:r>
              <a:rPr lang="en-US" dirty="0" smtClean="0"/>
              <a:t>October 30, 2018</a:t>
            </a:r>
            <a:endParaRPr lang="en-US" dirty="0"/>
          </a:p>
        </p:txBody>
      </p:sp>
    </p:spTree>
    <p:extLst>
      <p:ext uri="{BB962C8B-B14F-4D97-AF65-F5344CB8AC3E}">
        <p14:creationId xmlns:p14="http://schemas.microsoft.com/office/powerpoint/2010/main" val="22426009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609601"/>
            <a:ext cx="7086600" cy="1295399"/>
          </a:xfrm>
        </p:spPr>
        <p:txBody>
          <a:bodyPr>
            <a:normAutofit/>
          </a:bodyPr>
          <a:lstStyle/>
          <a:p>
            <a:pPr algn="ctr"/>
            <a:r>
              <a:rPr lang="en-US" sz="3600" i="1" dirty="0">
                <a:effectLst>
                  <a:outerShdw blurRad="50800" dist="38100" dir="2700000" algn="tl" rotWithShape="0">
                    <a:prstClr val="black">
                      <a:alpha val="40000"/>
                    </a:prstClr>
                  </a:outerShdw>
                </a:effectLst>
              </a:rPr>
              <a:t>Wall v. Williams </a:t>
            </a:r>
            <a:r>
              <a:rPr lang="en-US" sz="3600" dirty="0">
                <a:effectLst>
                  <a:outerShdw blurRad="50800" dist="38100" dir="2700000" algn="tl" rotWithShape="0">
                    <a:prstClr val="black">
                      <a:alpha val="40000"/>
                    </a:prstClr>
                  </a:outerShdw>
                </a:effectLst>
              </a:rPr>
              <a:t>(Ala. 1847)</a:t>
            </a:r>
            <a:endParaRPr lang="en-US" sz="3600" i="1" dirty="0">
              <a:effectLst>
                <a:outerShdw blurRad="50800" dist="38100" dir="2700000" algn="tl" rotWithShape="0">
                  <a:prstClr val="black">
                    <a:alpha val="40000"/>
                  </a:prstClr>
                </a:outerShdw>
              </a:effectLst>
            </a:endParaRPr>
          </a:p>
        </p:txBody>
      </p:sp>
      <p:sp>
        <p:nvSpPr>
          <p:cNvPr id="3" name="Content Placeholder 2"/>
          <p:cNvSpPr>
            <a:spLocks noGrp="1"/>
          </p:cNvSpPr>
          <p:nvPr>
            <p:ph idx="4294967295"/>
          </p:nvPr>
        </p:nvSpPr>
        <p:spPr>
          <a:xfrm>
            <a:off x="457200" y="1984375"/>
            <a:ext cx="7315199" cy="3649663"/>
          </a:xfrm>
        </p:spPr>
        <p:txBody>
          <a:bodyPr>
            <a:normAutofit lnSpcReduction="10000"/>
          </a:bodyPr>
          <a:lstStyle/>
          <a:p>
            <a:pPr marL="0" indent="0" algn="ctr">
              <a:buNone/>
            </a:pPr>
            <a:r>
              <a:rPr lang="en-US" sz="3200" dirty="0">
                <a:effectLst>
                  <a:outerShdw blurRad="50800" dist="38100" dir="2700000" algn="tl" rotWithShape="0">
                    <a:prstClr val="black">
                      <a:alpha val="40000"/>
                    </a:prstClr>
                  </a:outerShdw>
                </a:effectLst>
                <a:latin typeface="+mj-lt"/>
              </a:rPr>
              <a:t>In common parlance, the word “Indians,” includes not only those who have no admixture of blood with the white or negro races, but those descendants of Indians who have become thus mixed, yet retain their distinctive character as members of the tribe from which they trace their descent.</a:t>
            </a:r>
          </a:p>
        </p:txBody>
      </p:sp>
      <p:pic>
        <p:nvPicPr>
          <p:cNvPr id="4" name="Picture 3">
            <a:extLst>
              <a:ext uri="{FF2B5EF4-FFF2-40B4-BE49-F238E27FC236}">
                <a16:creationId xmlns:a16="http://schemas.microsoft.com/office/drawing/2014/main" id="{49F67F40-8B52-E84A-AC02-1F211CF1197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19" t="3191" r="61940" b="67853"/>
          <a:stretch/>
        </p:blipFill>
        <p:spPr>
          <a:xfrm>
            <a:off x="3886200" y="5715000"/>
            <a:ext cx="1257300" cy="691346"/>
          </a:xfrm>
          <a:prstGeom prst="rect">
            <a:avLst/>
          </a:prstGeom>
        </p:spPr>
      </p:pic>
    </p:spTree>
    <p:extLst>
      <p:ext uri="{BB962C8B-B14F-4D97-AF65-F5344CB8AC3E}">
        <p14:creationId xmlns:p14="http://schemas.microsoft.com/office/powerpoint/2010/main" val="20758462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609601"/>
            <a:ext cx="7010400" cy="1456267"/>
          </a:xfrm>
        </p:spPr>
        <p:txBody>
          <a:bodyPr>
            <a:normAutofit/>
          </a:bodyPr>
          <a:lstStyle/>
          <a:p>
            <a:pPr algn="ctr"/>
            <a:r>
              <a:rPr lang="en-US" sz="3600" dirty="0">
                <a:effectLst>
                  <a:outerShdw blurRad="50800" dist="38100" dir="2700000" algn="tl" rotWithShape="0">
                    <a:prstClr val="black">
                      <a:alpha val="40000"/>
                    </a:prstClr>
                  </a:outerShdw>
                </a:effectLst>
              </a:rPr>
              <a:t>REFERENCES TO BLOOD QUANTUM IN TREATIES</a:t>
            </a:r>
          </a:p>
        </p:txBody>
      </p:sp>
      <p:sp>
        <p:nvSpPr>
          <p:cNvPr id="3" name="Content Placeholder 2"/>
          <p:cNvSpPr>
            <a:spLocks noGrp="1"/>
          </p:cNvSpPr>
          <p:nvPr>
            <p:ph idx="4294967295"/>
          </p:nvPr>
        </p:nvSpPr>
        <p:spPr>
          <a:xfrm>
            <a:off x="1371600" y="2065338"/>
            <a:ext cx="7772400" cy="3649662"/>
          </a:xfrm>
        </p:spPr>
        <p:txBody>
          <a:bodyPr>
            <a:noAutofit/>
          </a:bodyPr>
          <a:lstStyle/>
          <a:p>
            <a:r>
              <a:rPr lang="en-US" dirty="0">
                <a:effectLst>
                  <a:outerShdw blurRad="50800" dist="38100" dir="2700000" algn="tl" rotWithShape="0">
                    <a:prstClr val="black">
                      <a:alpha val="40000"/>
                    </a:prstClr>
                  </a:outerShdw>
                </a:effectLst>
              </a:rPr>
              <a:t>1817: </a:t>
            </a:r>
          </a:p>
          <a:p>
            <a:pPr marL="457200" lvl="1" indent="0">
              <a:buNone/>
            </a:pPr>
            <a:r>
              <a:rPr lang="en-US" sz="2400" dirty="0">
                <a:effectLst>
                  <a:outerShdw blurRad="50800" dist="38100" dir="2700000" algn="tl" rotWithShape="0">
                    <a:prstClr val="black">
                      <a:alpha val="40000"/>
                    </a:prstClr>
                  </a:outerShdw>
                </a:effectLst>
              </a:rPr>
              <a:t>Treaty with the Wyandot (first reference to mixed-blood individuals)</a:t>
            </a:r>
          </a:p>
          <a:p>
            <a:r>
              <a:rPr lang="en-US" dirty="0">
                <a:effectLst>
                  <a:outerShdw blurRad="50800" dist="38100" dir="2700000" algn="tl" rotWithShape="0">
                    <a:prstClr val="black">
                      <a:alpha val="40000"/>
                    </a:prstClr>
                  </a:outerShdw>
                </a:effectLst>
              </a:rPr>
              <a:t>1824: </a:t>
            </a:r>
          </a:p>
          <a:p>
            <a:pPr marL="457200" lvl="1" indent="0">
              <a:buNone/>
            </a:pPr>
            <a:r>
              <a:rPr lang="en-US" sz="2400" dirty="0">
                <a:effectLst>
                  <a:outerShdw blurRad="50800" dist="38100" dir="2700000" algn="tl" rotWithShape="0">
                    <a:prstClr val="black">
                      <a:alpha val="40000"/>
                    </a:prstClr>
                  </a:outerShdw>
                </a:effectLst>
              </a:rPr>
              <a:t>Treaties with Sac and Fox and Sioux, et al. (Separate reservations granted to “half breeds”)</a:t>
            </a:r>
          </a:p>
          <a:p>
            <a:r>
              <a:rPr lang="en-US" dirty="0">
                <a:effectLst>
                  <a:outerShdw blurRad="50800" dist="38100" dir="2700000" algn="tl" rotWithShape="0">
                    <a:prstClr val="black">
                      <a:alpha val="40000"/>
                    </a:prstClr>
                  </a:outerShdw>
                </a:effectLst>
              </a:rPr>
              <a:t>1837: </a:t>
            </a:r>
          </a:p>
          <a:p>
            <a:pPr marL="457200" lvl="1" indent="0">
              <a:buNone/>
            </a:pPr>
            <a:r>
              <a:rPr lang="en-US" sz="2400" dirty="0">
                <a:effectLst>
                  <a:outerShdw blurRad="50800" dist="38100" dir="2700000" algn="tl" rotWithShape="0">
                    <a:prstClr val="black">
                      <a:alpha val="40000"/>
                    </a:prstClr>
                  </a:outerShdw>
                </a:effectLst>
              </a:rPr>
              <a:t>Treaties with Sioux and </a:t>
            </a:r>
            <a:r>
              <a:rPr lang="en-US" sz="2400" dirty="0" smtClean="0">
                <a:effectLst>
                  <a:outerShdw blurRad="50800" dist="38100" dir="2700000" algn="tl" rotWithShape="0">
                    <a:prstClr val="black">
                      <a:alpha val="40000"/>
                    </a:prstClr>
                  </a:outerShdw>
                </a:effectLst>
              </a:rPr>
              <a:t>Winnebago (Monetary </a:t>
            </a:r>
            <a:r>
              <a:rPr lang="en-US" sz="2400" dirty="0">
                <a:effectLst>
                  <a:outerShdw blurRad="50800" dist="38100" dir="2700000" algn="tl" rotWithShape="0">
                    <a:prstClr val="black">
                      <a:alpha val="40000"/>
                    </a:prstClr>
                  </a:outerShdw>
                </a:effectLst>
              </a:rPr>
              <a:t>payments to individuals “not less than one quarter Indian blood”)</a:t>
            </a:r>
          </a:p>
        </p:txBody>
      </p:sp>
      <p:pic>
        <p:nvPicPr>
          <p:cNvPr id="4" name="Picture 3">
            <a:extLst>
              <a:ext uri="{FF2B5EF4-FFF2-40B4-BE49-F238E27FC236}">
                <a16:creationId xmlns:a16="http://schemas.microsoft.com/office/drawing/2014/main" id="{74F49038-7607-0846-BCE9-AEDBACA0190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716" t="32168" r="73134" b="45491"/>
          <a:stretch/>
        </p:blipFill>
        <p:spPr>
          <a:xfrm>
            <a:off x="4419600" y="6019800"/>
            <a:ext cx="685800" cy="533400"/>
          </a:xfrm>
          <a:prstGeom prst="rect">
            <a:avLst/>
          </a:prstGeom>
        </p:spPr>
      </p:pic>
    </p:spTree>
    <p:extLst>
      <p:ext uri="{BB962C8B-B14F-4D97-AF65-F5344CB8AC3E}">
        <p14:creationId xmlns:p14="http://schemas.microsoft.com/office/powerpoint/2010/main" val="32299951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609601"/>
            <a:ext cx="7010400" cy="1456267"/>
          </a:xfrm>
        </p:spPr>
        <p:txBody>
          <a:bodyPr>
            <a:normAutofit/>
          </a:bodyPr>
          <a:lstStyle/>
          <a:p>
            <a:pPr algn="ctr"/>
            <a:r>
              <a:rPr lang="en-US" sz="3600" dirty="0">
                <a:effectLst>
                  <a:outerShdw blurRad="50800" dist="38100" dir="2700000" algn="tl" rotWithShape="0">
                    <a:prstClr val="black">
                      <a:alpha val="40000"/>
                    </a:prstClr>
                  </a:outerShdw>
                </a:effectLst>
              </a:rPr>
              <a:t>Treaties Recognizing Mixed-Bloods as Tribal Members</a:t>
            </a:r>
          </a:p>
        </p:txBody>
      </p:sp>
      <p:sp>
        <p:nvSpPr>
          <p:cNvPr id="3" name="Content Placeholder 2"/>
          <p:cNvSpPr>
            <a:spLocks noGrp="1"/>
          </p:cNvSpPr>
          <p:nvPr>
            <p:ph idx="4294967295"/>
          </p:nvPr>
        </p:nvSpPr>
        <p:spPr>
          <a:xfrm>
            <a:off x="457201" y="2133600"/>
            <a:ext cx="8915399" cy="4191000"/>
          </a:xfrm>
        </p:spPr>
        <p:txBody>
          <a:bodyPr>
            <a:normAutofit/>
          </a:bodyPr>
          <a:lstStyle/>
          <a:p>
            <a:r>
              <a:rPr lang="en-US" sz="3600" dirty="0">
                <a:effectLst>
                  <a:outerShdw blurRad="50800" dist="38100" dir="2700000" algn="tl" rotWithShape="0">
                    <a:prstClr val="black">
                      <a:alpha val="40000"/>
                    </a:prstClr>
                  </a:outerShdw>
                </a:effectLst>
                <a:latin typeface="+mj-lt"/>
              </a:rPr>
              <a:t>Treaty with the Omaha (1865)</a:t>
            </a:r>
          </a:p>
          <a:p>
            <a:r>
              <a:rPr lang="en-US" sz="3600" dirty="0">
                <a:effectLst>
                  <a:outerShdw blurRad="50800" dist="38100" dir="2700000" algn="tl" rotWithShape="0">
                    <a:prstClr val="black">
                      <a:alpha val="40000"/>
                    </a:prstClr>
                  </a:outerShdw>
                </a:effectLst>
                <a:latin typeface="+mj-lt"/>
              </a:rPr>
              <a:t>Treaty with the Winnebago (1859)</a:t>
            </a:r>
          </a:p>
          <a:p>
            <a:r>
              <a:rPr lang="en-US" sz="3600" dirty="0">
                <a:effectLst>
                  <a:outerShdw blurRad="50800" dist="38100" dir="2700000" algn="tl" rotWithShape="0">
                    <a:prstClr val="black">
                      <a:alpha val="40000"/>
                    </a:prstClr>
                  </a:outerShdw>
                </a:effectLst>
                <a:latin typeface="+mj-lt"/>
              </a:rPr>
              <a:t>Treaty with the Ponca (1858)</a:t>
            </a:r>
          </a:p>
          <a:p>
            <a:r>
              <a:rPr lang="en-US" sz="3600" dirty="0">
                <a:effectLst>
                  <a:outerShdw blurRad="50800" dist="38100" dir="2700000" algn="tl" rotWithShape="0">
                    <a:prstClr val="black">
                      <a:alpha val="40000"/>
                    </a:prstClr>
                  </a:outerShdw>
                </a:effectLst>
                <a:latin typeface="+mj-lt"/>
              </a:rPr>
              <a:t>Treaty with the Pawnee (1857)</a:t>
            </a:r>
          </a:p>
          <a:p>
            <a:r>
              <a:rPr lang="en-US" sz="3600" dirty="0">
                <a:effectLst>
                  <a:outerShdw blurRad="50800" dist="38100" dir="2700000" algn="tl" rotWithShape="0">
                    <a:prstClr val="black">
                      <a:alpha val="40000"/>
                    </a:prstClr>
                  </a:outerShdw>
                </a:effectLst>
                <a:latin typeface="+mj-lt"/>
              </a:rPr>
              <a:t>Treaty with the Chippewa (1847)</a:t>
            </a:r>
          </a:p>
        </p:txBody>
      </p:sp>
      <p:pic>
        <p:nvPicPr>
          <p:cNvPr id="4" name="Picture 3">
            <a:extLst>
              <a:ext uri="{FF2B5EF4-FFF2-40B4-BE49-F238E27FC236}">
                <a16:creationId xmlns:a16="http://schemas.microsoft.com/office/drawing/2014/main" id="{D3747021-5AC1-9448-9060-5BEF195DF84F}"/>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1642" t="57679" r="1492" b="4024"/>
          <a:stretch/>
        </p:blipFill>
        <p:spPr>
          <a:xfrm>
            <a:off x="7924800" y="5638800"/>
            <a:ext cx="1142999" cy="1142999"/>
          </a:xfrm>
          <a:prstGeom prst="rect">
            <a:avLst/>
          </a:prstGeom>
        </p:spPr>
      </p:pic>
    </p:spTree>
    <p:extLst>
      <p:ext uri="{BB962C8B-B14F-4D97-AF65-F5344CB8AC3E}">
        <p14:creationId xmlns:p14="http://schemas.microsoft.com/office/powerpoint/2010/main" val="1714236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effectLst>
                  <a:outerShdw blurRad="50800" dist="38100" dir="2700000" algn="tl" rotWithShape="0">
                    <a:prstClr val="black">
                      <a:alpha val="40000"/>
                    </a:prstClr>
                  </a:outerShdw>
                </a:effectLst>
              </a:rPr>
              <a:t>FEDERAL JUDICIAL </a:t>
            </a:r>
            <a:br>
              <a:rPr lang="en-US" sz="3600" dirty="0">
                <a:effectLst>
                  <a:outerShdw blurRad="50800" dist="38100" dir="2700000" algn="tl" rotWithShape="0">
                    <a:prstClr val="black">
                      <a:alpha val="40000"/>
                    </a:prstClr>
                  </a:outerShdw>
                </a:effectLst>
              </a:rPr>
            </a:br>
            <a:r>
              <a:rPr lang="en-US" sz="3600" dirty="0">
                <a:effectLst>
                  <a:outerShdw blurRad="50800" dist="38100" dir="2700000" algn="tl" rotWithShape="0">
                    <a:prstClr val="black">
                      <a:alpha val="40000"/>
                    </a:prstClr>
                  </a:outerShdw>
                </a:effectLst>
              </a:rPr>
              <a:t>DEFINITIONS OF “INDIAN”</a:t>
            </a:r>
          </a:p>
        </p:txBody>
      </p:sp>
      <p:sp>
        <p:nvSpPr>
          <p:cNvPr id="3" name="Content Placeholder 2"/>
          <p:cNvSpPr>
            <a:spLocks noGrp="1"/>
          </p:cNvSpPr>
          <p:nvPr>
            <p:ph idx="1"/>
          </p:nvPr>
        </p:nvSpPr>
        <p:spPr>
          <a:xfrm>
            <a:off x="381000" y="2209800"/>
            <a:ext cx="8305800" cy="3649133"/>
          </a:xfrm>
        </p:spPr>
        <p:txBody>
          <a:bodyPr>
            <a:normAutofit/>
          </a:bodyPr>
          <a:lstStyle/>
          <a:p>
            <a:r>
              <a:rPr lang="en-US" sz="3200" dirty="0">
                <a:effectLst>
                  <a:outerShdw blurRad="50800" dist="38100" dir="2700000" algn="tl" rotWithShape="0">
                    <a:prstClr val="black">
                      <a:alpha val="40000"/>
                    </a:prstClr>
                  </a:outerShdw>
                </a:effectLst>
              </a:rPr>
              <a:t>“Race”- </a:t>
            </a:r>
            <a:r>
              <a:rPr lang="en-US" sz="3200" i="1" dirty="0">
                <a:effectLst>
                  <a:outerShdw blurRad="50800" dist="38100" dir="2700000" algn="tl" rotWithShape="0">
                    <a:prstClr val="black">
                      <a:alpha val="40000"/>
                    </a:prstClr>
                  </a:outerShdw>
                </a:effectLst>
              </a:rPr>
              <a:t>U.S. v. Rogers</a:t>
            </a:r>
            <a:r>
              <a:rPr lang="en-US" sz="3200" dirty="0">
                <a:effectLst>
                  <a:outerShdw blurRad="50800" dist="38100" dir="2700000" algn="tl" rotWithShape="0">
                    <a:prstClr val="black">
                      <a:alpha val="40000"/>
                    </a:prstClr>
                  </a:outerShdw>
                </a:effectLst>
              </a:rPr>
              <a:t>, 45 U.S. 567 (1846)</a:t>
            </a:r>
          </a:p>
          <a:p>
            <a:r>
              <a:rPr lang="en-US" sz="3200" i="1" dirty="0">
                <a:effectLst>
                  <a:outerShdw blurRad="50800" dist="38100" dir="2700000" algn="tl" rotWithShape="0">
                    <a:prstClr val="black">
                      <a:alpha val="40000"/>
                    </a:prstClr>
                  </a:outerShdw>
                </a:effectLst>
              </a:rPr>
              <a:t>Partus Sequitur Ventrem </a:t>
            </a:r>
            <a:r>
              <a:rPr lang="en-US" sz="3200" dirty="0">
                <a:effectLst>
                  <a:outerShdw blurRad="50800" dist="38100" dir="2700000" algn="tl" rotWithShape="0">
                    <a:prstClr val="black">
                      <a:alpha val="40000"/>
                    </a:prstClr>
                  </a:outerShdw>
                </a:effectLst>
              </a:rPr>
              <a:t>(status follows the mother)- </a:t>
            </a:r>
            <a:r>
              <a:rPr lang="en-US" sz="3200" i="1" dirty="0">
                <a:effectLst>
                  <a:outerShdw blurRad="50800" dist="38100" dir="2700000" algn="tl" rotWithShape="0">
                    <a:prstClr val="black">
                      <a:alpha val="40000"/>
                    </a:prstClr>
                  </a:outerShdw>
                </a:effectLst>
              </a:rPr>
              <a:t>U.S. v. Sanders</a:t>
            </a:r>
            <a:r>
              <a:rPr lang="en-US" sz="3200" dirty="0">
                <a:effectLst>
                  <a:outerShdw blurRad="50800" dist="38100" dir="2700000" algn="tl" rotWithShape="0">
                    <a:prstClr val="black">
                      <a:alpha val="40000"/>
                    </a:prstClr>
                  </a:outerShdw>
                </a:effectLst>
              </a:rPr>
              <a:t>, 27 F. Cas. 950 (1847)</a:t>
            </a:r>
          </a:p>
          <a:p>
            <a:r>
              <a:rPr lang="en-US" sz="3200" i="1" dirty="0">
                <a:effectLst>
                  <a:outerShdw blurRad="50800" dist="38100" dir="2700000" algn="tl" rotWithShape="0">
                    <a:prstClr val="black">
                      <a:alpha val="40000"/>
                    </a:prstClr>
                  </a:outerShdw>
                </a:effectLst>
              </a:rPr>
              <a:t>Partus Sequitur Patrem </a:t>
            </a:r>
            <a:r>
              <a:rPr lang="en-US" sz="3200" dirty="0">
                <a:effectLst>
                  <a:outerShdw blurRad="50800" dist="38100" dir="2700000" algn="tl" rotWithShape="0">
                    <a:prstClr val="black">
                      <a:alpha val="40000"/>
                    </a:prstClr>
                  </a:outerShdw>
                </a:effectLst>
              </a:rPr>
              <a:t>(status follows the father)- </a:t>
            </a:r>
            <a:r>
              <a:rPr lang="en-US" sz="3200" i="1" dirty="0">
                <a:effectLst>
                  <a:outerShdw blurRad="50800" dist="38100" dir="2700000" algn="tl" rotWithShape="0">
                    <a:prstClr val="black">
                      <a:alpha val="40000"/>
                    </a:prstClr>
                  </a:outerShdw>
                </a:effectLst>
              </a:rPr>
              <a:t>Ex Parte Reynolds</a:t>
            </a:r>
            <a:r>
              <a:rPr lang="en-US" sz="3200" dirty="0">
                <a:effectLst>
                  <a:outerShdw blurRad="50800" dist="38100" dir="2700000" algn="tl" rotWithShape="0">
                    <a:prstClr val="black">
                      <a:alpha val="40000"/>
                    </a:prstClr>
                  </a:outerShdw>
                </a:effectLst>
              </a:rPr>
              <a:t>, 27 F. Cas. 582 (1879)</a:t>
            </a:r>
            <a:endParaRPr lang="en-US" sz="3200" i="1" dirty="0">
              <a:effectLst>
                <a:outerShdw blurRad="50800" dist="38100" dir="2700000" algn="tl" rotWithShape="0">
                  <a:prstClr val="black">
                    <a:alpha val="40000"/>
                  </a:prstClr>
                </a:outerShdw>
              </a:effectLst>
            </a:endParaRPr>
          </a:p>
          <a:p>
            <a:endParaRPr lang="en-US" sz="1600" i="1" dirty="0">
              <a:solidFill>
                <a:schemeClr val="bg1"/>
              </a:solidFill>
              <a:effectLst>
                <a:outerShdw blurRad="50800" dist="38100" dir="2700000" algn="tl" rotWithShape="0">
                  <a:prstClr val="black">
                    <a:alpha val="40000"/>
                  </a:prstClr>
                </a:outerShdw>
              </a:effectLst>
            </a:endParaRPr>
          </a:p>
        </p:txBody>
      </p:sp>
      <p:pic>
        <p:nvPicPr>
          <p:cNvPr id="4" name="Picture 3">
            <a:extLst>
              <a:ext uri="{FF2B5EF4-FFF2-40B4-BE49-F238E27FC236}">
                <a16:creationId xmlns:a16="http://schemas.microsoft.com/office/drawing/2014/main" id="{23F3E265-11E2-964C-82C4-15056D3A5AB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9403" t="3424" r="1492" b="55087"/>
          <a:stretch/>
        </p:blipFill>
        <p:spPr>
          <a:xfrm>
            <a:off x="3962400" y="5562600"/>
            <a:ext cx="990600" cy="990600"/>
          </a:xfrm>
          <a:prstGeom prst="rect">
            <a:avLst/>
          </a:prstGeom>
        </p:spPr>
      </p:pic>
    </p:spTree>
    <p:extLst>
      <p:ext uri="{BB962C8B-B14F-4D97-AF65-F5344CB8AC3E}">
        <p14:creationId xmlns:p14="http://schemas.microsoft.com/office/powerpoint/2010/main" val="15289062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effectLst>
                  <a:outerShdw blurRad="50800" dist="38100" dir="2700000" algn="tl" rotWithShape="0">
                    <a:prstClr val="black">
                      <a:alpha val="40000"/>
                    </a:prstClr>
                  </a:outerShdw>
                </a:effectLst>
              </a:rPr>
              <a:t>ALLOTMENT ELIGIBILITY</a:t>
            </a:r>
          </a:p>
        </p:txBody>
      </p:sp>
      <p:sp>
        <p:nvSpPr>
          <p:cNvPr id="3" name="Content Placeholder 2"/>
          <p:cNvSpPr>
            <a:spLocks noGrp="1"/>
          </p:cNvSpPr>
          <p:nvPr>
            <p:ph idx="4294967295"/>
          </p:nvPr>
        </p:nvSpPr>
        <p:spPr>
          <a:xfrm>
            <a:off x="914400" y="2057400"/>
            <a:ext cx="7162799" cy="3649663"/>
          </a:xfrm>
        </p:spPr>
        <p:txBody>
          <a:bodyPr>
            <a:normAutofit fontScale="85000" lnSpcReduction="20000"/>
          </a:bodyPr>
          <a:lstStyle/>
          <a:p>
            <a:pPr marL="0" indent="0">
              <a:buNone/>
            </a:pPr>
            <a:r>
              <a:rPr lang="en-US" sz="3300" b="1" dirty="0">
                <a:effectLst>
                  <a:outerShdw blurRad="50800" dist="38100" dir="2700000" algn="tl" rotWithShape="0">
                    <a:prstClr val="black">
                      <a:alpha val="40000"/>
                    </a:prstClr>
                  </a:outerShdw>
                </a:effectLst>
                <a:latin typeface="+mj-lt"/>
              </a:rPr>
              <a:t>Different types of allotments</a:t>
            </a:r>
            <a:endParaRPr lang="en-US" sz="3300" dirty="0">
              <a:effectLst>
                <a:outerShdw blurRad="50800" dist="38100" dir="2700000" algn="tl" rotWithShape="0">
                  <a:prstClr val="black">
                    <a:alpha val="40000"/>
                  </a:prstClr>
                </a:outerShdw>
              </a:effectLst>
              <a:latin typeface="+mj-lt"/>
            </a:endParaRPr>
          </a:p>
          <a:p>
            <a:r>
              <a:rPr lang="en-US" sz="2800" b="1" dirty="0">
                <a:effectLst>
                  <a:outerShdw blurRad="50800" dist="38100" dir="2700000" algn="tl" rotWithShape="0">
                    <a:prstClr val="black">
                      <a:alpha val="40000"/>
                    </a:prstClr>
                  </a:outerShdw>
                </a:effectLst>
                <a:latin typeface="+mj-lt"/>
              </a:rPr>
              <a:t>On-Reservation</a:t>
            </a:r>
            <a:r>
              <a:rPr lang="en-US" sz="2800" dirty="0">
                <a:effectLst>
                  <a:outerShdw blurRad="50800" dist="38100" dir="2700000" algn="tl" rotWithShape="0">
                    <a:prstClr val="black">
                      <a:alpha val="40000"/>
                    </a:prstClr>
                  </a:outerShdw>
                </a:effectLst>
                <a:latin typeface="+mj-lt"/>
              </a:rPr>
              <a:t>- Instructions from BIA to include all tribal members, including, in some cases, intermarried white men (1868 Sioux Treaty)</a:t>
            </a:r>
          </a:p>
          <a:p>
            <a:r>
              <a:rPr lang="en-US" sz="2800" b="1" dirty="0">
                <a:effectLst>
                  <a:outerShdw blurRad="50800" dist="38100" dir="2700000" algn="tl" rotWithShape="0">
                    <a:prstClr val="black">
                      <a:alpha val="40000"/>
                    </a:prstClr>
                  </a:outerShdw>
                </a:effectLst>
                <a:latin typeface="+mj-lt"/>
              </a:rPr>
              <a:t>Five Civilized Tribes- </a:t>
            </a:r>
            <a:r>
              <a:rPr lang="en-US" sz="2800" dirty="0">
                <a:effectLst>
                  <a:outerShdw blurRad="50800" dist="38100" dir="2700000" algn="tl" rotWithShape="0">
                    <a:prstClr val="black">
                      <a:alpha val="40000"/>
                    </a:prstClr>
                  </a:outerShdw>
                </a:effectLst>
                <a:latin typeface="+mj-lt"/>
              </a:rPr>
              <a:t> included Whites, </a:t>
            </a:r>
            <a:r>
              <a:rPr lang="en-US" sz="2800" dirty="0" smtClean="0">
                <a:effectLst>
                  <a:outerShdw blurRad="50800" dist="38100" dir="2700000" algn="tl" rotWithShape="0">
                    <a:prstClr val="black">
                      <a:alpha val="40000"/>
                    </a:prstClr>
                  </a:outerShdw>
                </a:effectLst>
                <a:latin typeface="+mj-lt"/>
              </a:rPr>
              <a:t>Freedmen (blood quantum recorded for Indians by blood)</a:t>
            </a:r>
            <a:endParaRPr lang="en-US" sz="2800" dirty="0">
              <a:effectLst>
                <a:outerShdw blurRad="50800" dist="38100" dir="2700000" algn="tl" rotWithShape="0">
                  <a:prstClr val="black">
                    <a:alpha val="40000"/>
                  </a:prstClr>
                </a:outerShdw>
              </a:effectLst>
              <a:latin typeface="+mj-lt"/>
            </a:endParaRPr>
          </a:p>
          <a:p>
            <a:r>
              <a:rPr lang="en-US" sz="2800" b="1" dirty="0">
                <a:effectLst>
                  <a:outerShdw blurRad="50800" dist="38100" dir="2700000" algn="tl" rotWithShape="0">
                    <a:prstClr val="black">
                      <a:alpha val="40000"/>
                    </a:prstClr>
                  </a:outerShdw>
                </a:effectLst>
                <a:latin typeface="+mj-lt"/>
              </a:rPr>
              <a:t>Public Domain- </a:t>
            </a:r>
            <a:r>
              <a:rPr lang="en-US" sz="2800" dirty="0">
                <a:effectLst>
                  <a:outerShdw blurRad="50800" dist="38100" dir="2700000" algn="tl" rotWithShape="0">
                    <a:prstClr val="black">
                      <a:alpha val="40000"/>
                    </a:prstClr>
                  </a:outerShdw>
                </a:effectLst>
                <a:latin typeface="+mj-lt"/>
              </a:rPr>
              <a:t>Went from </a:t>
            </a:r>
            <a:r>
              <a:rPr lang="en-US" sz="2800" i="1" dirty="0">
                <a:effectLst>
                  <a:outerShdw blurRad="50800" dist="38100" dir="2700000" algn="tl" rotWithShape="0">
                    <a:prstClr val="black">
                      <a:alpha val="40000"/>
                    </a:prstClr>
                  </a:outerShdw>
                </a:effectLst>
                <a:latin typeface="+mj-lt"/>
              </a:rPr>
              <a:t>partus sequitur Patrem </a:t>
            </a:r>
            <a:r>
              <a:rPr lang="en-US" sz="2800" dirty="0">
                <a:effectLst>
                  <a:outerShdw blurRad="50800" dist="38100" dir="2700000" algn="tl" rotWithShape="0">
                    <a:prstClr val="black">
                      <a:alpha val="40000"/>
                    </a:prstClr>
                  </a:outerShdw>
                </a:effectLst>
                <a:latin typeface="+mj-lt"/>
              </a:rPr>
              <a:t>to tribal membership (</a:t>
            </a:r>
            <a:r>
              <a:rPr lang="en-US" sz="2800" i="1" dirty="0">
                <a:effectLst>
                  <a:outerShdw blurRad="50800" dist="38100" dir="2700000" algn="tl" rotWithShape="0">
                    <a:prstClr val="black">
                      <a:alpha val="40000"/>
                    </a:prstClr>
                  </a:outerShdw>
                </a:effectLst>
                <a:latin typeface="+mj-lt"/>
              </a:rPr>
              <a:t>Black Tomahawk v. Waldron </a:t>
            </a:r>
            <a:r>
              <a:rPr lang="en-US" sz="2800" dirty="0">
                <a:effectLst>
                  <a:outerShdw blurRad="50800" dist="38100" dir="2700000" algn="tl" rotWithShape="0">
                    <a:prstClr val="black">
                      <a:alpha val="40000"/>
                    </a:prstClr>
                  </a:outerShdw>
                </a:effectLst>
                <a:latin typeface="+mj-lt"/>
              </a:rPr>
              <a:t>(1893-98); </a:t>
            </a:r>
            <a:r>
              <a:rPr lang="en-US" sz="2800" i="1" dirty="0">
                <a:effectLst>
                  <a:outerShdw blurRad="50800" dist="38100" dir="2700000" algn="tl" rotWithShape="0">
                    <a:prstClr val="black">
                      <a:alpha val="40000"/>
                    </a:prstClr>
                  </a:outerShdw>
                </a:effectLst>
                <a:latin typeface="+mj-lt"/>
              </a:rPr>
              <a:t>Waldron v. United States </a:t>
            </a:r>
            <a:r>
              <a:rPr lang="en-US" sz="2800" dirty="0">
                <a:effectLst>
                  <a:outerShdw blurRad="50800" dist="38100" dir="2700000" algn="tl" rotWithShape="0">
                    <a:prstClr val="black">
                      <a:alpha val="40000"/>
                    </a:prstClr>
                  </a:outerShdw>
                </a:effectLst>
                <a:latin typeface="+mj-lt"/>
              </a:rPr>
              <a:t>(1907))</a:t>
            </a:r>
          </a:p>
        </p:txBody>
      </p:sp>
    </p:spTree>
    <p:extLst>
      <p:ext uri="{BB962C8B-B14F-4D97-AF65-F5344CB8AC3E}">
        <p14:creationId xmlns:p14="http://schemas.microsoft.com/office/powerpoint/2010/main" val="41450929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effectLst>
                  <a:outerShdw blurRad="50800" dist="38100" dir="2700000" algn="tl" rotWithShape="0">
                    <a:prstClr val="black">
                      <a:alpha val="40000"/>
                    </a:prstClr>
                  </a:outerShdw>
                </a:effectLst>
              </a:rPr>
              <a:t>BIA VIEWS</a:t>
            </a:r>
          </a:p>
        </p:txBody>
      </p:sp>
      <p:sp>
        <p:nvSpPr>
          <p:cNvPr id="3" name="Content Placeholder 2"/>
          <p:cNvSpPr>
            <a:spLocks noGrp="1"/>
          </p:cNvSpPr>
          <p:nvPr>
            <p:ph type="body" sz="half" idx="4294967295"/>
          </p:nvPr>
        </p:nvSpPr>
        <p:spPr>
          <a:xfrm>
            <a:off x="457200" y="2286000"/>
            <a:ext cx="3824288" cy="3944938"/>
          </a:xfrm>
        </p:spPr>
        <p:txBody>
          <a:bodyPr>
            <a:noAutofit/>
          </a:bodyPr>
          <a:lstStyle/>
          <a:p>
            <a:pPr marL="0" indent="0" algn="ctr">
              <a:buNone/>
            </a:pPr>
            <a:r>
              <a:rPr lang="en-US" sz="1800" b="1" dirty="0">
                <a:effectLst>
                  <a:outerShdw blurRad="50800" dist="38100" dir="2700000" algn="tl" rotWithShape="0">
                    <a:prstClr val="black">
                      <a:alpha val="40000"/>
                    </a:prstClr>
                  </a:outerShdw>
                </a:effectLst>
                <a:latin typeface="+mj-lt"/>
              </a:rPr>
              <a:t>Commissioner Thomas </a:t>
            </a:r>
            <a:r>
              <a:rPr lang="en-US" sz="1800" b="1" dirty="0" smtClean="0">
                <a:effectLst>
                  <a:outerShdw blurRad="50800" dist="38100" dir="2700000" algn="tl" rotWithShape="0">
                    <a:prstClr val="black">
                      <a:alpha val="40000"/>
                    </a:prstClr>
                  </a:outerShdw>
                </a:effectLst>
                <a:latin typeface="+mj-lt"/>
              </a:rPr>
              <a:t>Morgan</a:t>
            </a:r>
            <a:endParaRPr lang="en-US" sz="1800" dirty="0">
              <a:effectLst>
                <a:outerShdw blurRad="50800" dist="38100" dir="2700000" algn="tl" rotWithShape="0">
                  <a:prstClr val="black">
                    <a:alpha val="40000"/>
                  </a:prstClr>
                </a:outerShdw>
              </a:effectLst>
              <a:latin typeface="+mj-lt"/>
            </a:endParaRPr>
          </a:p>
          <a:p>
            <a:pPr marL="0" indent="0" algn="ctr">
              <a:buNone/>
            </a:pPr>
            <a:r>
              <a:rPr lang="en-US" sz="2000" dirty="0">
                <a:effectLst>
                  <a:outerShdw blurRad="50800" dist="38100" dir="2700000" algn="tl" rotWithShape="0">
                    <a:prstClr val="black">
                      <a:alpha val="40000"/>
                    </a:prstClr>
                  </a:outerShdw>
                </a:effectLst>
                <a:latin typeface="+mj-lt"/>
              </a:rPr>
              <a:t>There is no doubt that there is a stage at which, by the admixture of white blood and non-affiliation with the Indian tribes, persons would be debarred from participating in tribal benefits. The admixture of blood, however, must be considered in connection with all the circumstances of each case; consequently, a fixed rule equally applicable to all cases can not be well adopted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2137821"/>
            <a:ext cx="3393531" cy="4548031"/>
          </a:xfrm>
          <a:prstGeom prst="rect">
            <a:avLst/>
          </a:prstGeom>
        </p:spPr>
      </p:pic>
    </p:spTree>
    <p:extLst>
      <p:ext uri="{BB962C8B-B14F-4D97-AF65-F5344CB8AC3E}">
        <p14:creationId xmlns:p14="http://schemas.microsoft.com/office/powerpoint/2010/main" val="20640208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effectLst>
                  <a:outerShdw blurRad="50800" dist="38100" dir="2700000" algn="tl" rotWithShape="0">
                    <a:prstClr val="black">
                      <a:alpha val="40000"/>
                    </a:prstClr>
                  </a:outerShdw>
                </a:effectLst>
              </a:rPr>
              <a:t>1897 Marriage Statute</a:t>
            </a:r>
          </a:p>
        </p:txBody>
      </p:sp>
      <p:sp>
        <p:nvSpPr>
          <p:cNvPr id="3" name="Content Placeholder 2"/>
          <p:cNvSpPr>
            <a:spLocks noGrp="1"/>
          </p:cNvSpPr>
          <p:nvPr>
            <p:ph idx="4294967295"/>
          </p:nvPr>
        </p:nvSpPr>
        <p:spPr>
          <a:xfrm>
            <a:off x="0" y="2209800"/>
            <a:ext cx="7772400" cy="3649663"/>
          </a:xfrm>
        </p:spPr>
        <p:txBody>
          <a:bodyPr>
            <a:noAutofit/>
          </a:bodyPr>
          <a:lstStyle/>
          <a:p>
            <a:pPr marL="0" indent="0" algn="ctr">
              <a:buNone/>
            </a:pPr>
            <a:r>
              <a:rPr lang="en-US" sz="3200" dirty="0">
                <a:effectLst>
                  <a:outerShdw blurRad="50800" dist="38100" dir="2700000" algn="tl" rotWithShape="0">
                    <a:prstClr val="black">
                      <a:alpha val="40000"/>
                    </a:prstClr>
                  </a:outerShdw>
                </a:effectLst>
                <a:latin typeface="+mj-lt"/>
              </a:rPr>
              <a:t>All children born of a marriage heretofore solemnized between a white man and an Indian woman by blood . . . where said Indian woman is at this time, or was at the time of her death, recognized by the tribe shall have the same rights and privileges to the property of the tribe to which the mother belonged </a:t>
            </a:r>
          </a:p>
        </p:txBody>
      </p:sp>
    </p:spTree>
    <p:extLst>
      <p:ext uri="{BB962C8B-B14F-4D97-AF65-F5344CB8AC3E}">
        <p14:creationId xmlns:p14="http://schemas.microsoft.com/office/powerpoint/2010/main" val="24412253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588718"/>
            <a:ext cx="7358709" cy="1439332"/>
          </a:xfrm>
        </p:spPr>
        <p:txBody>
          <a:bodyPr>
            <a:normAutofit/>
          </a:bodyPr>
          <a:lstStyle/>
          <a:p>
            <a:pPr algn="l"/>
            <a:r>
              <a:rPr lang="en-US" dirty="0">
                <a:effectLst>
                  <a:outerShdw blurRad="50800" dist="38100" dir="2700000" algn="tl" rotWithShape="0">
                    <a:prstClr val="black">
                      <a:alpha val="40000"/>
                    </a:prstClr>
                  </a:outerShdw>
                </a:effectLst>
              </a:rPr>
              <a:t>Senator Anthony Higgins (1895)</a:t>
            </a:r>
          </a:p>
        </p:txBody>
      </p:sp>
      <p:sp>
        <p:nvSpPr>
          <p:cNvPr id="3" name="Content Placeholder 2"/>
          <p:cNvSpPr>
            <a:spLocks noGrp="1"/>
          </p:cNvSpPr>
          <p:nvPr>
            <p:ph idx="1"/>
          </p:nvPr>
        </p:nvSpPr>
        <p:spPr>
          <a:xfrm>
            <a:off x="3962400" y="2133599"/>
            <a:ext cx="4800600" cy="4346707"/>
          </a:xfrm>
        </p:spPr>
        <p:txBody>
          <a:bodyPr>
            <a:noAutofit/>
          </a:bodyPr>
          <a:lstStyle/>
          <a:p>
            <a:pPr marL="0" indent="0">
              <a:buNone/>
            </a:pPr>
            <a:r>
              <a:rPr lang="en-US" sz="2400" dirty="0">
                <a:effectLst>
                  <a:outerShdw blurRad="50800" dist="38100" dir="2700000" algn="tl" rotWithShape="0">
                    <a:prstClr val="black">
                      <a:alpha val="40000"/>
                    </a:prstClr>
                  </a:outerShdw>
                </a:effectLst>
                <a:latin typeface="+mj-lt"/>
              </a:rPr>
              <a:t>This nation is generous, and means to be generous, to the Indians, but by that, I know, the people understand and mean the Indian aborigines, not the half-bloods, not the quarter-bloods, not the eighth-bloods, not those in whom you can not observe the physical admixture</a:t>
            </a:r>
          </a:p>
          <a:p>
            <a:pPr marL="0" indent="0">
              <a:buNone/>
            </a:pPr>
            <a:r>
              <a:rPr lang="en-US" sz="2400" dirty="0">
                <a:effectLst>
                  <a:outerShdw blurRad="50800" dist="38100" dir="2700000" algn="tl" rotWithShape="0">
                    <a:prstClr val="black">
                      <a:alpha val="40000"/>
                    </a:prstClr>
                  </a:outerShdw>
                </a:effectLst>
                <a:latin typeface="+mj-lt"/>
              </a:rPr>
              <a:t> . . . this is growing to be a vast abuse.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2028050"/>
            <a:ext cx="3429000" cy="4408715"/>
          </a:xfrm>
          <a:prstGeom prst="rect">
            <a:avLst/>
          </a:prstGeom>
        </p:spPr>
      </p:pic>
    </p:spTree>
    <p:extLst>
      <p:ext uri="{BB962C8B-B14F-4D97-AF65-F5344CB8AC3E}">
        <p14:creationId xmlns:p14="http://schemas.microsoft.com/office/powerpoint/2010/main" val="23560913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638"/>
            <a:ext cx="8229600" cy="5851525"/>
          </a:xfrm>
        </p:spPr>
        <p:txBody>
          <a:bodyPr>
            <a:noAutofit/>
          </a:bodyPr>
          <a:lstStyle/>
          <a:p>
            <a:pPr marL="0" indent="0" algn="just">
              <a:buNone/>
            </a:pPr>
            <a:r>
              <a:rPr lang="en-US" sz="3600" dirty="0">
                <a:effectLst>
                  <a:outerShdw blurRad="50800" dist="38100" dir="2700000" algn="tl" rotWithShape="0">
                    <a:prstClr val="black">
                      <a:alpha val="40000"/>
                    </a:prstClr>
                  </a:outerShdw>
                </a:effectLst>
                <a:latin typeface="+mj-lt"/>
              </a:rPr>
              <a:t>It seems to me one of the ways of getting rid of the Indian question is just this of intermarriage, and the gradual fading out of the Indian blood; the whole quality and character of the aborigine disappears, they lose all of the traditions of the race; there is no longer any occasion to maintain the tribal relations, and there is then every reason why they shall go and take their place as white people </a:t>
            </a:r>
            <a:r>
              <a:rPr lang="en-US" sz="3600" dirty="0" smtClean="0">
                <a:effectLst>
                  <a:outerShdw blurRad="50800" dist="38100" dir="2700000" algn="tl" rotWithShape="0">
                    <a:prstClr val="black">
                      <a:alpha val="40000"/>
                    </a:prstClr>
                  </a:outerShdw>
                </a:effectLst>
                <a:latin typeface="+mj-lt"/>
              </a:rPr>
              <a:t>do everywhere</a:t>
            </a:r>
            <a:endParaRPr lang="en-US" sz="3600" dirty="0">
              <a:effectLst>
                <a:outerShdw blurRad="50800" dist="38100" dir="2700000" algn="tl" rotWithShape="0">
                  <a:prstClr val="black">
                    <a:alpha val="40000"/>
                  </a:prstClr>
                </a:outerShdw>
              </a:effectLst>
              <a:latin typeface="+mj-lt"/>
            </a:endParaRPr>
          </a:p>
        </p:txBody>
      </p:sp>
    </p:spTree>
    <p:extLst>
      <p:ext uri="{BB962C8B-B14F-4D97-AF65-F5344CB8AC3E}">
        <p14:creationId xmlns:p14="http://schemas.microsoft.com/office/powerpoint/2010/main" val="24336102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effectLst>
                  <a:outerShdw blurRad="50800" dist="38100" dir="2700000" algn="tl" rotWithShape="0">
                    <a:prstClr val="black">
                      <a:alpha val="40000"/>
                    </a:prstClr>
                  </a:outerShdw>
                </a:effectLst>
              </a:rPr>
              <a:t>BLOOD QUANTUM IN RELEASE OF ALLOTMENT RESTRICTIONS</a:t>
            </a:r>
          </a:p>
        </p:txBody>
      </p:sp>
      <p:sp>
        <p:nvSpPr>
          <p:cNvPr id="3" name="Content Placeholder 2"/>
          <p:cNvSpPr>
            <a:spLocks noGrp="1"/>
          </p:cNvSpPr>
          <p:nvPr>
            <p:ph idx="1"/>
          </p:nvPr>
        </p:nvSpPr>
        <p:spPr/>
        <p:txBody>
          <a:bodyPr>
            <a:normAutofit lnSpcReduction="10000"/>
          </a:bodyPr>
          <a:lstStyle/>
          <a:p>
            <a:pPr marL="0" indent="0" algn="ctr">
              <a:buNone/>
            </a:pPr>
            <a:r>
              <a:rPr lang="en-US" sz="2800" b="1" dirty="0">
                <a:effectLst>
                  <a:outerShdw blurRad="50800" dist="38100" dir="2700000" algn="tl" rotWithShape="0">
                    <a:prstClr val="black">
                      <a:alpha val="40000"/>
                    </a:prstClr>
                  </a:outerShdw>
                </a:effectLst>
                <a:latin typeface="+mj-lt"/>
              </a:rPr>
              <a:t>Five Civilized Tribes</a:t>
            </a:r>
            <a:endParaRPr lang="en-US" sz="2800" dirty="0">
              <a:effectLst>
                <a:outerShdw blurRad="50800" dist="38100" dir="2700000" algn="tl" rotWithShape="0">
                  <a:prstClr val="black">
                    <a:alpha val="40000"/>
                  </a:prstClr>
                </a:outerShdw>
              </a:effectLst>
              <a:latin typeface="+mj-lt"/>
            </a:endParaRPr>
          </a:p>
          <a:p>
            <a:r>
              <a:rPr lang="en-US" b="1" dirty="0">
                <a:effectLst>
                  <a:outerShdw blurRad="50800" dist="38100" dir="2700000" algn="tl" rotWithShape="0">
                    <a:prstClr val="black">
                      <a:alpha val="40000"/>
                    </a:prstClr>
                  </a:outerShdw>
                </a:effectLst>
                <a:latin typeface="+mj-lt"/>
              </a:rPr>
              <a:t>1904</a:t>
            </a:r>
            <a:r>
              <a:rPr lang="en-US" dirty="0">
                <a:effectLst>
                  <a:outerShdw blurRad="50800" dist="38100" dir="2700000" algn="tl" rotWithShape="0">
                    <a:prstClr val="black">
                      <a:alpha val="40000"/>
                    </a:prstClr>
                  </a:outerShdw>
                </a:effectLst>
                <a:latin typeface="+mj-lt"/>
              </a:rPr>
              <a:t>: </a:t>
            </a:r>
          </a:p>
          <a:p>
            <a:pPr lvl="1"/>
            <a:r>
              <a:rPr lang="en-US" sz="2400" dirty="0">
                <a:effectLst>
                  <a:outerShdw blurRad="50800" dist="38100" dir="2700000" algn="tl" rotWithShape="0">
                    <a:prstClr val="black">
                      <a:alpha val="40000"/>
                    </a:prstClr>
                  </a:outerShdw>
                </a:effectLst>
                <a:latin typeface="+mj-lt"/>
              </a:rPr>
              <a:t>“Indians who are not of Indian Blood”- No restrictions but their homestead</a:t>
            </a:r>
          </a:p>
          <a:p>
            <a:r>
              <a:rPr lang="en-US" b="1" dirty="0">
                <a:effectLst>
                  <a:outerShdw blurRad="50800" dist="38100" dir="2700000" algn="tl" rotWithShape="0">
                    <a:prstClr val="black">
                      <a:alpha val="40000"/>
                    </a:prstClr>
                  </a:outerShdw>
                </a:effectLst>
                <a:latin typeface="+mj-lt"/>
              </a:rPr>
              <a:t>1908</a:t>
            </a:r>
            <a:r>
              <a:rPr lang="en-US" dirty="0">
                <a:effectLst>
                  <a:outerShdw blurRad="50800" dist="38100" dir="2700000" algn="tl" rotWithShape="0">
                    <a:prstClr val="black">
                      <a:alpha val="40000"/>
                    </a:prstClr>
                  </a:outerShdw>
                </a:effectLst>
                <a:latin typeface="+mj-lt"/>
              </a:rPr>
              <a:t>: </a:t>
            </a:r>
          </a:p>
          <a:p>
            <a:pPr lvl="1"/>
            <a:r>
              <a:rPr lang="en-US" sz="2400" dirty="0">
                <a:effectLst>
                  <a:outerShdw blurRad="50800" dist="38100" dir="2700000" algn="tl" rotWithShape="0">
                    <a:prstClr val="black">
                      <a:alpha val="40000"/>
                    </a:prstClr>
                  </a:outerShdw>
                </a:effectLst>
                <a:latin typeface="+mj-lt"/>
              </a:rPr>
              <a:t>Less than ½ Indian blood- no restrictions</a:t>
            </a:r>
          </a:p>
          <a:p>
            <a:pPr lvl="1"/>
            <a:r>
              <a:rPr lang="en-US" sz="2400" dirty="0">
                <a:effectLst>
                  <a:outerShdw blurRad="50800" dist="38100" dir="2700000" algn="tl" rotWithShape="0">
                    <a:prstClr val="black">
                      <a:alpha val="40000"/>
                    </a:prstClr>
                  </a:outerShdw>
                </a:effectLst>
                <a:latin typeface="+mj-lt"/>
              </a:rPr>
              <a:t>½ to less than ¾ Indian blood- No restrictions but their homestead</a:t>
            </a:r>
          </a:p>
          <a:p>
            <a:pPr lvl="1"/>
            <a:r>
              <a:rPr lang="en-US" sz="2400" dirty="0">
                <a:effectLst>
                  <a:outerShdw blurRad="50800" dist="38100" dir="2700000" algn="tl" rotWithShape="0">
                    <a:prstClr val="black">
                      <a:alpha val="40000"/>
                    </a:prstClr>
                  </a:outerShdw>
                </a:effectLst>
                <a:latin typeface="+mj-lt"/>
              </a:rPr>
              <a:t>¾ or more Indian blood- All restrictions remain in place</a:t>
            </a:r>
          </a:p>
        </p:txBody>
      </p:sp>
    </p:spTree>
    <p:extLst>
      <p:ext uri="{BB962C8B-B14F-4D97-AF65-F5344CB8AC3E}">
        <p14:creationId xmlns:p14="http://schemas.microsoft.com/office/powerpoint/2010/main" val="16120244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1981200"/>
            <a:ext cx="4078577" cy="2591025"/>
          </a:xfrm>
          <a:prstGeom prst="rect">
            <a:avLst/>
          </a:prstGeom>
        </p:spPr>
      </p:pic>
      <p:pic>
        <p:nvPicPr>
          <p:cNvPr id="3" name="Picture 2"/>
          <p:cNvPicPr>
            <a:picLocks noChangeAspect="1"/>
          </p:cNvPicPr>
          <p:nvPr/>
        </p:nvPicPr>
        <p:blipFill>
          <a:blip r:embed="rId4"/>
          <a:stretch>
            <a:fillRect/>
          </a:stretch>
        </p:blipFill>
        <p:spPr>
          <a:xfrm>
            <a:off x="4495800" y="762000"/>
            <a:ext cx="4523624" cy="5218628"/>
          </a:xfrm>
          <a:prstGeom prst="rect">
            <a:avLst/>
          </a:prstGeom>
        </p:spPr>
      </p:pic>
    </p:spTree>
    <p:extLst>
      <p:ext uri="{BB962C8B-B14F-4D97-AF65-F5344CB8AC3E}">
        <p14:creationId xmlns:p14="http://schemas.microsoft.com/office/powerpoint/2010/main" val="2255034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effectLst>
                  <a:outerShdw blurRad="50800" dist="38100" dir="2700000" algn="tl" rotWithShape="0">
                    <a:prstClr val="black">
                      <a:alpha val="40000"/>
                    </a:prstClr>
                  </a:outerShdw>
                </a:effectLst>
              </a:rPr>
              <a:t>OTHER ALLOTMENTS</a:t>
            </a:r>
          </a:p>
        </p:txBody>
      </p:sp>
      <p:sp>
        <p:nvSpPr>
          <p:cNvPr id="3" name="Content Placeholder 2"/>
          <p:cNvSpPr>
            <a:spLocks noGrp="1"/>
          </p:cNvSpPr>
          <p:nvPr>
            <p:ph idx="1"/>
          </p:nvPr>
        </p:nvSpPr>
        <p:spPr/>
        <p:txBody>
          <a:bodyPr>
            <a:noAutofit/>
          </a:bodyPr>
          <a:lstStyle/>
          <a:p>
            <a:pPr marL="0" indent="0">
              <a:buNone/>
            </a:pPr>
            <a:r>
              <a:rPr lang="en-US" sz="2800" b="1" dirty="0">
                <a:effectLst>
                  <a:outerShdw blurRad="50800" dist="38100" dir="2700000" algn="tl" rotWithShape="0">
                    <a:prstClr val="black">
                      <a:alpha val="40000"/>
                    </a:prstClr>
                  </a:outerShdw>
                </a:effectLst>
                <a:latin typeface="+mj-lt"/>
              </a:rPr>
              <a:t>White Earth Chippewa</a:t>
            </a:r>
            <a:r>
              <a:rPr lang="en-US" sz="2800" dirty="0">
                <a:effectLst>
                  <a:outerShdw blurRad="50800" dist="38100" dir="2700000" algn="tl" rotWithShape="0">
                    <a:prstClr val="black">
                      <a:alpha val="40000"/>
                    </a:prstClr>
                  </a:outerShdw>
                </a:effectLst>
                <a:latin typeface="+mj-lt"/>
              </a:rPr>
              <a:t>:</a:t>
            </a:r>
          </a:p>
          <a:p>
            <a:r>
              <a:rPr lang="en-US" sz="2800" dirty="0">
                <a:effectLst>
                  <a:outerShdw blurRad="50800" dist="38100" dir="2700000" algn="tl" rotWithShape="0">
                    <a:prstClr val="black">
                      <a:alpha val="40000"/>
                    </a:prstClr>
                  </a:outerShdw>
                </a:effectLst>
                <a:latin typeface="+mj-lt"/>
              </a:rPr>
              <a:t>1906: Congress releases all “mixed bloods”</a:t>
            </a:r>
          </a:p>
          <a:p>
            <a:pPr marL="0" indent="0">
              <a:buNone/>
            </a:pPr>
            <a:r>
              <a:rPr lang="en-US" sz="2800" b="1" dirty="0">
                <a:effectLst>
                  <a:outerShdw blurRad="50800" dist="38100" dir="2700000" algn="tl" rotWithShape="0">
                    <a:prstClr val="black">
                      <a:alpha val="40000"/>
                    </a:prstClr>
                  </a:outerShdw>
                </a:effectLst>
                <a:latin typeface="+mj-lt"/>
              </a:rPr>
              <a:t>Other tribes</a:t>
            </a:r>
            <a:r>
              <a:rPr lang="en-US" sz="2800" dirty="0">
                <a:effectLst>
                  <a:outerShdw blurRad="50800" dist="38100" dir="2700000" algn="tl" rotWithShape="0">
                    <a:prstClr val="black">
                      <a:alpha val="40000"/>
                    </a:prstClr>
                  </a:outerShdw>
                </a:effectLst>
                <a:latin typeface="+mj-lt"/>
              </a:rPr>
              <a:t>:</a:t>
            </a:r>
          </a:p>
          <a:p>
            <a:r>
              <a:rPr lang="en-US" sz="2800" dirty="0">
                <a:effectLst>
                  <a:outerShdw blurRad="50800" dist="38100" dir="2700000" algn="tl" rotWithShape="0">
                    <a:prstClr val="black">
                      <a:alpha val="40000"/>
                    </a:prstClr>
                  </a:outerShdw>
                </a:effectLst>
                <a:latin typeface="+mj-lt"/>
              </a:rPr>
              <a:t>1917: All Indians of less than ½ Indian blood freed from restrictions</a:t>
            </a:r>
          </a:p>
          <a:p>
            <a:r>
              <a:rPr lang="en-US" sz="2800" dirty="0">
                <a:effectLst>
                  <a:outerShdw blurRad="50800" dist="38100" dir="2700000" algn="tl" rotWithShape="0">
                    <a:prstClr val="black">
                      <a:alpha val="40000"/>
                    </a:prstClr>
                  </a:outerShdw>
                </a:effectLst>
                <a:latin typeface="+mj-lt"/>
              </a:rPr>
              <a:t>1919: Indians of ½ Indian blood</a:t>
            </a:r>
          </a:p>
          <a:p>
            <a:r>
              <a:rPr lang="en-US" sz="2800" dirty="0">
                <a:effectLst>
                  <a:outerShdw blurRad="50800" dist="38100" dir="2700000" algn="tl" rotWithShape="0">
                    <a:prstClr val="black">
                      <a:alpha val="40000"/>
                    </a:prstClr>
                  </a:outerShdw>
                </a:effectLst>
                <a:latin typeface="+mj-lt"/>
              </a:rPr>
              <a:t>Ended in 1921</a:t>
            </a:r>
          </a:p>
        </p:txBody>
      </p:sp>
    </p:spTree>
    <p:extLst>
      <p:ext uri="{BB962C8B-B14F-4D97-AF65-F5344CB8AC3E}">
        <p14:creationId xmlns:p14="http://schemas.microsoft.com/office/powerpoint/2010/main" val="4471768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7315200" cy="931328"/>
          </a:xfrm>
        </p:spPr>
        <p:txBody>
          <a:bodyPr>
            <a:normAutofit/>
          </a:bodyPr>
          <a:lstStyle/>
          <a:p>
            <a:pPr algn="r"/>
            <a:r>
              <a:rPr lang="en-US" sz="3600" dirty="0">
                <a:effectLst>
                  <a:outerShdw blurRad="50800" dist="38100" dir="2700000" algn="tl" rotWithShape="0">
                    <a:prstClr val="black">
                      <a:alpha val="40000"/>
                    </a:prstClr>
                  </a:outerShdw>
                </a:effectLst>
              </a:rPr>
              <a:t>INDIAN REORGANIZATION ACT</a:t>
            </a:r>
          </a:p>
        </p:txBody>
      </p:sp>
      <p:sp>
        <p:nvSpPr>
          <p:cNvPr id="3" name="Content Placeholder 2"/>
          <p:cNvSpPr>
            <a:spLocks noGrp="1"/>
          </p:cNvSpPr>
          <p:nvPr>
            <p:ph type="body" sz="half" idx="2"/>
          </p:nvPr>
        </p:nvSpPr>
        <p:spPr>
          <a:xfrm>
            <a:off x="228600" y="2388108"/>
            <a:ext cx="4267200" cy="2721546"/>
          </a:xfrm>
        </p:spPr>
        <p:txBody>
          <a:bodyPr>
            <a:noAutofit/>
          </a:bodyPr>
          <a:lstStyle/>
          <a:p>
            <a:pPr algn="r"/>
            <a:r>
              <a:rPr lang="en-US" sz="2200" b="1" dirty="0">
                <a:effectLst>
                  <a:outerShdw blurRad="50800" dist="38100" dir="2700000" algn="tl" rotWithShape="0">
                    <a:prstClr val="black">
                      <a:alpha val="40000"/>
                    </a:prstClr>
                  </a:outerShdw>
                </a:effectLst>
                <a:latin typeface="+mj-lt"/>
              </a:rPr>
              <a:t>1934</a:t>
            </a:r>
            <a:r>
              <a:rPr lang="en-US" sz="2200" dirty="0">
                <a:effectLst>
                  <a:outerShdw blurRad="50800" dist="38100" dir="2700000" algn="tl" rotWithShape="0">
                    <a:prstClr val="black">
                      <a:alpha val="40000"/>
                    </a:prstClr>
                  </a:outerShdw>
                </a:effectLst>
                <a:latin typeface="+mj-lt"/>
              </a:rPr>
              <a:t>:</a:t>
            </a:r>
          </a:p>
          <a:p>
            <a:pPr algn="r"/>
            <a:r>
              <a:rPr lang="en-US" sz="2800" dirty="0">
                <a:effectLst>
                  <a:outerShdw blurRad="50800" dist="38100" dir="2700000" algn="tl" rotWithShape="0">
                    <a:prstClr val="black">
                      <a:alpha val="40000"/>
                    </a:prstClr>
                  </a:outerShdw>
                </a:effectLst>
                <a:latin typeface="+mj-lt"/>
              </a:rPr>
              <a:t>Ends allotment of reservations</a:t>
            </a:r>
          </a:p>
          <a:p>
            <a:pPr algn="r"/>
            <a:r>
              <a:rPr lang="en-US" sz="2800" dirty="0">
                <a:effectLst>
                  <a:outerShdw blurRad="50800" dist="38100" dir="2700000" algn="tl" rotWithShape="0">
                    <a:prstClr val="black">
                      <a:alpha val="40000"/>
                    </a:prstClr>
                  </a:outerShdw>
                </a:effectLst>
                <a:latin typeface="+mj-lt"/>
              </a:rPr>
              <a:t>Authorizes tribal constitutions with membership provisions</a:t>
            </a:r>
          </a:p>
          <a:p>
            <a:pPr algn="r"/>
            <a:r>
              <a:rPr lang="en-US" sz="2800" dirty="0">
                <a:effectLst>
                  <a:outerShdw blurRad="50800" dist="38100" dir="2700000" algn="tl" rotWithShape="0">
                    <a:prstClr val="black">
                      <a:alpha val="40000"/>
                    </a:prstClr>
                  </a:outerShdw>
                </a:effectLst>
                <a:latin typeface="+mj-lt"/>
              </a:rPr>
              <a:t>Allows Secretary of Interior to acquire land and declare reservations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142" y="2388108"/>
            <a:ext cx="4089756" cy="2721546"/>
          </a:xfrm>
          <a:prstGeom prst="rect">
            <a:avLst/>
          </a:prstGeom>
        </p:spPr>
      </p:pic>
    </p:spTree>
    <p:extLst>
      <p:ext uri="{BB962C8B-B14F-4D97-AF65-F5344CB8AC3E}">
        <p14:creationId xmlns:p14="http://schemas.microsoft.com/office/powerpoint/2010/main" val="3165588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effectLst>
                  <a:outerShdw blurRad="50800" dist="38100" dir="2700000" algn="tl" rotWithShape="0">
                    <a:prstClr val="black">
                      <a:alpha val="40000"/>
                    </a:prstClr>
                  </a:outerShdw>
                </a:effectLst>
              </a:rPr>
              <a:t>IRA DEFINITION OF “INDIAN”</a:t>
            </a:r>
          </a:p>
        </p:txBody>
      </p:sp>
      <p:sp>
        <p:nvSpPr>
          <p:cNvPr id="3" name="Content Placeholder 2"/>
          <p:cNvSpPr>
            <a:spLocks noGrp="1"/>
          </p:cNvSpPr>
          <p:nvPr>
            <p:ph idx="1"/>
          </p:nvPr>
        </p:nvSpPr>
        <p:spPr>
          <a:xfrm>
            <a:off x="521129" y="2095002"/>
            <a:ext cx="8229600" cy="3649133"/>
          </a:xfrm>
        </p:spPr>
        <p:txBody>
          <a:bodyPr>
            <a:normAutofit/>
          </a:bodyPr>
          <a:lstStyle/>
          <a:p>
            <a:pPr marL="0" indent="0">
              <a:buNone/>
            </a:pPr>
            <a:r>
              <a:rPr lang="en-US" sz="2800" dirty="0">
                <a:effectLst>
                  <a:outerShdw blurRad="50800" dist="38100" dir="2700000" algn="tl" rotWithShape="0">
                    <a:prstClr val="black">
                      <a:alpha val="40000"/>
                    </a:prstClr>
                  </a:outerShdw>
                </a:effectLst>
                <a:latin typeface="+mj-lt"/>
              </a:rPr>
              <a:t>Defines “Indian” for these purposes as:</a:t>
            </a:r>
          </a:p>
          <a:p>
            <a:r>
              <a:rPr lang="en-US" sz="3200" dirty="0">
                <a:effectLst>
                  <a:outerShdw blurRad="50800" dist="38100" dir="2700000" algn="tl" rotWithShape="0">
                    <a:prstClr val="black">
                      <a:alpha val="40000"/>
                    </a:prstClr>
                  </a:outerShdw>
                </a:effectLst>
                <a:latin typeface="+mj-lt"/>
              </a:rPr>
              <a:t>1. </a:t>
            </a:r>
            <a:r>
              <a:rPr lang="en-US" sz="3200" dirty="0" smtClean="0">
                <a:effectLst>
                  <a:outerShdw blurRad="50800" dist="38100" dir="2700000" algn="tl" rotWithShape="0">
                    <a:prstClr val="black">
                      <a:alpha val="40000"/>
                    </a:prstClr>
                  </a:outerShdw>
                </a:effectLst>
                <a:latin typeface="+mj-lt"/>
              </a:rPr>
              <a:t>All persons of Indian descent who are members of a </a:t>
            </a:r>
            <a:r>
              <a:rPr lang="en-US" sz="3200" i="1" dirty="0" smtClean="0">
                <a:effectLst>
                  <a:outerShdw blurRad="50800" dist="38100" dir="2700000" algn="tl" rotWithShape="0">
                    <a:prstClr val="black">
                      <a:alpha val="40000"/>
                    </a:prstClr>
                  </a:outerShdw>
                </a:effectLst>
                <a:latin typeface="+mj-lt"/>
              </a:rPr>
              <a:t>recognized </a:t>
            </a:r>
            <a:r>
              <a:rPr lang="en-US" sz="3200" dirty="0" smtClean="0">
                <a:effectLst>
                  <a:outerShdw blurRad="50800" dist="38100" dir="2700000" algn="tl" rotWithShape="0">
                    <a:prstClr val="black">
                      <a:alpha val="40000"/>
                    </a:prstClr>
                  </a:outerShdw>
                </a:effectLst>
                <a:latin typeface="+mj-lt"/>
              </a:rPr>
              <a:t>tribe</a:t>
            </a:r>
            <a:endParaRPr lang="en-US" sz="3200" dirty="0">
              <a:effectLst>
                <a:outerShdw blurRad="50800" dist="38100" dir="2700000" algn="tl" rotWithShape="0">
                  <a:prstClr val="black">
                    <a:alpha val="40000"/>
                  </a:prstClr>
                </a:outerShdw>
              </a:effectLst>
              <a:latin typeface="+mj-lt"/>
            </a:endParaRPr>
          </a:p>
          <a:p>
            <a:r>
              <a:rPr lang="en-US" sz="3200" dirty="0">
                <a:effectLst>
                  <a:outerShdw blurRad="50800" dist="38100" dir="2700000" algn="tl" rotWithShape="0">
                    <a:prstClr val="black">
                      <a:alpha val="40000"/>
                    </a:prstClr>
                  </a:outerShdw>
                </a:effectLst>
                <a:latin typeface="+mj-lt"/>
              </a:rPr>
              <a:t>2. All Descendants of members living on a reservation</a:t>
            </a:r>
          </a:p>
          <a:p>
            <a:r>
              <a:rPr lang="en-US" sz="3200" dirty="0">
                <a:effectLst>
                  <a:outerShdw blurRad="50800" dist="38100" dir="2700000" algn="tl" rotWithShape="0">
                    <a:prstClr val="black">
                      <a:alpha val="40000"/>
                    </a:prstClr>
                  </a:outerShdw>
                </a:effectLst>
                <a:latin typeface="+mj-lt"/>
              </a:rPr>
              <a:t>3. All others of ½ or more Indian blood</a:t>
            </a:r>
          </a:p>
          <a:p>
            <a:endParaRPr lang="en-US" sz="3200" dirty="0">
              <a:effectLst>
                <a:outerShdw blurRad="50800" dist="38100" dir="2700000" algn="tl" rotWithShape="0">
                  <a:prstClr val="black">
                    <a:alpha val="40000"/>
                  </a:prstClr>
                </a:outerShdw>
              </a:effectLst>
              <a:latin typeface="+mj-lt"/>
            </a:endParaRPr>
          </a:p>
        </p:txBody>
      </p:sp>
      <p:pic>
        <p:nvPicPr>
          <p:cNvPr id="5" name="Picture 4">
            <a:extLst>
              <a:ext uri="{FF2B5EF4-FFF2-40B4-BE49-F238E27FC236}">
                <a16:creationId xmlns:a16="http://schemas.microsoft.com/office/drawing/2014/main" id="{B938D2CB-2F30-894C-BD6D-7C8F87B387E8}"/>
              </a:ext>
            </a:extLst>
          </p:cNvPr>
          <p:cNvPicPr>
            <a:picLocks noChangeAspect="1"/>
          </p:cNvPicPr>
          <p:nvPr/>
        </p:nvPicPr>
        <p:blipFill rotWithShape="1">
          <a:blip r:embed="rId2">
            <a:clrChange>
              <a:clrFrom>
                <a:srgbClr val="A6A5A3"/>
              </a:clrFrom>
              <a:clrTo>
                <a:srgbClr val="A6A5A3">
                  <a:alpha val="0"/>
                </a:srgbClr>
              </a:clrTo>
            </a:clrChange>
            <a:alphaModFix amt="20000"/>
            <a:extLst>
              <a:ext uri="{BEBA8EAE-BF5A-486C-A8C5-ECC9F3942E4B}">
                <a14:imgProps xmlns:a14="http://schemas.microsoft.com/office/drawing/2010/main">
                  <a14:imgLayer r:embed="rId3">
                    <a14:imgEffect>
                      <a14:backgroundRemoval t="54642" b="94960" l="22049" r="79309">
                        <a14:backgroundMark x1="21313" y1="84417" x2="21313" y2="84417"/>
                        <a14:backgroundMark x1="16500" y1="86667" x2="16500" y2="86667"/>
                        <a14:backgroundMark x1="16625" y1="74750" x2="16625" y2="74750"/>
                      </a14:backgroundRemoval>
                    </a14:imgEffect>
                  </a14:imgLayer>
                </a14:imgProps>
              </a:ext>
              <a:ext uri="{28A0092B-C50C-407E-A947-70E740481C1C}">
                <a14:useLocalDpi xmlns:a14="http://schemas.microsoft.com/office/drawing/2010/main" val="0"/>
              </a:ext>
            </a:extLst>
          </a:blip>
          <a:srcRect l="14892" t="49602" r="13533"/>
          <a:stretch/>
        </p:blipFill>
        <p:spPr>
          <a:xfrm rot="10800000">
            <a:off x="2590800" y="4648200"/>
            <a:ext cx="7669924" cy="4050410"/>
          </a:xfrm>
          <a:prstGeom prst="rect">
            <a:avLst/>
          </a:prstGeom>
        </p:spPr>
      </p:pic>
    </p:spTree>
    <p:extLst>
      <p:ext uri="{BB962C8B-B14F-4D97-AF65-F5344CB8AC3E}">
        <p14:creationId xmlns:p14="http://schemas.microsoft.com/office/powerpoint/2010/main" val="22818465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1"/>
            <a:ext cx="6934200" cy="1371599"/>
          </a:xfrm>
        </p:spPr>
        <p:txBody>
          <a:bodyPr>
            <a:normAutofit/>
          </a:bodyPr>
          <a:lstStyle/>
          <a:p>
            <a:pPr algn="ctr"/>
            <a:r>
              <a:rPr lang="en-US" sz="3600" dirty="0">
                <a:effectLst>
                  <a:outerShdw blurRad="50800" dist="38100" dir="2700000" algn="tl" rotWithShape="0">
                    <a:prstClr val="black">
                      <a:alpha val="40000"/>
                    </a:prstClr>
                  </a:outerShdw>
                </a:effectLst>
              </a:rPr>
              <a:t>CREATION OF CDIB</a:t>
            </a:r>
          </a:p>
        </p:txBody>
      </p:sp>
      <p:sp>
        <p:nvSpPr>
          <p:cNvPr id="3" name="Content Placeholder 2"/>
          <p:cNvSpPr>
            <a:spLocks noGrp="1"/>
          </p:cNvSpPr>
          <p:nvPr>
            <p:ph idx="1"/>
          </p:nvPr>
        </p:nvSpPr>
        <p:spPr>
          <a:xfrm>
            <a:off x="4495800" y="2133600"/>
            <a:ext cx="4210050" cy="4719145"/>
          </a:xfrm>
        </p:spPr>
        <p:txBody>
          <a:bodyPr>
            <a:normAutofit lnSpcReduction="10000"/>
          </a:bodyPr>
          <a:lstStyle/>
          <a:p>
            <a:endParaRPr lang="en-US" dirty="0"/>
          </a:p>
          <a:p>
            <a:r>
              <a:rPr lang="en-US" dirty="0" smtClean="0">
                <a:effectLst>
                  <a:outerShdw blurRad="50800" dist="38100" dir="2700000" algn="tl" rotWithShape="0">
                    <a:prstClr val="black">
                      <a:alpha val="40000"/>
                    </a:prstClr>
                  </a:outerShdw>
                </a:effectLst>
                <a:latin typeface="+mj-lt"/>
              </a:rPr>
              <a:t>No statute or regulation authorizing or controlling CDIBs</a:t>
            </a:r>
            <a:endParaRPr lang="en-US" dirty="0">
              <a:effectLst>
                <a:outerShdw blurRad="50800" dist="38100" dir="2700000" algn="tl" rotWithShape="0">
                  <a:prstClr val="black">
                    <a:alpha val="40000"/>
                  </a:prstClr>
                </a:outerShdw>
              </a:effectLst>
              <a:latin typeface="+mj-lt"/>
            </a:endParaRPr>
          </a:p>
          <a:p>
            <a:r>
              <a:rPr lang="en-US" dirty="0">
                <a:effectLst>
                  <a:outerShdw blurRad="50800" dist="38100" dir="2700000" algn="tl" rotWithShape="0">
                    <a:prstClr val="black">
                      <a:alpha val="40000"/>
                    </a:prstClr>
                  </a:outerShdw>
                </a:effectLst>
                <a:latin typeface="+mj-lt"/>
              </a:rPr>
              <a:t>John Collier letters to Indians of Robeson County, NC stating they are ½ or more Indian blood under IRA</a:t>
            </a:r>
          </a:p>
          <a:p>
            <a:r>
              <a:rPr lang="en-US" dirty="0">
                <a:effectLst>
                  <a:outerShdw blurRad="50800" dist="38100" dir="2700000" algn="tl" rotWithShape="0">
                    <a:prstClr val="black">
                      <a:alpha val="40000"/>
                    </a:prstClr>
                  </a:outerShdw>
                </a:effectLst>
                <a:latin typeface="+mj-lt"/>
              </a:rPr>
              <a:t>Late 1930s Memorandum from Commissioner stating a “certificate” could be used to show ¼ blood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95600"/>
            <a:ext cx="3962400" cy="2515140"/>
          </a:xfrm>
          <a:prstGeom prst="rect">
            <a:avLst/>
          </a:prstGeom>
        </p:spPr>
      </p:pic>
    </p:spTree>
    <p:extLst>
      <p:ext uri="{BB962C8B-B14F-4D97-AF65-F5344CB8AC3E}">
        <p14:creationId xmlns:p14="http://schemas.microsoft.com/office/powerpoint/2010/main" val="14518040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Underwood v. Dep. Asst. Sec.</a:t>
            </a:r>
            <a:br>
              <a:rPr lang="en-US" i="1" dirty="0" smtClean="0"/>
            </a:br>
            <a:r>
              <a:rPr lang="en-US" dirty="0" smtClean="0"/>
              <a:t>14 IBIA 3 (1986)</a:t>
            </a:r>
            <a:endParaRPr lang="en-US" i="1" dirty="0"/>
          </a:p>
        </p:txBody>
      </p:sp>
      <p:sp>
        <p:nvSpPr>
          <p:cNvPr id="3" name="Content Placeholder 2"/>
          <p:cNvSpPr>
            <a:spLocks noGrp="1"/>
          </p:cNvSpPr>
          <p:nvPr>
            <p:ph idx="1"/>
          </p:nvPr>
        </p:nvSpPr>
        <p:spPr/>
        <p:txBody>
          <a:bodyPr>
            <a:normAutofit/>
          </a:bodyPr>
          <a:lstStyle/>
          <a:p>
            <a:r>
              <a:rPr lang="en-US" dirty="0" smtClean="0"/>
              <a:t>BIA unilaterally </a:t>
            </a:r>
            <a:r>
              <a:rPr lang="en-US" dirty="0" err="1" smtClean="0"/>
              <a:t>unilaterally</a:t>
            </a:r>
            <a:r>
              <a:rPr lang="en-US" dirty="0" smtClean="0"/>
              <a:t> changed Underwood’s blood quantum on his CDIB from 4/4 to 1/2</a:t>
            </a:r>
          </a:p>
          <a:p>
            <a:r>
              <a:rPr lang="en-US" dirty="0" smtClean="0"/>
              <a:t>Alleged lack of adequate proof of paternity</a:t>
            </a:r>
          </a:p>
          <a:p>
            <a:r>
              <a:rPr lang="en-US" dirty="0" smtClean="0"/>
              <a:t>IBIA rules CDIBs not discretionary so to avoid IBIA jurisdiction</a:t>
            </a:r>
          </a:p>
          <a:p>
            <a:r>
              <a:rPr lang="en-US" dirty="0" smtClean="0"/>
              <a:t>IBIA invalidated the reduction of blood quantum no published regulations on CDIBs in violation of Administrative Procedures Act</a:t>
            </a:r>
            <a:endParaRPr lang="en-US" dirty="0"/>
          </a:p>
        </p:txBody>
      </p:sp>
    </p:spTree>
    <p:extLst>
      <p:ext uri="{BB962C8B-B14F-4D97-AF65-F5344CB8AC3E}">
        <p14:creationId xmlns:p14="http://schemas.microsoft.com/office/powerpoint/2010/main" val="35551829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2000 Draft Regulations</a:t>
            </a:r>
            <a:endParaRPr lang="en-US" dirty="0"/>
          </a:p>
        </p:txBody>
      </p:sp>
      <p:sp>
        <p:nvSpPr>
          <p:cNvPr id="3" name="Content Placeholder 2"/>
          <p:cNvSpPr>
            <a:spLocks noGrp="1"/>
          </p:cNvSpPr>
          <p:nvPr>
            <p:ph idx="1"/>
          </p:nvPr>
        </p:nvSpPr>
        <p:spPr/>
        <p:txBody>
          <a:bodyPr>
            <a:noAutofit/>
          </a:bodyPr>
          <a:lstStyle/>
          <a:p>
            <a:r>
              <a:rPr lang="en-US" sz="2800" dirty="0" smtClean="0"/>
              <a:t>Allegedly required by </a:t>
            </a:r>
            <a:r>
              <a:rPr lang="en-US" sz="2800" i="1" dirty="0" smtClean="0"/>
              <a:t>Underwood </a:t>
            </a:r>
            <a:r>
              <a:rPr lang="en-US" sz="2800" dirty="0" smtClean="0"/>
              <a:t>to make changes to CDIBS (but 1987 rule stripping IBIA jurisdiction)</a:t>
            </a:r>
          </a:p>
          <a:p>
            <a:r>
              <a:rPr lang="en-US" sz="2800" dirty="0" smtClean="0"/>
              <a:t>Paternity rule, even for earlier ancestors</a:t>
            </a:r>
          </a:p>
          <a:p>
            <a:r>
              <a:rPr lang="en-US" sz="2800" dirty="0" smtClean="0"/>
              <a:t>Right to make unilateral changes or complete invalidation of CDIBs if “in the public interest”</a:t>
            </a:r>
          </a:p>
        </p:txBody>
      </p:sp>
    </p:spTree>
    <p:extLst>
      <p:ext uri="{BB962C8B-B14F-4D97-AF65-F5344CB8AC3E}">
        <p14:creationId xmlns:p14="http://schemas.microsoft.com/office/powerpoint/2010/main" val="641198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000" y="76200"/>
            <a:ext cx="7010400" cy="6781800"/>
          </a:xfrm>
          <a:prstGeom prst="rect">
            <a:avLst/>
          </a:prstGeom>
        </p:spPr>
      </p:pic>
    </p:spTree>
    <p:extLst>
      <p:ext uri="{BB962C8B-B14F-4D97-AF65-F5344CB8AC3E}">
        <p14:creationId xmlns:p14="http://schemas.microsoft.com/office/powerpoint/2010/main" val="15303016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AD1BC-C19D-6D42-B22B-38E7D8D50793}"/>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7257" t="3333" r="4209" b="6666"/>
          <a:stretch/>
        </p:blipFill>
        <p:spPr>
          <a:xfrm rot="5400000">
            <a:off x="1004711" y="-1235491"/>
            <a:ext cx="7058378" cy="9372600"/>
          </a:xfrm>
          <a:prstGeom prst="rect">
            <a:avLst/>
          </a:prstGeom>
        </p:spPr>
      </p:pic>
      <p:sp>
        <p:nvSpPr>
          <p:cNvPr id="4" name="Title 3">
            <a:extLst>
              <a:ext uri="{FF2B5EF4-FFF2-40B4-BE49-F238E27FC236}">
                <a16:creationId xmlns:a16="http://schemas.microsoft.com/office/drawing/2014/main" id="{88BB92B4-79D2-C947-9627-A94E7A7E7530}"/>
              </a:ext>
            </a:extLst>
          </p:cNvPr>
          <p:cNvSpPr>
            <a:spLocks noGrp="1"/>
          </p:cNvSpPr>
          <p:nvPr>
            <p:ph type="ctrTitle"/>
          </p:nvPr>
        </p:nvSpPr>
        <p:spPr>
          <a:xfrm>
            <a:off x="1676786" y="1828800"/>
            <a:ext cx="5714228" cy="2421464"/>
          </a:xfrm>
        </p:spPr>
        <p:txBody>
          <a:bodyPr>
            <a:normAutofit/>
          </a:bodyPr>
          <a:lstStyle/>
          <a:p>
            <a:pPr algn="ctr"/>
            <a:r>
              <a:rPr lang="en-US" sz="6600" dirty="0">
                <a:effectLst>
                  <a:outerShdw blurRad="50800" dist="38100" dir="2700000" algn="tl" rotWithShape="0">
                    <a:prstClr val="black">
                      <a:alpha val="40000"/>
                    </a:prstClr>
                  </a:outerShdw>
                </a:effectLst>
              </a:rPr>
              <a:t>Thank you</a:t>
            </a:r>
          </a:p>
        </p:txBody>
      </p:sp>
    </p:spTree>
    <p:extLst>
      <p:ext uri="{BB962C8B-B14F-4D97-AF65-F5344CB8AC3E}">
        <p14:creationId xmlns:p14="http://schemas.microsoft.com/office/powerpoint/2010/main" val="1092986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STATUTES AND REGULATIONS USING ONLY BLOOD QUANTUM</a:t>
            </a:r>
            <a:endParaRPr lang="en-US" dirty="0"/>
          </a:p>
        </p:txBody>
      </p:sp>
      <p:sp>
        <p:nvSpPr>
          <p:cNvPr id="3" name="Content Placeholder 2"/>
          <p:cNvSpPr>
            <a:spLocks noGrp="1"/>
          </p:cNvSpPr>
          <p:nvPr>
            <p:ph idx="1"/>
          </p:nvPr>
        </p:nvSpPr>
        <p:spPr/>
        <p:txBody>
          <a:bodyPr>
            <a:normAutofit fontScale="92500"/>
          </a:bodyPr>
          <a:lstStyle/>
          <a:p>
            <a:r>
              <a:rPr lang="en-US" dirty="0" smtClean="0"/>
              <a:t>Indian Reorganization Act (1/2 blood)</a:t>
            </a:r>
          </a:p>
          <a:p>
            <a:r>
              <a:rPr lang="en-US" dirty="0" smtClean="0"/>
              <a:t>Loan Provisions (1/4 blood)</a:t>
            </a:r>
          </a:p>
          <a:p>
            <a:r>
              <a:rPr lang="en-US" dirty="0" smtClean="0"/>
              <a:t>Alaska Native Claims Settlement Act (1/4 blood)</a:t>
            </a:r>
          </a:p>
          <a:p>
            <a:r>
              <a:rPr lang="en-US" dirty="0"/>
              <a:t>Stigler Act- allotments of Five Civilized Tribes (</a:t>
            </a:r>
            <a:r>
              <a:rPr lang="en-US" dirty="0" smtClean="0"/>
              <a:t>1/2 blood)</a:t>
            </a:r>
          </a:p>
          <a:p>
            <a:r>
              <a:rPr lang="en-US" dirty="0" smtClean="0"/>
              <a:t>Marine Mammals Protection Act Reg. (1/4 blood)</a:t>
            </a:r>
          </a:p>
          <a:p>
            <a:r>
              <a:rPr lang="en-US" dirty="0" smtClean="0"/>
              <a:t>Johnson O’Malley funding Reg. (1/4 blood) (proposed rule to eliminate blood quantum requirement)</a:t>
            </a:r>
            <a:endParaRPr lang="en-US" dirty="0"/>
          </a:p>
        </p:txBody>
      </p:sp>
    </p:spTree>
    <p:extLst>
      <p:ext uri="{BB962C8B-B14F-4D97-AF65-F5344CB8AC3E}">
        <p14:creationId xmlns:p14="http://schemas.microsoft.com/office/powerpoint/2010/main" val="40011223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77" y="0"/>
            <a:ext cx="9167677" cy="6858000"/>
          </a:xfrm>
          <a:prstGeom prst="rect">
            <a:avLst/>
          </a:prstGeom>
        </p:spPr>
      </p:pic>
    </p:spTree>
    <p:extLst>
      <p:ext uri="{BB962C8B-B14F-4D97-AF65-F5344CB8AC3E}">
        <p14:creationId xmlns:p14="http://schemas.microsoft.com/office/powerpoint/2010/main" val="37519368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D68677-1561-284B-8363-46CEF995E6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34471"/>
            <a:ext cx="6858000" cy="6589059"/>
          </a:xfrm>
          <a:prstGeom prst="rect">
            <a:avLst/>
          </a:prstGeom>
        </p:spPr>
      </p:pic>
    </p:spTree>
    <p:extLst>
      <p:ext uri="{BB962C8B-B14F-4D97-AF65-F5344CB8AC3E}">
        <p14:creationId xmlns:p14="http://schemas.microsoft.com/office/powerpoint/2010/main" val="40883828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1472"/>
            <a:ext cx="9144000" cy="6275055"/>
          </a:xfrm>
          <a:prstGeom prst="rect">
            <a:avLst/>
          </a:prstGeom>
        </p:spPr>
      </p:pic>
    </p:spTree>
    <p:extLst>
      <p:ext uri="{BB962C8B-B14F-4D97-AF65-F5344CB8AC3E}">
        <p14:creationId xmlns:p14="http://schemas.microsoft.com/office/powerpoint/2010/main" val="42021886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effectLst>
                  <a:outerShdw blurRad="50800" dist="38100" dir="2700000" algn="tl" rotWithShape="0">
                    <a:prstClr val="black">
                      <a:alpha val="40000"/>
                    </a:prstClr>
                  </a:outerShdw>
                </a:effectLst>
              </a:rPr>
              <a:t>PRE-AMERICAN </a:t>
            </a:r>
            <a:r>
              <a:rPr lang="en-US" sz="3600" dirty="0" smtClean="0">
                <a:effectLst>
                  <a:outerShdw blurRad="50800" dist="38100" dir="2700000" algn="tl" rotWithShape="0">
                    <a:prstClr val="black">
                      <a:alpha val="40000"/>
                    </a:prstClr>
                  </a:outerShdw>
                </a:effectLst>
              </a:rPr>
              <a:t>ORIGINS OF BLOOD QUANTUM</a:t>
            </a:r>
            <a:endParaRPr lang="en-US" sz="3600" dirty="0">
              <a:effectLst>
                <a:outerShdw blurRad="50800" dist="38100" dir="2700000" algn="tl" rotWithShape="0">
                  <a:prstClr val="black">
                    <a:alpha val="40000"/>
                  </a:prstClr>
                </a:outerShdw>
              </a:effectLst>
            </a:endParaRPr>
          </a:p>
        </p:txBody>
      </p:sp>
      <p:sp>
        <p:nvSpPr>
          <p:cNvPr id="3" name="Content Placeholder 2"/>
          <p:cNvSpPr>
            <a:spLocks noGrp="1"/>
          </p:cNvSpPr>
          <p:nvPr>
            <p:ph idx="4294967295"/>
          </p:nvPr>
        </p:nvSpPr>
        <p:spPr>
          <a:xfrm>
            <a:off x="531638" y="2065338"/>
            <a:ext cx="7240761" cy="3649662"/>
          </a:xfrm>
        </p:spPr>
        <p:txBody>
          <a:bodyPr>
            <a:noAutofit/>
          </a:bodyPr>
          <a:lstStyle/>
          <a:p>
            <a:r>
              <a:rPr lang="en-US" sz="2800" b="1" dirty="0">
                <a:effectLst>
                  <a:outerShdw blurRad="50800" dist="38100" dir="2700000" algn="tl" rotWithShape="0">
                    <a:prstClr val="black">
                      <a:alpha val="40000"/>
                    </a:prstClr>
                  </a:outerShdw>
                </a:effectLst>
                <a:latin typeface="+mj-lt"/>
              </a:rPr>
              <a:t>“</a:t>
            </a:r>
            <a:r>
              <a:rPr lang="en-US" sz="2800" b="1" dirty="0" err="1">
                <a:effectLst>
                  <a:outerShdw blurRad="50800" dist="38100" dir="2700000" algn="tl" rotWithShape="0">
                    <a:prstClr val="black">
                      <a:alpha val="40000"/>
                    </a:prstClr>
                  </a:outerShdw>
                </a:effectLst>
                <a:latin typeface="+mj-lt"/>
              </a:rPr>
              <a:t>Limpieza</a:t>
            </a:r>
            <a:r>
              <a:rPr lang="en-US" sz="2800" b="1" dirty="0">
                <a:effectLst>
                  <a:outerShdw blurRad="50800" dist="38100" dir="2700000" algn="tl" rotWithShape="0">
                    <a:prstClr val="black">
                      <a:alpha val="40000"/>
                    </a:prstClr>
                  </a:outerShdw>
                </a:effectLst>
                <a:latin typeface="+mj-lt"/>
              </a:rPr>
              <a:t> de </a:t>
            </a:r>
            <a:r>
              <a:rPr lang="en-US" sz="2800" b="1" dirty="0" err="1">
                <a:effectLst>
                  <a:outerShdw blurRad="50800" dist="38100" dir="2700000" algn="tl" rotWithShape="0">
                    <a:prstClr val="black">
                      <a:alpha val="40000"/>
                    </a:prstClr>
                  </a:outerShdw>
                </a:effectLst>
                <a:latin typeface="+mj-lt"/>
              </a:rPr>
              <a:t>sangre</a:t>
            </a:r>
            <a:r>
              <a:rPr lang="en-US" sz="2800" b="1" dirty="0">
                <a:effectLst>
                  <a:outerShdw blurRad="50800" dist="38100" dir="2700000" algn="tl" rotWithShape="0">
                    <a:prstClr val="black">
                      <a:alpha val="40000"/>
                    </a:prstClr>
                  </a:outerShdw>
                </a:effectLst>
                <a:latin typeface="+mj-lt"/>
              </a:rPr>
              <a:t>” </a:t>
            </a:r>
            <a:r>
              <a:rPr lang="en-US" sz="2800" dirty="0">
                <a:effectLst>
                  <a:outerShdw blurRad="50800" dist="38100" dir="2700000" algn="tl" rotWithShape="0">
                    <a:prstClr val="black">
                      <a:alpha val="40000"/>
                    </a:prstClr>
                  </a:outerShdw>
                </a:effectLst>
                <a:latin typeface="+mj-lt"/>
              </a:rPr>
              <a:t>: Purity of blood originating in Spain during inquisition </a:t>
            </a:r>
          </a:p>
          <a:p>
            <a:r>
              <a:rPr lang="en-US" sz="2800" dirty="0">
                <a:effectLst>
                  <a:outerShdw blurRad="50800" dist="38100" dir="2700000" algn="tl" rotWithShape="0">
                    <a:prstClr val="black">
                      <a:alpha val="40000"/>
                    </a:prstClr>
                  </a:outerShdw>
                </a:effectLst>
                <a:latin typeface="+mj-lt"/>
              </a:rPr>
              <a:t>Originally applied to Jewish and Muslim converts</a:t>
            </a:r>
          </a:p>
          <a:p>
            <a:r>
              <a:rPr lang="en-US" sz="2800" dirty="0">
                <a:effectLst>
                  <a:outerShdw blurRad="50800" dist="38100" dir="2700000" algn="tl" rotWithShape="0">
                    <a:prstClr val="black">
                      <a:alpha val="40000"/>
                    </a:prstClr>
                  </a:outerShdw>
                </a:effectLst>
                <a:latin typeface="+mj-lt"/>
              </a:rPr>
              <a:t>Adapted to New World in Mexico for Indian ancestry</a:t>
            </a:r>
          </a:p>
          <a:p>
            <a:r>
              <a:rPr lang="en-US" sz="2800" b="1" dirty="0">
                <a:effectLst>
                  <a:outerShdw blurRad="50800" dist="38100" dir="2700000" algn="tl" rotWithShape="0">
                    <a:prstClr val="black">
                      <a:alpha val="40000"/>
                    </a:prstClr>
                  </a:outerShdw>
                </a:effectLst>
                <a:latin typeface="+mj-lt"/>
              </a:rPr>
              <a:t>“Half” and “Whole” blood: </a:t>
            </a:r>
            <a:r>
              <a:rPr lang="en-US" sz="2800" dirty="0">
                <a:effectLst>
                  <a:outerShdw blurRad="50800" dist="38100" dir="2700000" algn="tl" rotWithShape="0">
                    <a:prstClr val="black">
                      <a:alpha val="40000"/>
                    </a:prstClr>
                  </a:outerShdw>
                </a:effectLst>
                <a:latin typeface="+mj-lt"/>
              </a:rPr>
              <a:t>Defined rights of inheritance for</a:t>
            </a:r>
            <a:r>
              <a:rPr lang="en-US" sz="2800" b="1" dirty="0">
                <a:effectLst>
                  <a:outerShdw blurRad="50800" dist="38100" dir="2700000" algn="tl" rotWithShape="0">
                    <a:prstClr val="black">
                      <a:alpha val="40000"/>
                    </a:prstClr>
                  </a:outerShdw>
                </a:effectLst>
                <a:latin typeface="+mj-lt"/>
              </a:rPr>
              <a:t> </a:t>
            </a:r>
            <a:r>
              <a:rPr lang="en-US" sz="2800" dirty="0">
                <a:effectLst>
                  <a:outerShdw blurRad="50800" dist="38100" dir="2700000" algn="tl" rotWithShape="0">
                    <a:prstClr val="black">
                      <a:alpha val="40000"/>
                    </a:prstClr>
                  </a:outerShdw>
                </a:effectLst>
                <a:latin typeface="+mj-lt"/>
              </a:rPr>
              <a:t>relatives under English property law</a:t>
            </a:r>
          </a:p>
        </p:txBody>
      </p:sp>
    </p:spTree>
    <p:extLst>
      <p:ext uri="{BB962C8B-B14F-4D97-AF65-F5344CB8AC3E}">
        <p14:creationId xmlns:p14="http://schemas.microsoft.com/office/powerpoint/2010/main" val="30835647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46EF3C-44BD-7E40-B0CA-D27C2FD10EF6}"/>
              </a:ext>
            </a:extLst>
          </p:cNvPr>
          <p:cNvPicPr>
            <a:picLocks noChangeAspect="1"/>
          </p:cNvPicPr>
          <p:nvPr/>
        </p:nvPicPr>
        <p:blipFill>
          <a:blip r:embed="rId2" cstate="print">
            <a:alphaModFix amt="20000"/>
            <a:extLst>
              <a:ext uri="{28A0092B-C50C-407E-A947-70E740481C1C}">
                <a14:useLocalDpi xmlns:a14="http://schemas.microsoft.com/office/drawing/2010/main" val="0"/>
              </a:ext>
            </a:extLst>
          </a:blip>
          <a:stretch>
            <a:fillRect/>
          </a:stretch>
        </p:blipFill>
        <p:spPr>
          <a:xfrm>
            <a:off x="76200" y="27039"/>
            <a:ext cx="8803594" cy="6858000"/>
          </a:xfrm>
          <a:prstGeom prst="rect">
            <a:avLst/>
          </a:prstGeom>
        </p:spPr>
      </p:pic>
      <p:sp>
        <p:nvSpPr>
          <p:cNvPr id="2" name="Title 1"/>
          <p:cNvSpPr>
            <a:spLocks noGrp="1"/>
          </p:cNvSpPr>
          <p:nvPr>
            <p:ph type="title"/>
          </p:nvPr>
        </p:nvSpPr>
        <p:spPr/>
        <p:txBody>
          <a:bodyPr>
            <a:normAutofit/>
          </a:bodyPr>
          <a:lstStyle/>
          <a:p>
            <a:r>
              <a:rPr lang="en-US" sz="3600" dirty="0">
                <a:effectLst>
                  <a:outerShdw blurRad="50800" dist="38100" dir="2700000" algn="tl" rotWithShape="0">
                    <a:prstClr val="black">
                      <a:alpha val="40000"/>
                    </a:prstClr>
                  </a:outerShdw>
                </a:effectLst>
              </a:rPr>
              <a:t>VIRGINIA STATUTES</a:t>
            </a:r>
          </a:p>
        </p:txBody>
      </p:sp>
      <p:sp>
        <p:nvSpPr>
          <p:cNvPr id="3" name="Content Placeholder 2"/>
          <p:cNvSpPr>
            <a:spLocks noGrp="1"/>
          </p:cNvSpPr>
          <p:nvPr>
            <p:ph idx="4294967295"/>
          </p:nvPr>
        </p:nvSpPr>
        <p:spPr>
          <a:xfrm>
            <a:off x="531638" y="1604963"/>
            <a:ext cx="7621761" cy="4491037"/>
          </a:xfrm>
        </p:spPr>
        <p:txBody>
          <a:bodyPr>
            <a:normAutofit fontScale="70000" lnSpcReduction="20000"/>
          </a:bodyPr>
          <a:lstStyle/>
          <a:p>
            <a:pPr marL="0" indent="0">
              <a:buNone/>
            </a:pPr>
            <a:endParaRPr lang="en-US" sz="3400" b="1" dirty="0" smtClean="0">
              <a:effectLst>
                <a:outerShdw blurRad="50800" dist="38100" dir="2700000" algn="tl" rotWithShape="0">
                  <a:prstClr val="black">
                    <a:alpha val="40000"/>
                  </a:prstClr>
                </a:outerShdw>
              </a:effectLst>
              <a:latin typeface="+mj-lt"/>
            </a:endParaRPr>
          </a:p>
          <a:p>
            <a:pPr marL="0" indent="0">
              <a:buNone/>
            </a:pPr>
            <a:r>
              <a:rPr lang="en-US" sz="3400" b="1" dirty="0" smtClean="0">
                <a:effectLst>
                  <a:outerShdw blurRad="50800" dist="38100" dir="2700000" algn="tl" rotWithShape="0">
                    <a:prstClr val="black">
                      <a:alpha val="40000"/>
                    </a:prstClr>
                  </a:outerShdw>
                </a:effectLst>
                <a:latin typeface="+mj-lt"/>
              </a:rPr>
              <a:t>Definitions </a:t>
            </a:r>
            <a:r>
              <a:rPr lang="en-US" sz="3400" b="1" dirty="0">
                <a:effectLst>
                  <a:outerShdw blurRad="50800" dist="38100" dir="2700000" algn="tl" rotWithShape="0">
                    <a:prstClr val="black">
                      <a:alpha val="40000"/>
                    </a:prstClr>
                  </a:outerShdw>
                </a:effectLst>
                <a:latin typeface="+mj-lt"/>
              </a:rPr>
              <a:t>of “Mulatto”</a:t>
            </a:r>
          </a:p>
          <a:p>
            <a:r>
              <a:rPr lang="en-US" sz="3600" b="1" dirty="0">
                <a:effectLst>
                  <a:outerShdw blurRad="50800" dist="38100" dir="2700000" algn="tl" rotWithShape="0">
                    <a:prstClr val="black">
                      <a:alpha val="40000"/>
                    </a:prstClr>
                  </a:outerShdw>
                </a:effectLst>
                <a:latin typeface="+mj-lt"/>
              </a:rPr>
              <a:t>1705</a:t>
            </a:r>
            <a:r>
              <a:rPr lang="en-US" sz="3600" dirty="0">
                <a:effectLst>
                  <a:outerShdw blurRad="50800" dist="38100" dir="2700000" algn="tl" rotWithShape="0">
                    <a:prstClr val="black">
                      <a:alpha val="40000"/>
                    </a:prstClr>
                  </a:outerShdw>
                </a:effectLst>
                <a:latin typeface="+mj-lt"/>
              </a:rPr>
              <a:t>:</a:t>
            </a:r>
          </a:p>
          <a:p>
            <a:pPr marL="457200" lvl="1" indent="0">
              <a:buNone/>
            </a:pPr>
            <a:r>
              <a:rPr lang="en-US" sz="3600" dirty="0">
                <a:effectLst>
                  <a:outerShdw blurRad="50800" dist="38100" dir="2700000" algn="tl" rotWithShape="0">
                    <a:prstClr val="black">
                      <a:alpha val="40000"/>
                    </a:prstClr>
                  </a:outerShdw>
                </a:effectLst>
                <a:latin typeface="+mj-lt"/>
              </a:rPr>
              <a:t>“the child of an Indian and child, grandchild or great grandchild of a negro”</a:t>
            </a:r>
          </a:p>
          <a:p>
            <a:r>
              <a:rPr lang="en-US" sz="3600" b="1" dirty="0">
                <a:effectLst>
                  <a:outerShdw blurRad="50800" dist="38100" dir="2700000" algn="tl" rotWithShape="0">
                    <a:prstClr val="black">
                      <a:alpha val="40000"/>
                    </a:prstClr>
                  </a:outerShdw>
                </a:effectLst>
                <a:latin typeface="+mj-lt"/>
              </a:rPr>
              <a:t>1785</a:t>
            </a:r>
            <a:r>
              <a:rPr lang="en-US" sz="3600" dirty="0">
                <a:effectLst>
                  <a:outerShdw blurRad="50800" dist="38100" dir="2700000" algn="tl" rotWithShape="0">
                    <a:prstClr val="black">
                      <a:alpha val="40000"/>
                    </a:prstClr>
                  </a:outerShdw>
                </a:effectLst>
                <a:latin typeface="+mj-lt"/>
              </a:rPr>
              <a:t>:</a:t>
            </a:r>
          </a:p>
          <a:p>
            <a:pPr marL="457200" lvl="1" indent="0">
              <a:buNone/>
            </a:pPr>
            <a:r>
              <a:rPr lang="en-US" sz="3600" dirty="0">
                <a:effectLst>
                  <a:outerShdw blurRad="50800" dist="38100" dir="2700000" algn="tl" rotWithShape="0">
                    <a:prstClr val="black">
                      <a:alpha val="40000"/>
                    </a:prstClr>
                  </a:outerShdw>
                </a:effectLst>
                <a:latin typeface="+mj-lt"/>
              </a:rPr>
              <a:t>[E]very person of whose grandfathers or grandmothers any one is or shall have been a Negro, although all his other progenitors, except that descending from the Negro shall have been white persons . . . and so every person who shall have </a:t>
            </a:r>
            <a:r>
              <a:rPr lang="en-US" sz="3600" i="1" dirty="0">
                <a:effectLst>
                  <a:outerShdw blurRad="50800" dist="38100" dir="2700000" algn="tl" rotWithShape="0">
                    <a:prstClr val="black">
                      <a:alpha val="40000"/>
                    </a:prstClr>
                  </a:outerShdw>
                </a:effectLst>
                <a:latin typeface="+mj-lt"/>
              </a:rPr>
              <a:t>one-fourth or more Negro blood</a:t>
            </a:r>
            <a:r>
              <a:rPr lang="en-US" sz="3600" dirty="0">
                <a:effectLst>
                  <a:outerShdw blurRad="50800" dist="38100" dir="2700000" algn="tl" rotWithShape="0">
                    <a:prstClr val="black">
                      <a:alpha val="40000"/>
                    </a:prstClr>
                  </a:outerShdw>
                </a:effectLst>
                <a:latin typeface="+mj-lt"/>
              </a:rPr>
              <a:t>, shall, in like manner be deemed a mulatto</a:t>
            </a:r>
          </a:p>
        </p:txBody>
      </p:sp>
    </p:spTree>
    <p:extLst>
      <p:ext uri="{BB962C8B-B14F-4D97-AF65-F5344CB8AC3E}">
        <p14:creationId xmlns:p14="http://schemas.microsoft.com/office/powerpoint/2010/main" val="6533451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609601"/>
            <a:ext cx="7086600" cy="1456267"/>
          </a:xfrm>
        </p:spPr>
        <p:txBody>
          <a:bodyPr>
            <a:normAutofit fontScale="90000"/>
          </a:bodyPr>
          <a:lstStyle/>
          <a:p>
            <a:pPr algn="ctr"/>
            <a:r>
              <a:rPr lang="en-US" sz="3600" i="1" dirty="0">
                <a:effectLst>
                  <a:outerShdw blurRad="50800" dist="38100" dir="2700000" algn="tl" rotWithShape="0">
                    <a:prstClr val="black">
                      <a:alpha val="40000"/>
                    </a:prstClr>
                  </a:outerShdw>
                </a:effectLst>
              </a:rPr>
              <a:t>Inhabitants of Andover v. </a:t>
            </a:r>
            <a:br>
              <a:rPr lang="en-US" sz="3600" i="1" dirty="0">
                <a:effectLst>
                  <a:outerShdw blurRad="50800" dist="38100" dir="2700000" algn="tl" rotWithShape="0">
                    <a:prstClr val="black">
                      <a:alpha val="40000"/>
                    </a:prstClr>
                  </a:outerShdw>
                </a:effectLst>
              </a:rPr>
            </a:br>
            <a:r>
              <a:rPr lang="en-US" sz="3600" i="1" dirty="0">
                <a:effectLst>
                  <a:outerShdw blurRad="50800" dist="38100" dir="2700000" algn="tl" rotWithShape="0">
                    <a:prstClr val="black">
                      <a:alpha val="40000"/>
                    </a:prstClr>
                  </a:outerShdw>
                </a:effectLst>
              </a:rPr>
              <a:t>Inhabitants of Canton (Mass. 1816)</a:t>
            </a:r>
          </a:p>
        </p:txBody>
      </p:sp>
      <p:sp>
        <p:nvSpPr>
          <p:cNvPr id="3" name="Content Placeholder 2"/>
          <p:cNvSpPr>
            <a:spLocks noGrp="1"/>
          </p:cNvSpPr>
          <p:nvPr>
            <p:ph idx="4294967295"/>
          </p:nvPr>
        </p:nvSpPr>
        <p:spPr>
          <a:xfrm>
            <a:off x="685800" y="2233613"/>
            <a:ext cx="7086600" cy="3124200"/>
          </a:xfrm>
        </p:spPr>
        <p:txBody>
          <a:bodyPr>
            <a:normAutofit fontScale="92500"/>
          </a:bodyPr>
          <a:lstStyle/>
          <a:p>
            <a:pPr marL="0" indent="0" algn="ctr">
              <a:buNone/>
            </a:pPr>
            <a:r>
              <a:rPr lang="en-US" sz="4400" dirty="0">
                <a:effectLst>
                  <a:outerShdw blurRad="50800" dist="38100" dir="2700000" algn="tl" rotWithShape="0">
                    <a:prstClr val="black">
                      <a:alpha val="40000"/>
                    </a:prstClr>
                  </a:outerShdw>
                </a:effectLst>
                <a:latin typeface="+mj-lt"/>
              </a:rPr>
              <a:t>It [was] immaterial, whether she was a mulatto or not, provided she associated with the tribe, making one of their number.</a:t>
            </a:r>
          </a:p>
        </p:txBody>
      </p:sp>
      <p:pic>
        <p:nvPicPr>
          <p:cNvPr id="5" name="Picture 4">
            <a:extLst>
              <a:ext uri="{FF2B5EF4-FFF2-40B4-BE49-F238E27FC236}">
                <a16:creationId xmlns:a16="http://schemas.microsoft.com/office/drawing/2014/main" id="{C316387C-B775-CA40-9904-B4E1FE9E0FE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3583" t="3192" r="30597" b="55087"/>
          <a:stretch/>
        </p:blipFill>
        <p:spPr>
          <a:xfrm>
            <a:off x="3733800" y="5562600"/>
            <a:ext cx="1219200" cy="996146"/>
          </a:xfrm>
          <a:prstGeom prst="rect">
            <a:avLst/>
          </a:prstGeom>
        </p:spPr>
      </p:pic>
    </p:spTree>
    <p:extLst>
      <p:ext uri="{BB962C8B-B14F-4D97-AF65-F5344CB8AC3E}">
        <p14:creationId xmlns:p14="http://schemas.microsoft.com/office/powerpoint/2010/main" val="39664475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themeOverride>
</file>

<file path=ppt/theme/themeOverride10.xml><?xml version="1.0" encoding="utf-8"?>
<a:themeOverride xmlns:a="http://schemas.openxmlformats.org/drawingml/2006/main">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themeOverride>
</file>

<file path=ppt/theme/themeOverride11.xml><?xml version="1.0" encoding="utf-8"?>
<a:themeOverride xmlns:a="http://schemas.openxmlformats.org/drawingml/2006/main">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themeOverride>
</file>

<file path=ppt/theme/themeOverride12.xml><?xml version="1.0" encoding="utf-8"?>
<a:themeOverride xmlns:a="http://schemas.openxmlformats.org/drawingml/2006/main">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themeOverride>
</file>

<file path=ppt/theme/themeOverride13.xml><?xml version="1.0" encoding="utf-8"?>
<a:themeOverride xmlns:a="http://schemas.openxmlformats.org/drawingml/2006/main">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themeOverride>
</file>

<file path=ppt/theme/themeOverride14.xml><?xml version="1.0" encoding="utf-8"?>
<a:themeOverride xmlns:a="http://schemas.openxmlformats.org/drawingml/2006/main">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themeOverride>
</file>

<file path=ppt/theme/themeOverride2.xml><?xml version="1.0" encoding="utf-8"?>
<a:themeOverride xmlns:a="http://schemas.openxmlformats.org/drawingml/2006/main">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themeOverride>
</file>

<file path=ppt/theme/themeOverride3.xml><?xml version="1.0" encoding="utf-8"?>
<a:themeOverride xmlns:a="http://schemas.openxmlformats.org/drawingml/2006/main">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themeOverride>
</file>

<file path=ppt/theme/themeOverride4.xml><?xml version="1.0" encoding="utf-8"?>
<a:themeOverride xmlns:a="http://schemas.openxmlformats.org/drawingml/2006/main">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themeOverride>
</file>

<file path=ppt/theme/themeOverride5.xml><?xml version="1.0" encoding="utf-8"?>
<a:themeOverride xmlns:a="http://schemas.openxmlformats.org/drawingml/2006/main">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themeOverride>
</file>

<file path=ppt/theme/themeOverride6.xml><?xml version="1.0" encoding="utf-8"?>
<a:themeOverride xmlns:a="http://schemas.openxmlformats.org/drawingml/2006/main">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themeOverride>
</file>

<file path=ppt/theme/themeOverride7.xml><?xml version="1.0" encoding="utf-8"?>
<a:themeOverride xmlns:a="http://schemas.openxmlformats.org/drawingml/2006/main">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themeOverride>
</file>

<file path=ppt/theme/themeOverride8.xml><?xml version="1.0" encoding="utf-8"?>
<a:themeOverride xmlns:a="http://schemas.openxmlformats.org/drawingml/2006/main">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themeOverride>
</file>

<file path=ppt/theme/themeOverride9.xml><?xml version="1.0" encoding="utf-8"?>
<a:themeOverride xmlns:a="http://schemas.openxmlformats.org/drawingml/2006/main">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themeOverride>
</file>

<file path=docProps/app.xml><?xml version="1.0" encoding="utf-8"?>
<Properties xmlns="http://schemas.openxmlformats.org/officeDocument/2006/extended-properties" xmlns:vt="http://schemas.openxmlformats.org/officeDocument/2006/docPropsVTypes">
  <Template/>
  <TotalTime>2055</TotalTime>
  <Words>1191</Words>
  <Application>Microsoft Office PowerPoint</Application>
  <PresentationFormat>On-screen Show (4:3)</PresentationFormat>
  <Paragraphs>98</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Trebuchet MS</vt:lpstr>
      <vt:lpstr>Berlin</vt:lpstr>
      <vt:lpstr>CDIB: THE ROLE OF THE CERTIFICATE OF INDIAN BLOOD IN DEFINING NATIVE AMERICAN LEGAL IDENTITY </vt:lpstr>
      <vt:lpstr>PowerPoint Presentation</vt:lpstr>
      <vt:lpstr>STATUTES AND REGULATIONS USING ONLY BLOOD QUANTUM</vt:lpstr>
      <vt:lpstr>PowerPoint Presentation</vt:lpstr>
      <vt:lpstr>PowerPoint Presentation</vt:lpstr>
      <vt:lpstr>PowerPoint Presentation</vt:lpstr>
      <vt:lpstr>PRE-AMERICAN ORIGINS OF BLOOD QUANTUM</vt:lpstr>
      <vt:lpstr>VIRGINIA STATUTES</vt:lpstr>
      <vt:lpstr>Inhabitants of Andover v.  Inhabitants of Canton (Mass. 1816)</vt:lpstr>
      <vt:lpstr>Wall v. Williams (Ala. 1847)</vt:lpstr>
      <vt:lpstr>REFERENCES TO BLOOD QUANTUM IN TREATIES</vt:lpstr>
      <vt:lpstr>Treaties Recognizing Mixed-Bloods as Tribal Members</vt:lpstr>
      <vt:lpstr>FEDERAL JUDICIAL  DEFINITIONS OF “INDIAN”</vt:lpstr>
      <vt:lpstr>ALLOTMENT ELIGIBILITY</vt:lpstr>
      <vt:lpstr>BIA VIEWS</vt:lpstr>
      <vt:lpstr>1897 Marriage Statute</vt:lpstr>
      <vt:lpstr>Senator Anthony Higgins (1895)</vt:lpstr>
      <vt:lpstr>PowerPoint Presentation</vt:lpstr>
      <vt:lpstr>BLOOD QUANTUM IN RELEASE OF ALLOTMENT RESTRICTIONS</vt:lpstr>
      <vt:lpstr>OTHER ALLOTMENTS</vt:lpstr>
      <vt:lpstr>INDIAN REORGANIZATION ACT</vt:lpstr>
      <vt:lpstr>IRA DEFINITION OF “INDIAN”</vt:lpstr>
      <vt:lpstr>CREATION OF CDIB</vt:lpstr>
      <vt:lpstr>Underwood v. Dep. Asst. Sec. 14 IBIA 3 (1986)</vt:lpstr>
      <vt:lpstr>2000 Draft Regulations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REPRESENTING INDIANS IN FEDERAL AND STATE COURT</dc:title>
  <dc:creator>Paul Spruhan</dc:creator>
  <cp:lastModifiedBy>Darlene Lester</cp:lastModifiedBy>
  <cp:revision>110</cp:revision>
  <dcterms:created xsi:type="dcterms:W3CDTF">2015-06-14T15:32:16Z</dcterms:created>
  <dcterms:modified xsi:type="dcterms:W3CDTF">2018-10-25T21:52:40Z</dcterms:modified>
</cp:coreProperties>
</file>