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1F6B804-A96F-4456-B93F-FFE7C2DE225F}">
          <p14:sldIdLst>
            <p14:sldId id="256"/>
            <p14:sldId id="257"/>
            <p14:sldId id="258"/>
            <p14:sldId id="259"/>
            <p14:sldId id="260"/>
            <p14:sldId id="261"/>
            <p14:sldId id="263"/>
            <p14:sldId id="262"/>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Lst>
        </p14:section>
        <p14:section name="Untitled Section" id="{47A3CA7B-6C03-4BAF-95E9-BFAFA9F8A1A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10/15/2019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10/15/2019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A27F-5CC5-4B23-B256-17FA2AF6AAF8}"/>
              </a:ext>
            </a:extLst>
          </p:cNvPr>
          <p:cNvSpPr>
            <a:spLocks noGrp="1"/>
          </p:cNvSpPr>
          <p:nvPr>
            <p:ph type="ctrTitle"/>
          </p:nvPr>
        </p:nvSpPr>
        <p:spPr/>
        <p:txBody>
          <a:bodyPr>
            <a:normAutofit/>
          </a:bodyPr>
          <a:lstStyle/>
          <a:p>
            <a:r>
              <a:rPr lang="en-US" sz="4400" dirty="0"/>
              <a:t>IS THERE AN “OBLIGATION” TO UNREPRESENTED PARTIES IN </a:t>
            </a:r>
            <a:br>
              <a:rPr lang="en-US" sz="4400" dirty="0"/>
            </a:br>
            <a:r>
              <a:rPr lang="en-US" sz="4400" dirty="0"/>
              <a:t>THE Navajo court system</a:t>
            </a:r>
          </a:p>
        </p:txBody>
      </p:sp>
      <p:sp>
        <p:nvSpPr>
          <p:cNvPr id="3" name="Subtitle 2">
            <a:extLst>
              <a:ext uri="{FF2B5EF4-FFF2-40B4-BE49-F238E27FC236}">
                <a16:creationId xmlns:a16="http://schemas.microsoft.com/office/drawing/2014/main" id="{1EE8171A-97A9-4505-9358-41DE0759C200}"/>
              </a:ext>
            </a:extLst>
          </p:cNvPr>
          <p:cNvSpPr>
            <a:spLocks noGrp="1"/>
          </p:cNvSpPr>
          <p:nvPr>
            <p:ph type="subTitle" idx="1"/>
          </p:nvPr>
        </p:nvSpPr>
        <p:spPr/>
        <p:txBody>
          <a:bodyPr/>
          <a:lstStyle/>
          <a:p>
            <a:endParaRPr lang="en-US" dirty="0"/>
          </a:p>
          <a:p>
            <a:r>
              <a:rPr lang="en-US" dirty="0"/>
              <a:t>By:  BERNADINE MARTIN, ESQ.</a:t>
            </a:r>
          </a:p>
        </p:txBody>
      </p:sp>
    </p:spTree>
    <p:extLst>
      <p:ext uri="{BB962C8B-B14F-4D97-AF65-F5344CB8AC3E}">
        <p14:creationId xmlns:p14="http://schemas.microsoft.com/office/powerpoint/2010/main" val="414800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CF46D-45D6-4424-B942-60AAC143181D}"/>
              </a:ext>
            </a:extLst>
          </p:cNvPr>
          <p:cNvSpPr>
            <a:spLocks noGrp="1"/>
          </p:cNvSpPr>
          <p:nvPr>
            <p:ph type="title"/>
          </p:nvPr>
        </p:nvSpPr>
        <p:spPr/>
        <p:txBody>
          <a:bodyPr/>
          <a:lstStyle/>
          <a:p>
            <a:r>
              <a:rPr lang="en-US" dirty="0"/>
              <a:t>Gideon v.  Wainwright, 372 </a:t>
            </a:r>
            <a:r>
              <a:rPr lang="en-US" dirty="0" err="1"/>
              <a:t>u.s.</a:t>
            </a:r>
            <a:r>
              <a:rPr lang="en-US" dirty="0"/>
              <a:t> 35 (1963)</a:t>
            </a:r>
          </a:p>
        </p:txBody>
      </p:sp>
      <p:sp>
        <p:nvSpPr>
          <p:cNvPr id="3" name="Content Placeholder 2">
            <a:extLst>
              <a:ext uri="{FF2B5EF4-FFF2-40B4-BE49-F238E27FC236}">
                <a16:creationId xmlns:a16="http://schemas.microsoft.com/office/drawing/2014/main" id="{FC0415E3-807E-4329-AAB1-50D67EED3E7F}"/>
              </a:ext>
            </a:extLst>
          </p:cNvPr>
          <p:cNvSpPr>
            <a:spLocks noGrp="1"/>
          </p:cNvSpPr>
          <p:nvPr>
            <p:ph idx="1"/>
          </p:nvPr>
        </p:nvSpPr>
        <p:spPr/>
        <p:txBody>
          <a:bodyPr/>
          <a:lstStyle/>
          <a:p>
            <a:pPr marL="0" indent="0">
              <a:buNone/>
            </a:pPr>
            <a:r>
              <a:rPr lang="en-US" dirty="0"/>
              <a:t>U.S. Supreme Court stated:</a:t>
            </a:r>
          </a:p>
          <a:p>
            <a:pPr marL="0" indent="0">
              <a:buNone/>
            </a:pPr>
            <a:r>
              <a:rPr lang="en-US" dirty="0"/>
              <a:t>The Sixth Amendment provides, “in all criminal prosecutions, the accused shall enjoy the right to have the Assistance of Counsel for his </a:t>
            </a:r>
            <a:r>
              <a:rPr lang="en-US" dirty="0" err="1"/>
              <a:t>defence</a:t>
            </a:r>
            <a:r>
              <a:rPr lang="en-US" dirty="0"/>
              <a:t>”.</a:t>
            </a:r>
          </a:p>
          <a:p>
            <a:pPr marL="0" indent="0">
              <a:buNone/>
            </a:pPr>
            <a:r>
              <a:rPr lang="en-US" dirty="0"/>
              <a:t>. . . any person haled into court, who is too poor to hire a lawyer, cannot be assured a fair trial unless counsel if provided for him.</a:t>
            </a:r>
          </a:p>
          <a:p>
            <a:pPr marL="0" indent="0">
              <a:buNone/>
            </a:pPr>
            <a:r>
              <a:rPr lang="en-US" dirty="0"/>
              <a:t>The government hires lawyers to prosecute and defendants who have the money hire lawyers to defend are the strongest indications of the widespread belief that lawyers in criminal courts are necessities, not luxuries.</a:t>
            </a:r>
          </a:p>
        </p:txBody>
      </p:sp>
    </p:spTree>
    <p:extLst>
      <p:ext uri="{BB962C8B-B14F-4D97-AF65-F5344CB8AC3E}">
        <p14:creationId xmlns:p14="http://schemas.microsoft.com/office/powerpoint/2010/main" val="143487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6DE73-37EF-4768-BB1E-3898F772535E}"/>
              </a:ext>
            </a:extLst>
          </p:cNvPr>
          <p:cNvSpPr>
            <a:spLocks noGrp="1"/>
          </p:cNvSpPr>
          <p:nvPr>
            <p:ph type="title"/>
          </p:nvPr>
        </p:nvSpPr>
        <p:spPr/>
        <p:txBody>
          <a:bodyPr/>
          <a:lstStyle/>
          <a:p>
            <a:r>
              <a:rPr lang="en-US" dirty="0"/>
              <a:t>Gideon v.  wainwright, 372 U.S. 35 (1963)</a:t>
            </a:r>
          </a:p>
        </p:txBody>
      </p:sp>
      <p:sp>
        <p:nvSpPr>
          <p:cNvPr id="3" name="Content Placeholder 2">
            <a:extLst>
              <a:ext uri="{FF2B5EF4-FFF2-40B4-BE49-F238E27FC236}">
                <a16:creationId xmlns:a16="http://schemas.microsoft.com/office/drawing/2014/main" id="{8FDB5AD3-931F-4034-8FBE-8862E439EAD4}"/>
              </a:ext>
            </a:extLst>
          </p:cNvPr>
          <p:cNvSpPr>
            <a:spLocks noGrp="1"/>
          </p:cNvSpPr>
          <p:nvPr>
            <p:ph idx="1"/>
          </p:nvPr>
        </p:nvSpPr>
        <p:spPr/>
        <p:txBody>
          <a:bodyPr/>
          <a:lstStyle/>
          <a:p>
            <a:pPr marL="0" indent="0">
              <a:buNone/>
            </a:pPr>
            <a:r>
              <a:rPr lang="en-US" dirty="0"/>
              <a:t>(cont.)</a:t>
            </a:r>
          </a:p>
          <a:p>
            <a:pPr marL="0" indent="0">
              <a:buNone/>
            </a:pPr>
            <a:r>
              <a:rPr lang="en-US" dirty="0"/>
              <a:t>From the very beginning, our state and national constitutions and laws have laid great emphasis on procedural and substantive safeguards designed to assure fair trials before impartial tribunals in which every defendant stands equal before the law.</a:t>
            </a:r>
          </a:p>
          <a:p>
            <a:pPr marL="0" indent="0">
              <a:buNone/>
            </a:pPr>
            <a:r>
              <a:rPr lang="en-US" dirty="0"/>
              <a:t>This noble ideal cannot be realized if the poor man charged with crime has to face his accusers without a lawyer to assist him.</a:t>
            </a:r>
          </a:p>
        </p:txBody>
      </p:sp>
    </p:spTree>
    <p:extLst>
      <p:ext uri="{BB962C8B-B14F-4D97-AF65-F5344CB8AC3E}">
        <p14:creationId xmlns:p14="http://schemas.microsoft.com/office/powerpoint/2010/main" val="2985197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8E585-E376-47E1-B1CC-9F64DF1F85E6}"/>
              </a:ext>
            </a:extLst>
          </p:cNvPr>
          <p:cNvSpPr>
            <a:spLocks noGrp="1"/>
          </p:cNvSpPr>
          <p:nvPr>
            <p:ph type="title"/>
          </p:nvPr>
        </p:nvSpPr>
        <p:spPr/>
        <p:txBody>
          <a:bodyPr/>
          <a:lstStyle/>
          <a:p>
            <a:r>
              <a:rPr lang="en-US" dirty="0"/>
              <a:t>Henderson v. </a:t>
            </a:r>
            <a:r>
              <a:rPr lang="en-US" dirty="0" err="1"/>
              <a:t>crownpoint</a:t>
            </a:r>
            <a:r>
              <a:rPr lang="en-US" dirty="0"/>
              <a:t> family court</a:t>
            </a:r>
            <a:br>
              <a:rPr lang="en-US" dirty="0"/>
            </a:br>
            <a:r>
              <a:rPr lang="en-US" dirty="0"/>
              <a:t>sc-cv-47-17</a:t>
            </a:r>
          </a:p>
        </p:txBody>
      </p:sp>
      <p:sp>
        <p:nvSpPr>
          <p:cNvPr id="3" name="Content Placeholder 2">
            <a:extLst>
              <a:ext uri="{FF2B5EF4-FFF2-40B4-BE49-F238E27FC236}">
                <a16:creationId xmlns:a16="http://schemas.microsoft.com/office/drawing/2014/main" id="{07D41408-5B31-493F-B615-F5C70352B499}"/>
              </a:ext>
            </a:extLst>
          </p:cNvPr>
          <p:cNvSpPr>
            <a:spLocks noGrp="1"/>
          </p:cNvSpPr>
          <p:nvPr>
            <p:ph idx="1"/>
          </p:nvPr>
        </p:nvSpPr>
        <p:spPr/>
        <p:txBody>
          <a:bodyPr/>
          <a:lstStyle/>
          <a:p>
            <a:pPr marL="0" indent="0">
              <a:buNone/>
            </a:pPr>
            <a:r>
              <a:rPr lang="en-US" dirty="0"/>
              <a:t>Court changed physical custody of a 5-year old child from mother to father.  Father was pleading a review hearing regarding visitation.</a:t>
            </a:r>
          </a:p>
          <a:p>
            <a:pPr marL="0" indent="0">
              <a:buNone/>
            </a:pPr>
            <a:r>
              <a:rPr lang="en-US" dirty="0"/>
              <a:t>During a hearing, counsel for father advised the Court that changing custody was within the discretionary power of the Court; Court then entered an Interim Order changing child custody.  Mother was not represented by legal counsel (and did not understand Navajo).</a:t>
            </a:r>
          </a:p>
          <a:p>
            <a:pPr marL="0" indent="0">
              <a:buNone/>
            </a:pPr>
            <a:r>
              <a:rPr lang="en-US" dirty="0"/>
              <a:t>Mother filed a Writ to Navajo Supreme Court and after a hearing, the Court ordered that child be returned to mother immediately.</a:t>
            </a:r>
          </a:p>
        </p:txBody>
      </p:sp>
    </p:spTree>
    <p:extLst>
      <p:ext uri="{BB962C8B-B14F-4D97-AF65-F5344CB8AC3E}">
        <p14:creationId xmlns:p14="http://schemas.microsoft.com/office/powerpoint/2010/main" val="2211781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6DBA-8A3B-4C0A-9300-F63CB3A6416B}"/>
              </a:ext>
            </a:extLst>
          </p:cNvPr>
          <p:cNvSpPr>
            <a:spLocks noGrp="1"/>
          </p:cNvSpPr>
          <p:nvPr>
            <p:ph type="title"/>
          </p:nvPr>
        </p:nvSpPr>
        <p:spPr/>
        <p:txBody>
          <a:bodyPr/>
          <a:lstStyle/>
          <a:p>
            <a:r>
              <a:rPr lang="en-US" dirty="0"/>
              <a:t>Henderson v. </a:t>
            </a:r>
            <a:r>
              <a:rPr lang="en-US" dirty="0" err="1"/>
              <a:t>crownpoint</a:t>
            </a:r>
            <a:r>
              <a:rPr lang="en-US" dirty="0"/>
              <a:t> family court</a:t>
            </a:r>
            <a:br>
              <a:rPr lang="en-US" dirty="0"/>
            </a:br>
            <a:r>
              <a:rPr lang="en-US" dirty="0"/>
              <a:t>sc-c-47-17</a:t>
            </a:r>
          </a:p>
        </p:txBody>
      </p:sp>
      <p:sp>
        <p:nvSpPr>
          <p:cNvPr id="3" name="Content Placeholder 2">
            <a:extLst>
              <a:ext uri="{FF2B5EF4-FFF2-40B4-BE49-F238E27FC236}">
                <a16:creationId xmlns:a16="http://schemas.microsoft.com/office/drawing/2014/main" id="{C75A2392-242F-4AE2-AE28-41C6E747429A}"/>
              </a:ext>
            </a:extLst>
          </p:cNvPr>
          <p:cNvSpPr>
            <a:spLocks noGrp="1"/>
          </p:cNvSpPr>
          <p:nvPr>
            <p:ph idx="1"/>
          </p:nvPr>
        </p:nvSpPr>
        <p:spPr/>
        <p:txBody>
          <a:bodyPr/>
          <a:lstStyle/>
          <a:p>
            <a:pPr marL="0" indent="0">
              <a:buNone/>
            </a:pPr>
            <a:r>
              <a:rPr lang="en-US" dirty="0"/>
              <a:t>The Supreme Court found the order changing custody was unlawfully entered into and without notice.  The Court stated that “[</a:t>
            </a:r>
            <a:r>
              <a:rPr lang="en-US" dirty="0" err="1"/>
              <a:t>i</a:t>
            </a:r>
            <a:r>
              <a:rPr lang="en-US" dirty="0"/>
              <a:t>]n modification of child custody, proper notice to the adverse party and an opportunity to be heard are required whether or not provided for by statute.  Lente v. </a:t>
            </a:r>
            <a:r>
              <a:rPr lang="en-US" dirty="0" err="1"/>
              <a:t>Notah</a:t>
            </a:r>
            <a:r>
              <a:rPr lang="en-US" dirty="0"/>
              <a:t>, 3 </a:t>
            </a:r>
            <a:r>
              <a:rPr lang="en-US" dirty="0" err="1"/>
              <a:t>Nav.R</a:t>
            </a:r>
            <a:r>
              <a:rPr lang="en-US" dirty="0"/>
              <a:t>. at 74.</a:t>
            </a:r>
          </a:p>
          <a:p>
            <a:pPr marL="0" indent="0">
              <a:buNone/>
            </a:pPr>
            <a:r>
              <a:rPr lang="en-US" dirty="0"/>
              <a:t>The Supreme Court concluded that the Family Court failed to act in the child’s best interest.  Accordingly, the Supreme Court declared the Interim Order and Final Order void. And “[w]hen faced with important matters, it is inappropriate to rush to conclusion or to push a decision without explanation and consideration of those involved.  </a:t>
            </a:r>
          </a:p>
        </p:txBody>
      </p:sp>
    </p:spTree>
    <p:extLst>
      <p:ext uri="{BB962C8B-B14F-4D97-AF65-F5344CB8AC3E}">
        <p14:creationId xmlns:p14="http://schemas.microsoft.com/office/powerpoint/2010/main" val="253938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2AE77-BB92-4EBA-8105-24295D53C057}"/>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A43F7391-7137-468F-A326-5D29F939967F}"/>
              </a:ext>
            </a:extLst>
          </p:cNvPr>
          <p:cNvSpPr>
            <a:spLocks noGrp="1"/>
          </p:cNvSpPr>
          <p:nvPr>
            <p:ph idx="1"/>
          </p:nvPr>
        </p:nvSpPr>
        <p:spPr/>
        <p:txBody>
          <a:bodyPr/>
          <a:lstStyle/>
          <a:p>
            <a:pPr marL="0" indent="0">
              <a:buNone/>
            </a:pPr>
            <a:r>
              <a:rPr lang="en-US" dirty="0"/>
              <a:t>Public Sexual Indecency, 17 N.N.C. §442: </a:t>
            </a:r>
          </a:p>
          <a:p>
            <a:pPr marL="0" indent="0">
              <a:buNone/>
            </a:pPr>
            <a:r>
              <a:rPr lang="en-US" dirty="0"/>
              <a:t>	A.   A person commits public sexual indecency if he or she intentionally or knowingly, in public view, engages in:</a:t>
            </a:r>
          </a:p>
          <a:p>
            <a:pPr marL="0" indent="0">
              <a:buNone/>
            </a:pPr>
            <a:r>
              <a:rPr lang="en-US" dirty="0"/>
              <a:t>	1.  A sexual act; or</a:t>
            </a:r>
          </a:p>
          <a:p>
            <a:pPr marL="0" indent="0">
              <a:buNone/>
            </a:pPr>
            <a:r>
              <a:rPr lang="en-US" dirty="0"/>
              <a:t>	2.  Sexual contact.</a:t>
            </a:r>
          </a:p>
          <a:p>
            <a:pPr marL="0" indent="0">
              <a:buNone/>
            </a:pPr>
            <a:r>
              <a:rPr lang="en-US" dirty="0"/>
              <a:t>Defendant pled guilty at arraignment.</a:t>
            </a:r>
          </a:p>
          <a:p>
            <a:pPr marL="0" indent="0">
              <a:buNone/>
            </a:pPr>
            <a:endParaRPr lang="en-US" dirty="0"/>
          </a:p>
        </p:txBody>
      </p:sp>
    </p:spTree>
    <p:extLst>
      <p:ext uri="{BB962C8B-B14F-4D97-AF65-F5344CB8AC3E}">
        <p14:creationId xmlns:p14="http://schemas.microsoft.com/office/powerpoint/2010/main" val="4213497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61A2-4E49-40A7-8C69-AC19BF0644E7}"/>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9B0B77FA-A1AA-42AF-85EA-47407D7056D3}"/>
              </a:ext>
            </a:extLst>
          </p:cNvPr>
          <p:cNvSpPr>
            <a:spLocks noGrp="1"/>
          </p:cNvSpPr>
          <p:nvPr>
            <p:ph idx="1"/>
          </p:nvPr>
        </p:nvSpPr>
        <p:spPr/>
        <p:txBody>
          <a:bodyPr>
            <a:normAutofit fontScale="92500"/>
          </a:bodyPr>
          <a:lstStyle/>
          <a:p>
            <a:pPr marL="0" indent="0">
              <a:buNone/>
            </a:pPr>
            <a:r>
              <a:rPr lang="en-US" dirty="0"/>
              <a:t>Facts:	Intoxicated defendant was seen by passerby squatting and defecating alongside the roadway exposing his genitals to public view.  There was no reference to a “sexual act” or “sexual contact” in the police incident report yet a prosecutor signed the criminal complaint and filed it thereby charging defendant with public sexual </a:t>
            </a:r>
            <a:r>
              <a:rPr lang="en-US" dirty="0" err="1"/>
              <a:t>indencency</a:t>
            </a:r>
            <a:r>
              <a:rPr lang="en-US" dirty="0"/>
              <a:t>.  The date of the crime in the criminal complaint was September 9, 2019 yet the complaint was filed in January, 2019.</a:t>
            </a:r>
          </a:p>
          <a:p>
            <a:pPr marL="0" indent="0">
              <a:buNone/>
            </a:pPr>
            <a:r>
              <a:rPr lang="en-US" dirty="0"/>
              <a:t>Sentence:     Any person found guilty of public sexual indecency shall be sentenced to imprisonment for a term not to exceed one hundred eighty (180) days or be ordered to pay a fine not to exceed five hundred ($500.00) or both and shall be ordered to register as a convicted sex offender with the Navajo Police Department.</a:t>
            </a:r>
          </a:p>
        </p:txBody>
      </p:sp>
    </p:spTree>
    <p:extLst>
      <p:ext uri="{BB962C8B-B14F-4D97-AF65-F5344CB8AC3E}">
        <p14:creationId xmlns:p14="http://schemas.microsoft.com/office/powerpoint/2010/main" val="3491236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D1EEC-09A7-4E71-94C3-CADA61CE1A1B}"/>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B1BB16C1-C12B-4726-8209-E12C35F5B67F}"/>
              </a:ext>
            </a:extLst>
          </p:cNvPr>
          <p:cNvSpPr>
            <a:spLocks noGrp="1"/>
          </p:cNvSpPr>
          <p:nvPr>
            <p:ph idx="1"/>
          </p:nvPr>
        </p:nvSpPr>
        <p:spPr/>
        <p:txBody>
          <a:bodyPr>
            <a:normAutofit/>
          </a:bodyPr>
          <a:lstStyle/>
          <a:p>
            <a:pPr marL="0" indent="0">
              <a:buNone/>
            </a:pPr>
            <a:r>
              <a:rPr lang="en-US" sz="2400" dirty="0"/>
              <a:t>Defendant pled guilty to the crime charged and was sentenced to 90 days jail and was further ordered to register as a sex offender.</a:t>
            </a:r>
          </a:p>
          <a:p>
            <a:pPr marL="0" indent="0">
              <a:buNone/>
            </a:pPr>
            <a:r>
              <a:rPr lang="en-US" sz="2400" dirty="0"/>
              <a:t>A second prosecutor filed a motion to vacate the conviction and motion to dismiss the criminal complaint.</a:t>
            </a:r>
          </a:p>
          <a:p>
            <a:pPr marL="0" indent="0">
              <a:buNone/>
            </a:pPr>
            <a:r>
              <a:rPr lang="en-US" sz="2400" dirty="0"/>
              <a:t>Arguments included no sexual act; no sexual contact; no intent.</a:t>
            </a:r>
          </a:p>
        </p:txBody>
      </p:sp>
    </p:spTree>
    <p:extLst>
      <p:ext uri="{BB962C8B-B14F-4D97-AF65-F5344CB8AC3E}">
        <p14:creationId xmlns:p14="http://schemas.microsoft.com/office/powerpoint/2010/main" val="3303016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6294-F5A2-4856-B9E5-E31196924B7A}"/>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C947D880-50F2-4D41-BFCA-3F12F04243F5}"/>
              </a:ext>
            </a:extLst>
          </p:cNvPr>
          <p:cNvSpPr>
            <a:spLocks noGrp="1"/>
          </p:cNvSpPr>
          <p:nvPr>
            <p:ph idx="1"/>
          </p:nvPr>
        </p:nvSpPr>
        <p:spPr/>
        <p:txBody>
          <a:bodyPr/>
          <a:lstStyle/>
          <a:p>
            <a:pPr marL="0" indent="0">
              <a:buNone/>
            </a:pPr>
            <a:r>
              <a:rPr lang="en-US" dirty="0"/>
              <a:t>Prosecution standards:</a:t>
            </a:r>
          </a:p>
          <a:p>
            <a:pPr marL="0" indent="0">
              <a:buNone/>
            </a:pPr>
            <a:r>
              <a:rPr lang="en-US" i="1" dirty="0"/>
              <a:t>Berger v. U.S.</a:t>
            </a:r>
            <a:r>
              <a:rPr lang="en-US" dirty="0"/>
              <a:t>, 295 U.S. 78 (1935):  The [prosecutor] is the representative not of an ordinary party to a controversy, but of a sovereignty whose obligation to govern impartially is as its obligation to govern at all; and whose interests, therefore, in a criminal prosecution is not that it shall win a case, but that justice shall be done.  As such, he is in a peculiar and very definite sense the servant of the law, the twofold aim of which is that guilt shall not escape or innocence suffer.</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4316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E3AFE-4585-4E75-95C6-83CBA383876F}"/>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EA78AA04-387A-4788-AED5-CD5104F9671F}"/>
              </a:ext>
            </a:extLst>
          </p:cNvPr>
          <p:cNvSpPr>
            <a:spLocks noGrp="1"/>
          </p:cNvSpPr>
          <p:nvPr>
            <p:ph idx="1"/>
          </p:nvPr>
        </p:nvSpPr>
        <p:spPr/>
        <p:txBody>
          <a:bodyPr>
            <a:normAutofit/>
          </a:bodyPr>
          <a:lstStyle/>
          <a:p>
            <a:pPr marL="0" indent="0">
              <a:buNone/>
            </a:pPr>
            <a:r>
              <a:rPr lang="en-US" sz="2800" dirty="0"/>
              <a:t>Mr. Benally’s conviction was reversed/vacated and his guilty plea vacated and expunged.</a:t>
            </a:r>
          </a:p>
        </p:txBody>
      </p:sp>
    </p:spTree>
    <p:extLst>
      <p:ext uri="{BB962C8B-B14F-4D97-AF65-F5344CB8AC3E}">
        <p14:creationId xmlns:p14="http://schemas.microsoft.com/office/powerpoint/2010/main" val="1981742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05540-241F-4904-86AB-CE598E273749}"/>
              </a:ext>
            </a:extLst>
          </p:cNvPr>
          <p:cNvSpPr>
            <a:spLocks noGrp="1"/>
          </p:cNvSpPr>
          <p:nvPr>
            <p:ph type="title"/>
          </p:nvPr>
        </p:nvSpPr>
        <p:spPr/>
        <p:txBody>
          <a:bodyPr/>
          <a:lstStyle/>
          <a:p>
            <a:r>
              <a:rPr lang="en-US" dirty="0"/>
              <a:t>Navajo nation v. 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0BCAECA-A8AD-4F69-9239-70E0DD9B93E9}"/>
              </a:ext>
            </a:extLst>
          </p:cNvPr>
          <p:cNvSpPr>
            <a:spLocks noGrp="1"/>
          </p:cNvSpPr>
          <p:nvPr>
            <p:ph idx="1"/>
          </p:nvPr>
        </p:nvSpPr>
        <p:spPr/>
        <p:txBody>
          <a:bodyPr>
            <a:noAutofit/>
          </a:bodyPr>
          <a:lstStyle/>
          <a:p>
            <a:pPr marL="0" indent="0">
              <a:buNone/>
            </a:pPr>
            <a:r>
              <a:rPr lang="en-US" sz="3600" dirty="0"/>
              <a:t>17 N.N.C. §541(A) states:</a:t>
            </a:r>
          </a:p>
          <a:p>
            <a:pPr marL="0" indent="0">
              <a:buNone/>
            </a:pPr>
            <a:r>
              <a:rPr lang="en-US" sz="3600" dirty="0"/>
              <a:t>An individual commits sexual assault of a family member by intentionally or knowingly engaging in sexual contact, including sexual intercourse with a family member without his or her consent.</a:t>
            </a:r>
          </a:p>
        </p:txBody>
      </p:sp>
    </p:spTree>
    <p:extLst>
      <p:ext uri="{BB962C8B-B14F-4D97-AF65-F5344CB8AC3E}">
        <p14:creationId xmlns:p14="http://schemas.microsoft.com/office/powerpoint/2010/main" val="1696196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1A920-4A1A-4A8D-A1F9-0819F531F5C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7FBFD3B-3BCB-4CCE-8C0D-72AF0FCE5396}"/>
              </a:ext>
            </a:extLst>
          </p:cNvPr>
          <p:cNvSpPr>
            <a:spLocks noGrp="1"/>
          </p:cNvSpPr>
          <p:nvPr>
            <p:ph idx="1"/>
          </p:nvPr>
        </p:nvSpPr>
        <p:spPr/>
        <p:txBody>
          <a:bodyPr/>
          <a:lstStyle/>
          <a:p>
            <a:pPr marL="0" indent="0">
              <a:buNone/>
            </a:pPr>
            <a:r>
              <a:rPr lang="en-US" dirty="0"/>
              <a:t>“Obligation” is defined as “[a] legal or moral duty to or not to do something.  Black’s Law Dictionary, 10</a:t>
            </a:r>
            <a:r>
              <a:rPr lang="en-US" baseline="30000" dirty="0"/>
              <a:t>th</a:t>
            </a:r>
            <a:r>
              <a:rPr lang="en-US" dirty="0"/>
              <a:t> Ed.</a:t>
            </a:r>
          </a:p>
          <a:p>
            <a:pPr marL="0" indent="0">
              <a:buNone/>
            </a:pPr>
            <a:endParaRPr lang="en-US" dirty="0"/>
          </a:p>
          <a:p>
            <a:pPr marL="0" indent="0">
              <a:buNone/>
            </a:pPr>
            <a:r>
              <a:rPr lang="en-US" dirty="0"/>
              <a:t>Answer:    Yes.	Navajo Nation has a legal duty to provide representation to defendants (parties) in the Navajo criminal and civil justice systems.</a:t>
            </a:r>
          </a:p>
        </p:txBody>
      </p:sp>
    </p:spTree>
    <p:extLst>
      <p:ext uri="{BB962C8B-B14F-4D97-AF65-F5344CB8AC3E}">
        <p14:creationId xmlns:p14="http://schemas.microsoft.com/office/powerpoint/2010/main" val="3316458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57C3-D663-484C-AAD1-CCC78BC8739E}"/>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372244A-838D-4DDB-B0E1-31DFE8AC77C6}"/>
              </a:ext>
            </a:extLst>
          </p:cNvPr>
          <p:cNvSpPr>
            <a:spLocks noGrp="1"/>
          </p:cNvSpPr>
          <p:nvPr>
            <p:ph idx="1"/>
          </p:nvPr>
        </p:nvSpPr>
        <p:spPr/>
        <p:txBody>
          <a:bodyPr>
            <a:normAutofit fontScale="92500"/>
          </a:bodyPr>
          <a:lstStyle/>
          <a:p>
            <a:pPr marL="0" indent="0">
              <a:buNone/>
            </a:pPr>
            <a:r>
              <a:rPr lang="en-US" sz="2800" dirty="0"/>
              <a:t>17 N.N.C. §541(B):</a:t>
            </a:r>
          </a:p>
          <a:p>
            <a:pPr marL="0" indent="0">
              <a:buNone/>
            </a:pPr>
            <a:r>
              <a:rPr lang="en-US" sz="2800" dirty="0"/>
              <a:t>Any individual found guilty of sexual assault shall be sentenced to imprisonment for a term of not less than one hundred-twenty (120) days and not to exceed three hundred sixty-five (365) days, and/or be ordered to pay a fine not less than one thousand five hundred dollars ($1,500.00) and not to exceed five thousand dollars ($5,000.00).</a:t>
            </a:r>
          </a:p>
        </p:txBody>
      </p:sp>
    </p:spTree>
    <p:extLst>
      <p:ext uri="{BB962C8B-B14F-4D97-AF65-F5344CB8AC3E}">
        <p14:creationId xmlns:p14="http://schemas.microsoft.com/office/powerpoint/2010/main" val="247013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E962-0A74-4D12-9CF6-8F8A80782F9D}"/>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F76DCD1C-D835-453D-964B-9433FF0BE9E7}"/>
              </a:ext>
            </a:extLst>
          </p:cNvPr>
          <p:cNvSpPr>
            <a:spLocks noGrp="1"/>
          </p:cNvSpPr>
          <p:nvPr>
            <p:ph idx="1"/>
          </p:nvPr>
        </p:nvSpPr>
        <p:spPr/>
        <p:txBody>
          <a:bodyPr>
            <a:normAutofit/>
          </a:bodyPr>
          <a:lstStyle/>
          <a:p>
            <a:pPr marL="0" indent="0">
              <a:buNone/>
            </a:pPr>
            <a:r>
              <a:rPr lang="en-US" sz="2400" dirty="0"/>
              <a:t>17 N.N.C. §537 requires mandatory arrest:</a:t>
            </a:r>
          </a:p>
          <a:p>
            <a:pPr marL="0" indent="0">
              <a:buNone/>
            </a:pPr>
            <a:r>
              <a:rPr lang="en-US" sz="2400" dirty="0"/>
              <a:t>A.  When a law enforcement officer has probable cause to believe that an individual has committed a crime involving family violence in or outside the presence of a law enforcement officer, the individual shall be arrested without a warrant.  The officer may request the individual beheld until arraignment or without bond through the Office of the Prosecutor.</a:t>
            </a:r>
          </a:p>
        </p:txBody>
      </p:sp>
    </p:spTree>
    <p:extLst>
      <p:ext uri="{BB962C8B-B14F-4D97-AF65-F5344CB8AC3E}">
        <p14:creationId xmlns:p14="http://schemas.microsoft.com/office/powerpoint/2010/main" val="1422530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D629C-1028-4DEE-A7B6-E6B3F3AC1192}"/>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3CAA9065-306A-474E-A006-1E33C8A719AC}"/>
              </a:ext>
            </a:extLst>
          </p:cNvPr>
          <p:cNvSpPr>
            <a:spLocks noGrp="1"/>
          </p:cNvSpPr>
          <p:nvPr>
            <p:ph idx="1"/>
          </p:nvPr>
        </p:nvSpPr>
        <p:spPr/>
        <p:txBody>
          <a:bodyPr/>
          <a:lstStyle/>
          <a:p>
            <a:pPr marL="0" indent="0">
              <a:buNone/>
            </a:pPr>
            <a:r>
              <a:rPr lang="en-US" sz="3600" dirty="0"/>
              <a:t>17 N.N.C. §541(C) states “[a]</a:t>
            </a:r>
            <a:r>
              <a:rPr lang="en-US" sz="3600" dirty="0" err="1"/>
              <a:t>ny</a:t>
            </a:r>
            <a:r>
              <a:rPr lang="en-US" sz="3600" dirty="0"/>
              <a:t> individual convicted under this Subsection shall registered as a sex offender under applicable laws”.</a:t>
            </a:r>
          </a:p>
          <a:p>
            <a:pPr marL="0" indent="0">
              <a:buNone/>
            </a:pPr>
            <a:endParaRPr lang="en-US" dirty="0"/>
          </a:p>
        </p:txBody>
      </p:sp>
    </p:spTree>
    <p:extLst>
      <p:ext uri="{BB962C8B-B14F-4D97-AF65-F5344CB8AC3E}">
        <p14:creationId xmlns:p14="http://schemas.microsoft.com/office/powerpoint/2010/main" val="1757489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E36F-9937-4089-B231-7576CAAAE8E4}"/>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9D935F1-906C-4252-8249-FB0E511ED140}"/>
              </a:ext>
            </a:extLst>
          </p:cNvPr>
          <p:cNvSpPr>
            <a:spLocks noGrp="1"/>
          </p:cNvSpPr>
          <p:nvPr>
            <p:ph idx="1"/>
          </p:nvPr>
        </p:nvSpPr>
        <p:spPr/>
        <p:txBody>
          <a:bodyPr>
            <a:normAutofit lnSpcReduction="10000"/>
          </a:bodyPr>
          <a:lstStyle/>
          <a:p>
            <a:pPr marL="0" indent="0">
              <a:buNone/>
            </a:pPr>
            <a:r>
              <a:rPr lang="en-US" sz="2800" dirty="0"/>
              <a:t>Facts:</a:t>
            </a:r>
          </a:p>
          <a:p>
            <a:pPr marL="0" indent="0">
              <a:buNone/>
            </a:pPr>
            <a:r>
              <a:rPr lang="en-US" sz="2800" dirty="0"/>
              <a:t>=Defendant was charged with §541 on February 20, 2019.</a:t>
            </a:r>
          </a:p>
          <a:p>
            <a:pPr marL="0" indent="0">
              <a:buNone/>
            </a:pPr>
            <a:r>
              <a:rPr lang="en-US" sz="2800" dirty="0"/>
              <a:t>=Defendant was issued a summons; he was not arrested      pursuant to §537.</a:t>
            </a:r>
          </a:p>
          <a:p>
            <a:pPr marL="0" indent="0">
              <a:buNone/>
            </a:pPr>
            <a:r>
              <a:rPr lang="en-US" sz="2800" dirty="0"/>
              <a:t>=Arraignment was scheduled for June 10, 2019.</a:t>
            </a:r>
          </a:p>
          <a:p>
            <a:pPr marL="0" indent="0">
              <a:buNone/>
            </a:pPr>
            <a:r>
              <a:rPr lang="en-US" sz="2800" dirty="0"/>
              <a:t>=Defendant filed Appearance, Waiver &amp; Plea on April 2, 2019.</a:t>
            </a:r>
          </a:p>
          <a:p>
            <a:pPr marL="0" indent="0">
              <a:buNone/>
            </a:pPr>
            <a:endParaRPr lang="en-US" dirty="0"/>
          </a:p>
        </p:txBody>
      </p:sp>
    </p:spTree>
    <p:extLst>
      <p:ext uri="{BB962C8B-B14F-4D97-AF65-F5344CB8AC3E}">
        <p14:creationId xmlns:p14="http://schemas.microsoft.com/office/powerpoint/2010/main" val="2847038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40373-6EB8-4AFE-B183-7AA7A539F17B}"/>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0E262E47-888C-40D1-937E-0D01EA513DE7}"/>
              </a:ext>
            </a:extLst>
          </p:cNvPr>
          <p:cNvSpPr>
            <a:spLocks noGrp="1"/>
          </p:cNvSpPr>
          <p:nvPr>
            <p:ph idx="1"/>
          </p:nvPr>
        </p:nvSpPr>
        <p:spPr/>
        <p:txBody>
          <a:bodyPr>
            <a:normAutofit fontScale="92500"/>
          </a:bodyPr>
          <a:lstStyle/>
          <a:p>
            <a:pPr marL="0" indent="0">
              <a:buNone/>
            </a:pPr>
            <a:r>
              <a:rPr lang="en-US" sz="2400" dirty="0"/>
              <a:t>Facts (cont’d):</a:t>
            </a:r>
          </a:p>
          <a:p>
            <a:pPr marL="0" indent="0">
              <a:buNone/>
            </a:pPr>
            <a:r>
              <a:rPr lang="en-US" sz="2400" dirty="0"/>
              <a:t>=Two (2) children were removed from the home by DFS and dependency action filed.</a:t>
            </a:r>
          </a:p>
          <a:p>
            <a:pPr marL="0" indent="0">
              <a:buNone/>
            </a:pPr>
            <a:r>
              <a:rPr lang="en-US" sz="2400" dirty="0"/>
              <a:t>=Complaining party was DFS social worker who cited an incident “four years ago”.  </a:t>
            </a:r>
          </a:p>
          <a:p>
            <a:pPr marL="0" indent="0">
              <a:buNone/>
            </a:pPr>
            <a:r>
              <a:rPr lang="en-US" sz="2400" dirty="0"/>
              <a:t>=Police officer submitted his report and referred the matter to the Criminal Investigators.</a:t>
            </a:r>
          </a:p>
          <a:p>
            <a:pPr marL="0" indent="0">
              <a:buNone/>
            </a:pPr>
            <a:r>
              <a:rPr lang="en-US" sz="2400" dirty="0"/>
              <a:t>=Police officer did not sign the criminal complaint.</a:t>
            </a:r>
          </a:p>
          <a:p>
            <a:pPr marL="0" indent="0">
              <a:buNone/>
            </a:pPr>
            <a:endParaRPr lang="en-US" dirty="0"/>
          </a:p>
        </p:txBody>
      </p:sp>
    </p:spTree>
    <p:extLst>
      <p:ext uri="{BB962C8B-B14F-4D97-AF65-F5344CB8AC3E}">
        <p14:creationId xmlns:p14="http://schemas.microsoft.com/office/powerpoint/2010/main" val="1793933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605B5-9524-4893-A686-4311F0DC45F1}"/>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CE2A61C-E4E9-426D-9E79-A7A200B4EEC7}"/>
              </a:ext>
            </a:extLst>
          </p:cNvPr>
          <p:cNvSpPr>
            <a:spLocks noGrp="1"/>
          </p:cNvSpPr>
          <p:nvPr>
            <p:ph idx="1"/>
          </p:nvPr>
        </p:nvSpPr>
        <p:spPr/>
        <p:txBody>
          <a:bodyPr/>
          <a:lstStyle/>
          <a:p>
            <a:pPr marL="0" indent="0">
              <a:buNone/>
            </a:pPr>
            <a:r>
              <a:rPr lang="en-US" dirty="0"/>
              <a:t>Facts (</a:t>
            </a:r>
            <a:r>
              <a:rPr lang="en-US" dirty="0" err="1"/>
              <a:t>con’t</a:t>
            </a:r>
            <a:r>
              <a:rPr lang="en-US" dirty="0"/>
              <a:t>):</a:t>
            </a:r>
          </a:p>
          <a:p>
            <a:pPr marL="0" indent="0">
              <a:buNone/>
            </a:pPr>
            <a:r>
              <a:rPr lang="en-US" dirty="0"/>
              <a:t>=Defendant filed motion to dismiss on June 10, 2019 based on defective complaint.  </a:t>
            </a:r>
            <a:r>
              <a:rPr lang="en-US" i="1" dirty="0"/>
              <a:t>Navajo Nation v. Platero,</a:t>
            </a:r>
            <a:r>
              <a:rPr lang="en-US" dirty="0"/>
              <a:t> 6 </a:t>
            </a:r>
            <a:r>
              <a:rPr lang="en-US" dirty="0" err="1"/>
              <a:t>Nav.R</a:t>
            </a:r>
            <a:r>
              <a:rPr lang="en-US" dirty="0"/>
              <a:t>. 422 (</a:t>
            </a:r>
            <a:r>
              <a:rPr lang="en-US" dirty="0" err="1"/>
              <a:t>Nav.Sup.Ct</a:t>
            </a:r>
            <a:r>
              <a:rPr lang="en-US" dirty="0"/>
              <a:t>. 1991) provides the test to determine the validity of a criminal complaint.  Applying the plain meaning rule and the “elements test” to this case, Navajo Nation falls short of meeting its burden of proof.  The prosecution must prove each and every element of an offense. </a:t>
            </a:r>
          </a:p>
        </p:txBody>
      </p:sp>
    </p:spTree>
    <p:extLst>
      <p:ext uri="{BB962C8B-B14F-4D97-AF65-F5344CB8AC3E}">
        <p14:creationId xmlns:p14="http://schemas.microsoft.com/office/powerpoint/2010/main" val="2918903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B8CC-EC83-4156-89E1-CC2BF5795F0B}"/>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8B5496CD-3DA2-493C-9B4A-46A38D03F7FF}"/>
              </a:ext>
            </a:extLst>
          </p:cNvPr>
          <p:cNvSpPr>
            <a:spLocks noGrp="1"/>
          </p:cNvSpPr>
          <p:nvPr>
            <p:ph idx="1"/>
          </p:nvPr>
        </p:nvSpPr>
        <p:spPr/>
        <p:txBody>
          <a:bodyPr>
            <a:normAutofit/>
          </a:bodyPr>
          <a:lstStyle/>
          <a:p>
            <a:pPr marL="0" lvl="0" indent="0">
              <a:buNone/>
            </a:pPr>
            <a:r>
              <a:rPr lang="en-US" dirty="0"/>
              <a:t>Facts not included in above-mentioned docket number:</a:t>
            </a:r>
          </a:p>
          <a:p>
            <a:pPr lvl="0"/>
            <a:r>
              <a:rPr lang="en-US" dirty="0"/>
              <a:t>Defendant was not arrested per statute.  </a:t>
            </a:r>
            <a:r>
              <a:rPr lang="en-US" i="1" dirty="0"/>
              <a:t>See </a:t>
            </a:r>
            <a:r>
              <a:rPr lang="en-US" dirty="0"/>
              <a:t>17 N.N.C. §537(A);</a:t>
            </a:r>
          </a:p>
          <a:p>
            <a:pPr lvl="0"/>
            <a:r>
              <a:rPr lang="en-US" dirty="0"/>
              <a:t>Dates the alleged crime(s) occurred in 2018, 2017, 2016, 2015, or 2014;</a:t>
            </a:r>
          </a:p>
          <a:p>
            <a:pPr lvl="0"/>
            <a:r>
              <a:rPr lang="en-US" dirty="0"/>
              <a:t>Criminal prosecutions for this criminal offense in 2018, 2017, 2016, 2015, or 2014;</a:t>
            </a:r>
          </a:p>
          <a:p>
            <a:pPr lvl="0"/>
            <a:r>
              <a:rPr lang="en-US" dirty="0"/>
              <a:t>Name(s) of complaining party or parties who contacted Navajo police reporting this alleged crime;</a:t>
            </a:r>
          </a:p>
          <a:p>
            <a:pPr lvl="0"/>
            <a:r>
              <a:rPr lang="en-US" dirty="0"/>
              <a:t>Date the Navajo police was contacted reporting this alleged crime;</a:t>
            </a:r>
          </a:p>
          <a:p>
            <a:pPr marL="0" indent="0">
              <a:buNone/>
            </a:pPr>
            <a:endParaRPr lang="en-US" dirty="0"/>
          </a:p>
        </p:txBody>
      </p:sp>
    </p:spTree>
    <p:extLst>
      <p:ext uri="{BB962C8B-B14F-4D97-AF65-F5344CB8AC3E}">
        <p14:creationId xmlns:p14="http://schemas.microsoft.com/office/powerpoint/2010/main" val="763181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230C0-7D8E-4813-845F-B7CDA60CB6B0}"/>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8A1F33D9-0E4D-4BE1-B373-5C711ECC4FBE}"/>
              </a:ext>
            </a:extLst>
          </p:cNvPr>
          <p:cNvSpPr>
            <a:spLocks noGrp="1"/>
          </p:cNvSpPr>
          <p:nvPr>
            <p:ph idx="1"/>
          </p:nvPr>
        </p:nvSpPr>
        <p:spPr/>
        <p:txBody>
          <a:bodyPr>
            <a:normAutofit/>
          </a:bodyPr>
          <a:lstStyle/>
          <a:p>
            <a:pPr lvl="0"/>
            <a:r>
              <a:rPr lang="en-US" dirty="0"/>
              <a:t>Statements of the victim, witnesses, or alleged offender.  </a:t>
            </a:r>
            <a:r>
              <a:rPr lang="en-US" i="1" dirty="0"/>
              <a:t>See</a:t>
            </a:r>
            <a:r>
              <a:rPr lang="en-US" dirty="0"/>
              <a:t> 17 N.N.C. §537(B)(1);</a:t>
            </a:r>
          </a:p>
          <a:p>
            <a:pPr lvl="0"/>
            <a:r>
              <a:rPr lang="en-US" dirty="0"/>
              <a:t>Physical appearance, condition, and/or demeanor of any individuals present, including the victim, children or household members.  </a:t>
            </a:r>
            <a:r>
              <a:rPr lang="en-US" i="1" dirty="0"/>
              <a:t>See</a:t>
            </a:r>
            <a:r>
              <a:rPr lang="en-US" dirty="0"/>
              <a:t> 17 N.N.C. §537(B)(2);</a:t>
            </a:r>
          </a:p>
          <a:p>
            <a:pPr lvl="0"/>
            <a:r>
              <a:rPr lang="en-US" dirty="0"/>
              <a:t>Physical condition of the premises.  </a:t>
            </a:r>
            <a:r>
              <a:rPr lang="en-US" i="1" dirty="0"/>
              <a:t>See</a:t>
            </a:r>
            <a:r>
              <a:rPr lang="en-US" dirty="0"/>
              <a:t> 17 N.N.C. §537(B)(3);</a:t>
            </a:r>
          </a:p>
          <a:p>
            <a:pPr lvl="0"/>
            <a:r>
              <a:rPr lang="en-US" dirty="0"/>
              <a:t>Complaints by neighbors.  </a:t>
            </a:r>
            <a:r>
              <a:rPr lang="en-US" i="1" dirty="0"/>
              <a:t>See</a:t>
            </a:r>
            <a:r>
              <a:rPr lang="en-US" dirty="0"/>
              <a:t> 17 N.N.C. §537(B)(4);</a:t>
            </a:r>
          </a:p>
          <a:p>
            <a:pPr lvl="0"/>
            <a:r>
              <a:rPr lang="en-US" dirty="0"/>
              <a:t>Other forms of documentation such as use of camera, video, etc.  </a:t>
            </a:r>
            <a:r>
              <a:rPr lang="en-US" i="1" dirty="0"/>
              <a:t>See</a:t>
            </a:r>
            <a:r>
              <a:rPr lang="en-US" dirty="0"/>
              <a:t> 17 N.N.C. §537(B)(5).</a:t>
            </a:r>
          </a:p>
          <a:p>
            <a:pPr marL="0" indent="0">
              <a:buNone/>
            </a:pPr>
            <a:endParaRPr lang="en-US" dirty="0"/>
          </a:p>
        </p:txBody>
      </p:sp>
    </p:spTree>
    <p:extLst>
      <p:ext uri="{BB962C8B-B14F-4D97-AF65-F5344CB8AC3E}">
        <p14:creationId xmlns:p14="http://schemas.microsoft.com/office/powerpoint/2010/main" val="2901517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4BC74-6166-4BAE-9399-F5A4AEA121D9}"/>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74BBFE42-E54D-4DB1-8B01-8E9C32E15AED}"/>
              </a:ext>
            </a:extLst>
          </p:cNvPr>
          <p:cNvSpPr>
            <a:spLocks noGrp="1"/>
          </p:cNvSpPr>
          <p:nvPr>
            <p:ph idx="1"/>
          </p:nvPr>
        </p:nvSpPr>
        <p:spPr>
          <a:xfrm>
            <a:off x="1476388" y="1983834"/>
            <a:ext cx="9603275" cy="3450613"/>
          </a:xfrm>
        </p:spPr>
        <p:txBody>
          <a:bodyPr>
            <a:normAutofit/>
          </a:bodyPr>
          <a:lstStyle/>
          <a:p>
            <a:pPr marL="0" indent="0">
              <a:buNone/>
            </a:pPr>
            <a:r>
              <a:rPr lang="en-US" sz="3200" dirty="0"/>
              <a:t>Outcome:</a:t>
            </a:r>
          </a:p>
          <a:p>
            <a:pPr marL="0" indent="0">
              <a:buNone/>
            </a:pPr>
            <a:r>
              <a:rPr lang="en-US" sz="3200" dirty="0"/>
              <a:t>Navajo Nation dismissed this case without prejudice on September 6, 2019.</a:t>
            </a:r>
          </a:p>
        </p:txBody>
      </p:sp>
    </p:spTree>
    <p:extLst>
      <p:ext uri="{BB962C8B-B14F-4D97-AF65-F5344CB8AC3E}">
        <p14:creationId xmlns:p14="http://schemas.microsoft.com/office/powerpoint/2010/main" val="3933609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BCEA-7008-4853-A483-C37B8E38DCB7}"/>
              </a:ext>
            </a:extLst>
          </p:cNvPr>
          <p:cNvSpPr>
            <a:spLocks noGrp="1"/>
          </p:cNvSpPr>
          <p:nvPr>
            <p:ph type="title"/>
          </p:nvPr>
        </p:nvSpPr>
        <p:spPr/>
        <p:txBody>
          <a:bodyPr>
            <a:normAutofit/>
          </a:bodyPr>
          <a:lstStyle/>
          <a:p>
            <a:r>
              <a:rPr lang="en-US" sz="6000" dirty="0"/>
              <a:t>         Questions?</a:t>
            </a:r>
          </a:p>
        </p:txBody>
      </p:sp>
      <p:sp>
        <p:nvSpPr>
          <p:cNvPr id="3" name="Content Placeholder 2">
            <a:extLst>
              <a:ext uri="{FF2B5EF4-FFF2-40B4-BE49-F238E27FC236}">
                <a16:creationId xmlns:a16="http://schemas.microsoft.com/office/drawing/2014/main" id="{75E0CB84-52C3-4CC8-9E8A-9DF2A0435CD7}"/>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000" dirty="0"/>
              <a:t>	   Thank you for your attention.</a:t>
            </a:r>
          </a:p>
        </p:txBody>
      </p:sp>
    </p:spTree>
    <p:extLst>
      <p:ext uri="{BB962C8B-B14F-4D97-AF65-F5344CB8AC3E}">
        <p14:creationId xmlns:p14="http://schemas.microsoft.com/office/powerpoint/2010/main" val="3215799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844B-B4C9-4C8A-B178-EE1CBF864D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882188D-0975-4D4F-A61E-691CE4AA217D}"/>
              </a:ext>
            </a:extLst>
          </p:cNvPr>
          <p:cNvSpPr>
            <a:spLocks noGrp="1"/>
          </p:cNvSpPr>
          <p:nvPr>
            <p:ph idx="1"/>
          </p:nvPr>
        </p:nvSpPr>
        <p:spPr/>
        <p:txBody>
          <a:bodyPr/>
          <a:lstStyle/>
          <a:p>
            <a:pPr marL="0" indent="0">
              <a:buNone/>
            </a:pPr>
            <a:r>
              <a:rPr lang="en-US" dirty="0"/>
              <a:t>Navajo Common Law is based on communal relationships, not individual rights.  Navajo custom and tradition have the force of law in Navajo courts.</a:t>
            </a:r>
          </a:p>
          <a:p>
            <a:pPr marL="0" indent="0">
              <a:buNone/>
            </a:pPr>
            <a:endParaRPr lang="en-US" dirty="0"/>
          </a:p>
          <a:p>
            <a:pPr marL="0" indent="0">
              <a:buNone/>
            </a:pPr>
            <a:r>
              <a:rPr lang="en-US" dirty="0"/>
              <a:t>Codified Navajo law is found in:  Navajo Bill of Rights, Navajo Nation Code, Navajo Rules of Criminal Procedure, Navajo Rules of Civil Procedure, and Navajo Rules of Evidence.</a:t>
            </a:r>
          </a:p>
        </p:txBody>
      </p:sp>
    </p:spTree>
    <p:extLst>
      <p:ext uri="{BB962C8B-B14F-4D97-AF65-F5344CB8AC3E}">
        <p14:creationId xmlns:p14="http://schemas.microsoft.com/office/powerpoint/2010/main" val="369356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5F14-0492-4EFD-8C90-AE6513B494B4}"/>
              </a:ext>
            </a:extLst>
          </p:cNvPr>
          <p:cNvSpPr>
            <a:spLocks noGrp="1"/>
          </p:cNvSpPr>
          <p:nvPr>
            <p:ph type="title"/>
          </p:nvPr>
        </p:nvSpPr>
        <p:spPr/>
        <p:txBody>
          <a:bodyPr/>
          <a:lstStyle/>
          <a:p>
            <a:r>
              <a:rPr lang="en-US" dirty="0"/>
              <a:t>Indian Civil rights act of 1968</a:t>
            </a:r>
            <a:br>
              <a:rPr lang="en-US" dirty="0"/>
            </a:br>
            <a:r>
              <a:rPr lang="en-US" dirty="0"/>
              <a:t>25 </a:t>
            </a:r>
            <a:r>
              <a:rPr lang="en-US" dirty="0" err="1"/>
              <a:t>u.s.c.</a:t>
            </a:r>
            <a:r>
              <a:rPr lang="en-US" dirty="0"/>
              <a:t> § 1302</a:t>
            </a:r>
          </a:p>
        </p:txBody>
      </p:sp>
      <p:sp>
        <p:nvSpPr>
          <p:cNvPr id="3" name="Content Placeholder 2">
            <a:extLst>
              <a:ext uri="{FF2B5EF4-FFF2-40B4-BE49-F238E27FC236}">
                <a16:creationId xmlns:a16="http://schemas.microsoft.com/office/drawing/2014/main" id="{4FE1BD89-CC2F-4D92-B27C-E240676D71B0}"/>
              </a:ext>
            </a:extLst>
          </p:cNvPr>
          <p:cNvSpPr>
            <a:spLocks noGrp="1"/>
          </p:cNvSpPr>
          <p:nvPr>
            <p:ph idx="1"/>
          </p:nvPr>
        </p:nvSpPr>
        <p:spPr/>
        <p:txBody>
          <a:bodyPr/>
          <a:lstStyle/>
          <a:p>
            <a:pPr marL="0" indent="0">
              <a:buNone/>
            </a:pPr>
            <a:r>
              <a:rPr lang="en-US" dirty="0"/>
              <a:t>(a)  . . . No Indian tribe in exercising powers of self-government shall – </a:t>
            </a:r>
          </a:p>
          <a:p>
            <a:pPr marL="0" indent="0">
              <a:buNone/>
            </a:pPr>
            <a:r>
              <a:rPr lang="en-US" dirty="0"/>
              <a:t>			***</a:t>
            </a:r>
          </a:p>
          <a:p>
            <a:pPr marL="0" indent="0">
              <a:buNone/>
            </a:pPr>
            <a:r>
              <a:rPr lang="en-US" dirty="0"/>
              <a:t>(7)(A) require excessive bail, impose excessive fines, or inflict cruel and unusual punishments;</a:t>
            </a:r>
          </a:p>
          <a:p>
            <a:pPr marL="0" indent="0">
              <a:buNone/>
            </a:pPr>
            <a:r>
              <a:rPr lang="en-US" dirty="0"/>
              <a:t>     (B) except as provided in subparagraph (C), impose for conviction of any 1 offense any penalty or punishment greater than imprisonment for a term of 1 year or a fine of $5,000, or both;</a:t>
            </a:r>
          </a:p>
        </p:txBody>
      </p:sp>
    </p:spTree>
    <p:extLst>
      <p:ext uri="{BB962C8B-B14F-4D97-AF65-F5344CB8AC3E}">
        <p14:creationId xmlns:p14="http://schemas.microsoft.com/office/powerpoint/2010/main" val="359765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1545B-9BF6-4CC9-A6AD-471EE8692697}"/>
              </a:ext>
            </a:extLst>
          </p:cNvPr>
          <p:cNvSpPr>
            <a:spLocks noGrp="1"/>
          </p:cNvSpPr>
          <p:nvPr>
            <p:ph type="title"/>
          </p:nvPr>
        </p:nvSpPr>
        <p:spPr/>
        <p:txBody>
          <a:bodyPr/>
          <a:lstStyle/>
          <a:p>
            <a:r>
              <a:rPr lang="en-US" dirty="0"/>
              <a:t>Indian Civil rights act of 1968</a:t>
            </a:r>
            <a:br>
              <a:rPr lang="en-US" dirty="0"/>
            </a:br>
            <a:r>
              <a:rPr lang="en-US" dirty="0"/>
              <a:t>25 </a:t>
            </a:r>
            <a:r>
              <a:rPr lang="en-US" dirty="0" err="1"/>
              <a:t>u.s.c.</a:t>
            </a:r>
            <a:r>
              <a:rPr lang="en-US" dirty="0"/>
              <a:t> §1302</a:t>
            </a:r>
          </a:p>
        </p:txBody>
      </p:sp>
      <p:sp>
        <p:nvSpPr>
          <p:cNvPr id="3" name="Content Placeholder 2">
            <a:extLst>
              <a:ext uri="{FF2B5EF4-FFF2-40B4-BE49-F238E27FC236}">
                <a16:creationId xmlns:a16="http://schemas.microsoft.com/office/drawing/2014/main" id="{73EFB919-24CC-4455-8FC0-ECDD85D79076}"/>
              </a:ext>
            </a:extLst>
          </p:cNvPr>
          <p:cNvSpPr>
            <a:spLocks noGrp="1"/>
          </p:cNvSpPr>
          <p:nvPr>
            <p:ph idx="1"/>
          </p:nvPr>
        </p:nvSpPr>
        <p:spPr/>
        <p:txBody>
          <a:bodyPr/>
          <a:lstStyle/>
          <a:p>
            <a:pPr marL="0" indent="0">
              <a:buNone/>
            </a:pPr>
            <a:r>
              <a:rPr lang="en-US" dirty="0"/>
              <a:t>    (C) subject to subsection (b), impose for conviction of any 1 offense any penalty or punishment greater than imprisonment for a term of 3 years or a fine of $15,000, or both; or</a:t>
            </a:r>
          </a:p>
          <a:p>
            <a:pPr marL="0" indent="0">
              <a:buNone/>
            </a:pPr>
            <a:r>
              <a:rPr lang="en-US" dirty="0"/>
              <a:t>    (D) impose on a person I a criminal proceeding a total penalty of punishment greater than imprisonment for a term of 9 years;</a:t>
            </a:r>
          </a:p>
          <a:p>
            <a:pPr marL="0" indent="0">
              <a:buNone/>
            </a:pPr>
            <a:r>
              <a:rPr lang="en-US" dirty="0"/>
              <a:t>(8) Deny to any person within its jurisdiction the equal protection of its laws or deprive any person of liberty or property without due process of law.</a:t>
            </a:r>
          </a:p>
        </p:txBody>
      </p:sp>
    </p:spTree>
    <p:extLst>
      <p:ext uri="{BB962C8B-B14F-4D97-AF65-F5344CB8AC3E}">
        <p14:creationId xmlns:p14="http://schemas.microsoft.com/office/powerpoint/2010/main" val="4066080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8004-4439-4E65-B476-3B228B3A7BDB}"/>
              </a:ext>
            </a:extLst>
          </p:cNvPr>
          <p:cNvSpPr>
            <a:spLocks noGrp="1"/>
          </p:cNvSpPr>
          <p:nvPr>
            <p:ph type="title"/>
          </p:nvPr>
        </p:nvSpPr>
        <p:spPr/>
        <p:txBody>
          <a:bodyPr/>
          <a:lstStyle/>
          <a:p>
            <a:r>
              <a:rPr lang="en-US" dirty="0"/>
              <a:t>Plain meaning rule</a:t>
            </a:r>
          </a:p>
        </p:txBody>
      </p:sp>
      <p:sp>
        <p:nvSpPr>
          <p:cNvPr id="3" name="Content Placeholder 2">
            <a:extLst>
              <a:ext uri="{FF2B5EF4-FFF2-40B4-BE49-F238E27FC236}">
                <a16:creationId xmlns:a16="http://schemas.microsoft.com/office/drawing/2014/main" id="{10DEA1C1-39A3-454E-93AE-05DCE157F5F2}"/>
              </a:ext>
            </a:extLst>
          </p:cNvPr>
          <p:cNvSpPr>
            <a:spLocks noGrp="1"/>
          </p:cNvSpPr>
          <p:nvPr>
            <p:ph idx="1"/>
          </p:nvPr>
        </p:nvSpPr>
        <p:spPr/>
        <p:txBody>
          <a:bodyPr/>
          <a:lstStyle/>
          <a:p>
            <a:pPr marL="0" indent="0">
              <a:buNone/>
            </a:pPr>
            <a:r>
              <a:rPr lang="en-US" dirty="0"/>
              <a:t>Navajo Nation follows the “plain meaning rule” when interpreting statutes and rules.  Navajo further follows the principle “words are sacred, never frivolous” which aids in legal interpretation of the law.</a:t>
            </a:r>
          </a:p>
          <a:p>
            <a:pPr marL="0" indent="0">
              <a:buNone/>
            </a:pPr>
            <a:endParaRPr lang="en-US" dirty="0"/>
          </a:p>
        </p:txBody>
      </p:sp>
    </p:spTree>
    <p:extLst>
      <p:ext uri="{BB962C8B-B14F-4D97-AF65-F5344CB8AC3E}">
        <p14:creationId xmlns:p14="http://schemas.microsoft.com/office/powerpoint/2010/main" val="104366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FC39-0D63-41BC-AB4C-8BA2B84B0C70}"/>
              </a:ext>
            </a:extLst>
          </p:cNvPr>
          <p:cNvSpPr>
            <a:spLocks noGrp="1"/>
          </p:cNvSpPr>
          <p:nvPr>
            <p:ph type="title"/>
          </p:nvPr>
        </p:nvSpPr>
        <p:spPr/>
        <p:txBody>
          <a:bodyPr/>
          <a:lstStyle/>
          <a:p>
            <a:r>
              <a:rPr lang="en-US" dirty="0"/>
              <a:t>Amendment VI, Bill of rights,</a:t>
            </a:r>
            <a:br>
              <a:rPr lang="en-US" dirty="0"/>
            </a:br>
            <a:r>
              <a:rPr lang="en-US" dirty="0" err="1"/>
              <a:t>u.s.</a:t>
            </a:r>
            <a:r>
              <a:rPr lang="en-US" dirty="0"/>
              <a:t> constitution</a:t>
            </a:r>
          </a:p>
        </p:txBody>
      </p:sp>
      <p:sp>
        <p:nvSpPr>
          <p:cNvPr id="3" name="Content Placeholder 2">
            <a:extLst>
              <a:ext uri="{FF2B5EF4-FFF2-40B4-BE49-F238E27FC236}">
                <a16:creationId xmlns:a16="http://schemas.microsoft.com/office/drawing/2014/main" id="{71AD8126-5DD1-4A79-8B14-B09AF420AC38}"/>
              </a:ext>
            </a:extLst>
          </p:cNvPr>
          <p:cNvSpPr>
            <a:spLocks noGrp="1"/>
          </p:cNvSpPr>
          <p:nvPr>
            <p:ph idx="1"/>
          </p:nvPr>
        </p:nvSpPr>
        <p:spPr/>
        <p:txBody>
          <a:bodyPr/>
          <a:lstStyle/>
          <a:p>
            <a:pPr marL="0" indent="0">
              <a:buNone/>
            </a:pPr>
            <a:r>
              <a:rPr lang="en-US" dirty="0"/>
              <a:t>In all criminal prosecutions, the accused shall enjoy the right to a speedy and public trial, by an impartial jury of the State and district wherein the crime shall have been committed, which district shall have been previously ascertained bylaw, and to be informed of the nature and cause of the accusation; to be confronted with the witnesses against him; to have compulsory process for obtaining witnesses in his favor, and to have the Assistance of Counsel for his </a:t>
            </a:r>
            <a:r>
              <a:rPr lang="en-US" dirty="0" err="1"/>
              <a:t>defence</a:t>
            </a:r>
            <a:r>
              <a:rPr lang="en-US" dirty="0"/>
              <a:t>”.</a:t>
            </a:r>
          </a:p>
        </p:txBody>
      </p:sp>
    </p:spTree>
    <p:extLst>
      <p:ext uri="{BB962C8B-B14F-4D97-AF65-F5344CB8AC3E}">
        <p14:creationId xmlns:p14="http://schemas.microsoft.com/office/powerpoint/2010/main" val="3206590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B485-1E4A-4851-ACB6-A78194A8D9B0}"/>
              </a:ext>
            </a:extLst>
          </p:cNvPr>
          <p:cNvSpPr>
            <a:spLocks noGrp="1"/>
          </p:cNvSpPr>
          <p:nvPr>
            <p:ph type="title"/>
          </p:nvPr>
        </p:nvSpPr>
        <p:spPr/>
        <p:txBody>
          <a:bodyPr/>
          <a:lstStyle/>
          <a:p>
            <a:r>
              <a:rPr lang="en-US" dirty="0"/>
              <a:t>Powell v.  </a:t>
            </a:r>
            <a:r>
              <a:rPr lang="en-US" dirty="0" err="1"/>
              <a:t>alabama</a:t>
            </a:r>
            <a:r>
              <a:rPr lang="en-US" dirty="0"/>
              <a:t>, 287 U.S. 45 (1932)</a:t>
            </a:r>
          </a:p>
        </p:txBody>
      </p:sp>
      <p:sp>
        <p:nvSpPr>
          <p:cNvPr id="3" name="Content Placeholder 2">
            <a:extLst>
              <a:ext uri="{FF2B5EF4-FFF2-40B4-BE49-F238E27FC236}">
                <a16:creationId xmlns:a16="http://schemas.microsoft.com/office/drawing/2014/main" id="{91BD87FD-A454-4E37-ADB8-CB2C39549752}"/>
              </a:ext>
            </a:extLst>
          </p:cNvPr>
          <p:cNvSpPr>
            <a:spLocks noGrp="1"/>
          </p:cNvSpPr>
          <p:nvPr>
            <p:ph idx="1"/>
          </p:nvPr>
        </p:nvSpPr>
        <p:spPr/>
        <p:txBody>
          <a:bodyPr/>
          <a:lstStyle/>
          <a:p>
            <a:pPr marL="0" indent="0">
              <a:buNone/>
            </a:pPr>
            <a:r>
              <a:rPr lang="en-US" dirty="0"/>
              <a:t>“Even the intelligent and educated layman has small and sometimes no skill in the science of law.  If charged with crime [sic], he is incapable, generally of determining for himself whether the indictment is good or bad.  He is unfamiliar with the rules of evidence. Left without the aid of counsel, he may be put on trial without a proper charge, and convicted upon incompetent evidence, or evidence irrelevant to the issue or otherwise inadmissible.  He lacks both the skill and knowledge adequately to prepare his defense, even though he have [sic] a perfect one.  He requires the guiding hand of counsel at every step in the proceedings against him.  Without it, though he be not guilty, he faces the danger of conviction because he does not know how to establish his innocence.</a:t>
            </a:r>
          </a:p>
        </p:txBody>
      </p:sp>
    </p:spTree>
    <p:extLst>
      <p:ext uri="{BB962C8B-B14F-4D97-AF65-F5344CB8AC3E}">
        <p14:creationId xmlns:p14="http://schemas.microsoft.com/office/powerpoint/2010/main" val="143270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FA33-73C5-4821-B764-F7D7AAF829BE}"/>
              </a:ext>
            </a:extLst>
          </p:cNvPr>
          <p:cNvSpPr>
            <a:spLocks noGrp="1"/>
          </p:cNvSpPr>
          <p:nvPr>
            <p:ph type="title"/>
          </p:nvPr>
        </p:nvSpPr>
        <p:spPr/>
        <p:txBody>
          <a:bodyPr/>
          <a:lstStyle/>
          <a:p>
            <a:r>
              <a:rPr lang="en-US" dirty="0"/>
              <a:t>Gideon v.  wainwright, 372 </a:t>
            </a:r>
            <a:r>
              <a:rPr lang="en-US" dirty="0" err="1"/>
              <a:t>u.s.</a:t>
            </a:r>
            <a:r>
              <a:rPr lang="en-US" dirty="0"/>
              <a:t> 35 (1963)</a:t>
            </a:r>
          </a:p>
        </p:txBody>
      </p:sp>
      <p:sp>
        <p:nvSpPr>
          <p:cNvPr id="3" name="Content Placeholder 2">
            <a:extLst>
              <a:ext uri="{FF2B5EF4-FFF2-40B4-BE49-F238E27FC236}">
                <a16:creationId xmlns:a16="http://schemas.microsoft.com/office/drawing/2014/main" id="{FB31E619-E4BA-4D4F-B6E0-3C54869F8DA5}"/>
              </a:ext>
            </a:extLst>
          </p:cNvPr>
          <p:cNvSpPr>
            <a:spLocks noGrp="1"/>
          </p:cNvSpPr>
          <p:nvPr>
            <p:ph idx="1"/>
          </p:nvPr>
        </p:nvSpPr>
        <p:spPr/>
        <p:txBody>
          <a:bodyPr/>
          <a:lstStyle/>
          <a:p>
            <a:pPr marL="0" indent="0">
              <a:buNone/>
            </a:pPr>
            <a:r>
              <a:rPr lang="en-US" dirty="0"/>
              <a:t>Clarence Earl Gideon was charged with burglarizing a poolroom in Panama City, Florida.  He appeared in court without funds and without counsel and asked the court to appoint counsel for him.  The trial judge refused because Florida lawyers were appointed for indigent defendants only in capital crimes.  Gideon presented his defense; he made an opening statement, presented witnesses, and cross-examined the prosecution’s witnesses.  He was found guilty and sentenced for 5 years in state prison.  He appealed.</a:t>
            </a:r>
          </a:p>
          <a:p>
            <a:pPr marL="0" indent="0">
              <a:buNone/>
            </a:pPr>
            <a:r>
              <a:rPr lang="en-US" dirty="0"/>
              <a:t>Gideon was retried, represented by a lawyer and was acquitted.</a:t>
            </a:r>
          </a:p>
        </p:txBody>
      </p:sp>
    </p:spTree>
    <p:extLst>
      <p:ext uri="{BB962C8B-B14F-4D97-AF65-F5344CB8AC3E}">
        <p14:creationId xmlns:p14="http://schemas.microsoft.com/office/powerpoint/2010/main" val="13850682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196</TotalTime>
  <Words>2034</Words>
  <Application>Microsoft Office PowerPoint</Application>
  <PresentationFormat>Widescreen</PresentationFormat>
  <Paragraphs>108</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Gill Sans MT</vt:lpstr>
      <vt:lpstr>Gallery</vt:lpstr>
      <vt:lpstr>IS THERE AN “OBLIGATION” TO UNREPRESENTED PARTIES IN  THE Navajo court system</vt:lpstr>
      <vt:lpstr>PowerPoint Presentation</vt:lpstr>
      <vt:lpstr>PowerPoint Presentation</vt:lpstr>
      <vt:lpstr>Indian Civil rights act of 1968 25 u.s.c. § 1302</vt:lpstr>
      <vt:lpstr>Indian Civil rights act of 1968 25 u.s.c. §1302</vt:lpstr>
      <vt:lpstr>Plain meaning rule</vt:lpstr>
      <vt:lpstr>Amendment VI, Bill of rights, u.s. constitution</vt:lpstr>
      <vt:lpstr>Powell v.  alabama, 287 U.S. 45 (1932)</vt:lpstr>
      <vt:lpstr>Gideon v.  wainwright, 372 u.s. 35 (1963)</vt:lpstr>
      <vt:lpstr>Gideon v.  Wainwright, 372 u.s. 35 (1963)</vt:lpstr>
      <vt:lpstr>Gideon v.  wainwright, 372 U.S. 35 (1963)</vt:lpstr>
      <vt:lpstr>Henderson v. crownpoint family court sc-cv-47-17</vt:lpstr>
      <vt:lpstr>Henderson v. crownpoint family court sc-c-47-17</vt:lpstr>
      <vt:lpstr>Navajo Nation v. benally chinle district court</vt:lpstr>
      <vt:lpstr>Navajo Nation v. benally chinle district court</vt:lpstr>
      <vt:lpstr>Navajo Nation v. benally chinle district court</vt:lpstr>
      <vt:lpstr>Navajo nation v. benally chinle district court</vt:lpstr>
      <vt:lpstr>Navajo nation v. benally chinle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THERE AN “OBLIGATION” TO UNREPRESENTED PARTIES IN  THE Navajo court system</dc:title>
  <dc:creator>Bernadine Martin</dc:creator>
  <cp:lastModifiedBy>Bernadine Martin</cp:lastModifiedBy>
  <cp:revision>27</cp:revision>
  <dcterms:created xsi:type="dcterms:W3CDTF">2019-10-15T17:05:24Z</dcterms:created>
  <dcterms:modified xsi:type="dcterms:W3CDTF">2019-10-15T20:22:04Z</dcterms:modified>
</cp:coreProperties>
</file>