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4" r:id="rId3"/>
    <p:sldId id="258" r:id="rId4"/>
    <p:sldId id="275" r:id="rId5"/>
    <p:sldId id="276" r:id="rId6"/>
    <p:sldId id="271" r:id="rId7"/>
    <p:sldId id="277" r:id="rId8"/>
    <p:sldId id="272" r:id="rId9"/>
    <p:sldId id="278" r:id="rId10"/>
    <p:sldId id="273" r:id="rId11"/>
    <p:sldId id="257" r:id="rId12"/>
    <p:sldId id="265" r:id="rId13"/>
    <p:sldId id="263" r:id="rId14"/>
    <p:sldId id="264" r:id="rId15"/>
    <p:sldId id="267" r:id="rId16"/>
    <p:sldId id="268" r:id="rId17"/>
    <p:sldId id="269" r:id="rId18"/>
    <p:sldId id="270" r:id="rId19"/>
    <p:sldId id="279" r:id="rId20"/>
    <p:sldId id="280" r:id="rId21"/>
    <p:sldId id="281" r:id="rId22"/>
    <p:sldId id="283"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42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841"/>
    <p:restoredTop sz="94650"/>
  </p:normalViewPr>
  <p:slideViewPr>
    <p:cSldViewPr snapToGrid="0" snapToObjects="1">
      <p:cViewPr varScale="1">
        <p:scale>
          <a:sx n="43" d="100"/>
          <a:sy n="43" d="100"/>
        </p:scale>
        <p:origin x="216" y="1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Drag picture to placeholder or click icon to add</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587C57-3058-AA40-ACF5-BF4B0BBD440B}" type="datetimeFigureOut">
              <a:rPr lang="en-US" smtClean="0"/>
              <a:t>10/14/19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640AFA-1093-174A-9AD5-989CF70A5297}"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587C57-3058-AA40-ACF5-BF4B0BBD440B}" type="datetimeFigureOut">
              <a:rPr lang="en-US" smtClean="0"/>
              <a:t>10/14/19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5640AFA-1093-174A-9AD5-989CF70A5297}" type="slidenum">
              <a:rPr lang="en-US" smtClean="0"/>
              <a:t>‹#›</a:t>
            </a:fld>
            <a:endParaRPr lang="en-US" dirty="0"/>
          </a:p>
        </p:txBody>
      </p:sp>
    </p:spTree>
    <p:extLst>
      <p:ext uri="{BB962C8B-B14F-4D97-AF65-F5344CB8AC3E}">
        <p14:creationId xmlns:p14="http://schemas.microsoft.com/office/powerpoint/2010/main" val="1406775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415865" y="3064394"/>
            <a:ext cx="9554893" cy="133882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Obtaining Authority to Transact Business and Site Control for Economic Development and Developing Solar Energy Projects in the Navajo Nation </a:t>
            </a:r>
          </a:p>
        </p:txBody>
      </p:sp>
      <p:pic>
        <p:nvPicPr>
          <p:cNvPr id="2" name="Picture 1">
            <a:extLst>
              <a:ext uri="{FF2B5EF4-FFF2-40B4-BE49-F238E27FC236}">
                <a16:creationId xmlns:a16="http://schemas.microsoft.com/office/drawing/2014/main" id="{28F673F9-5CFB-054C-99A1-5F207C48A710}"/>
              </a:ext>
            </a:extLst>
          </p:cNvPr>
          <p:cNvPicPr>
            <a:picLocks noChangeAspect="1"/>
          </p:cNvPicPr>
          <p:nvPr/>
        </p:nvPicPr>
        <p:blipFill>
          <a:blip r:embed="rId2"/>
          <a:stretch>
            <a:fillRect/>
          </a:stretch>
        </p:blipFill>
        <p:spPr>
          <a:xfrm>
            <a:off x="0" y="5574374"/>
            <a:ext cx="5928360" cy="1250513"/>
          </a:xfrm>
          <a:prstGeom prst="rect">
            <a:avLst/>
          </a:prstGeom>
        </p:spPr>
      </p:pic>
    </p:spTree>
    <p:extLst>
      <p:ext uri="{BB962C8B-B14F-4D97-AF65-F5344CB8AC3E}">
        <p14:creationId xmlns:p14="http://schemas.microsoft.com/office/powerpoint/2010/main" val="2040237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4" y="0"/>
            <a:ext cx="7510889" cy="923330"/>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Joint Ventures With Navajo Nation Enterprises and Instrumentalities </a:t>
            </a:r>
          </a:p>
        </p:txBody>
      </p:sp>
      <p:sp>
        <p:nvSpPr>
          <p:cNvPr id="7" name="TextBox 6">
            <a:extLst>
              <a:ext uri="{FF2B5EF4-FFF2-40B4-BE49-F238E27FC236}">
                <a16:creationId xmlns:a16="http://schemas.microsoft.com/office/drawing/2014/main" id="{71A4F001-9557-3A42-A171-7DF30BCF9A01}"/>
              </a:ext>
            </a:extLst>
          </p:cNvPr>
          <p:cNvSpPr txBox="1"/>
          <p:nvPr/>
        </p:nvSpPr>
        <p:spPr>
          <a:xfrm>
            <a:off x="705087" y="1346664"/>
            <a:ext cx="7970887" cy="4942379"/>
          </a:xfrm>
          <a:prstGeom prst="rect">
            <a:avLst/>
          </a:prstGeom>
          <a:noFill/>
        </p:spPr>
        <p:txBody>
          <a:bodyPr wrap="square">
            <a:spAutoFit/>
          </a:bodyPr>
          <a:lstStyle/>
          <a:p>
            <a:pPr marL="457200" indent="-457200">
              <a:buAutoNum type="arabicParenBoth"/>
            </a:pPr>
            <a:r>
              <a:rPr lang="en-US" sz="2200" dirty="0">
                <a:solidFill>
                  <a:schemeClr val="bg1"/>
                </a:solidFill>
              </a:rPr>
              <a:t>Memoranda of Agreement/Understanding and Contractual Agreements; and</a:t>
            </a:r>
          </a:p>
          <a:p>
            <a:pPr marL="457200" indent="-457200">
              <a:lnSpc>
                <a:spcPts val="700"/>
              </a:lnSpc>
              <a:buAutoNum type="arabicParenBoth"/>
            </a:pPr>
            <a:endParaRPr lang="en-US" sz="2200" dirty="0">
              <a:solidFill>
                <a:schemeClr val="bg1"/>
              </a:solidFill>
            </a:endParaRPr>
          </a:p>
          <a:p>
            <a:pPr marL="457200" indent="-457200">
              <a:buAutoNum type="arabicParenBoth"/>
            </a:pPr>
            <a:r>
              <a:rPr lang="en-US" sz="2200" dirty="0">
                <a:solidFill>
                  <a:schemeClr val="bg1"/>
                </a:solidFill>
              </a:rPr>
              <a:t>Joint Ventures</a:t>
            </a:r>
          </a:p>
          <a:p>
            <a:pPr marL="457200" indent="-457200">
              <a:buAutoNum type="arabicParenBoth"/>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Joint ventures may provide several benefits that are not, otherwise, available, including – </a:t>
            </a:r>
          </a:p>
          <a:p>
            <a:pPr marL="800100" lvl="1" indent="-342900" algn="just">
              <a:lnSpc>
                <a:spcPts val="700"/>
              </a:lnSpc>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Reduced exposure (overall) to risk and uncertainty pursuant to sovereign immunity from suit;</a:t>
            </a:r>
          </a:p>
          <a:p>
            <a:pPr marL="800100" lvl="1" indent="-342900" algn="just">
              <a:lnSpc>
                <a:spcPts val="700"/>
              </a:lnSpc>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Insulation from state jurisdiction and taxation; and</a:t>
            </a:r>
          </a:p>
          <a:p>
            <a:pPr marL="800100" lvl="1" indent="-342900" algn="just">
              <a:lnSpc>
                <a:spcPts val="700"/>
              </a:lnSpc>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Arguments for insulation from enforcement of certain laws by private party actions; and</a:t>
            </a:r>
          </a:p>
          <a:p>
            <a:pPr marL="800100" lvl="1" indent="-342900" algn="just">
              <a:lnSpc>
                <a:spcPts val="700"/>
              </a:lnSpc>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Enhanced profit margins from insulation from state and (perhaps) certain federal taxes.</a:t>
            </a:r>
          </a:p>
        </p:txBody>
      </p:sp>
    </p:spTree>
    <p:extLst>
      <p:ext uri="{BB962C8B-B14F-4D97-AF65-F5344CB8AC3E}">
        <p14:creationId xmlns:p14="http://schemas.microsoft.com/office/powerpoint/2010/main" val="1682536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772886" y="571501"/>
            <a:ext cx="8719457" cy="769441"/>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First Method Above – Memoranda of Agreement/Understanding and Contractual Agreements</a:t>
            </a:r>
          </a:p>
        </p:txBody>
      </p:sp>
      <p:sp>
        <p:nvSpPr>
          <p:cNvPr id="5" name="TextBox 4"/>
          <p:cNvSpPr txBox="1"/>
          <p:nvPr/>
        </p:nvSpPr>
        <p:spPr>
          <a:xfrm>
            <a:off x="772886" y="1505537"/>
            <a:ext cx="8719457" cy="3416320"/>
          </a:xfrm>
          <a:prstGeom prst="rect">
            <a:avLst/>
          </a:prstGeom>
          <a:noFill/>
        </p:spPr>
        <p:txBody>
          <a:bodyPr wrap="square">
            <a:spAutoFit/>
          </a:bodyPr>
          <a:lstStyle/>
          <a:p>
            <a:pPr algn="ctr"/>
            <a:r>
              <a:rPr lang="en-US" b="1" cap="small" dirty="0">
                <a:solidFill>
                  <a:schemeClr val="bg1"/>
                </a:solidFill>
                <a:latin typeface="Century Gothic" panose="020B0502020202020204" pitchFamily="34" charset="0"/>
              </a:rPr>
              <a:t>Key Points </a:t>
            </a:r>
            <a:r>
              <a:rPr lang="en-US" b="1" dirty="0">
                <a:solidFill>
                  <a:schemeClr val="bg1"/>
                </a:solidFill>
                <a:latin typeface="Century Gothic" panose="020B0502020202020204" pitchFamily="34" charset="0"/>
              </a:rPr>
              <a:t>– </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A Memorandum of Agreement/Understanding (“MOA/MOU”) is not a Contractual Agreement.</a:t>
            </a:r>
            <a:endParaRPr lang="en-US" b="1" dirty="0">
              <a:solidFill>
                <a:schemeClr val="bg1"/>
              </a:solidFill>
              <a:effectLst/>
              <a:latin typeface="Century Gothic" panose="020B0502020202020204" pitchFamily="34" charset="0"/>
            </a:endParaRP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Unlike a MOA/MOU, the Parties Intend a Contract to be Enforceable.</a:t>
            </a:r>
          </a:p>
          <a:p>
            <a:endParaRPr lang="en-US" b="1" dirty="0">
              <a:solidFill>
                <a:schemeClr val="bg1"/>
              </a:solidFill>
              <a:effectLst/>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effectLst/>
                <a:latin typeface="Century Gothic" panose="020B0502020202020204" pitchFamily="34" charset="0"/>
              </a:rPr>
              <a:t>A Contract Must Satisfy the Three (3) Essential Elements for Proper Formation and Enforceability: (1) </a:t>
            </a:r>
            <a:r>
              <a:rPr lang="en-US" b="1" dirty="0">
                <a:solidFill>
                  <a:schemeClr val="bg1"/>
                </a:solidFill>
                <a:latin typeface="Century Gothic" panose="020B0502020202020204" pitchFamily="34" charset="0"/>
              </a:rPr>
              <a:t>an offer; (2) an acceptance of that same exact offer; and (3) the exchange of valuable consideration to “seal the deal,” so to speak.   </a:t>
            </a:r>
          </a:p>
          <a:p>
            <a:endParaRPr lang="en-US"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86674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A22167-8C8A-844B-9EA4-BF943D715833}"/>
              </a:ext>
            </a:extLst>
          </p:cNvPr>
          <p:cNvSpPr txBox="1"/>
          <p:nvPr/>
        </p:nvSpPr>
        <p:spPr>
          <a:xfrm>
            <a:off x="772885" y="406513"/>
            <a:ext cx="8719457" cy="430887"/>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Second Method Above – Joint Ventures</a:t>
            </a:r>
          </a:p>
        </p:txBody>
      </p:sp>
      <p:sp>
        <p:nvSpPr>
          <p:cNvPr id="8" name="TextBox 7">
            <a:extLst>
              <a:ext uri="{FF2B5EF4-FFF2-40B4-BE49-F238E27FC236}">
                <a16:creationId xmlns:a16="http://schemas.microsoft.com/office/drawing/2014/main" id="{3DDF2051-A1D2-0147-A610-740CE8DB77AA}"/>
              </a:ext>
            </a:extLst>
          </p:cNvPr>
          <p:cNvSpPr txBox="1"/>
          <p:nvPr/>
        </p:nvSpPr>
        <p:spPr>
          <a:xfrm>
            <a:off x="772885" y="1686485"/>
            <a:ext cx="8985264" cy="3570208"/>
          </a:xfrm>
          <a:prstGeom prst="rect">
            <a:avLst/>
          </a:prstGeom>
          <a:noFill/>
        </p:spPr>
        <p:txBody>
          <a:bodyPr wrap="square">
            <a:spAutoFit/>
          </a:bodyPr>
          <a:lstStyle/>
          <a:p>
            <a:pPr algn="ctr"/>
            <a:r>
              <a:rPr lang="en-US" b="1" cap="small" dirty="0">
                <a:solidFill>
                  <a:schemeClr val="bg1"/>
                </a:solidFill>
                <a:latin typeface="Century Gothic" panose="020B0502020202020204" pitchFamily="34" charset="0"/>
              </a:rPr>
              <a:t>Key Points </a:t>
            </a:r>
            <a:r>
              <a:rPr lang="en-US" b="1" dirty="0">
                <a:solidFill>
                  <a:schemeClr val="bg1"/>
                </a:solidFill>
                <a:latin typeface="Century Gothic" panose="020B0502020202020204" pitchFamily="34" charset="0"/>
              </a:rPr>
              <a:t>– </a:t>
            </a:r>
          </a:p>
          <a:p>
            <a:pPr marL="285750" indent="-285750">
              <a:lnSpc>
                <a:spcPts val="1200"/>
              </a:lnSpc>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Most—If Not All—of the Navajo Nation’s Enterprises (or Instrumentalities) and Political Subdivisions May Create Limited Liability Companies (“LLCs”) and Corporations.  </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For the sovereign immunity of the Navajo Nation to extend to a corporation or LLC, this must expressly be provided by law.</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Nation and federal laws provide for the sovereign immunity of the Navajo Nation to extend to majority-owned joint venture entities and instrumentalities created by Navajo Nation enterprises (or instrumentalities) and political subdivisions.  </a:t>
            </a:r>
          </a:p>
        </p:txBody>
      </p:sp>
    </p:spTree>
    <p:extLst>
      <p:ext uri="{BB962C8B-B14F-4D97-AF65-F5344CB8AC3E}">
        <p14:creationId xmlns:p14="http://schemas.microsoft.com/office/powerpoint/2010/main" val="2217898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3323D05-6A2F-B641-B7A5-05AF10519DAA}"/>
              </a:ext>
            </a:extLst>
          </p:cNvPr>
          <p:cNvSpPr/>
          <p:nvPr/>
        </p:nvSpPr>
        <p:spPr>
          <a:xfrm>
            <a:off x="4045429" y="1200150"/>
            <a:ext cx="7251221" cy="517064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B5C9FB16-A4AF-9040-AFD1-4A5CF0E5BAB4}"/>
              </a:ext>
            </a:extLst>
          </p:cNvPr>
          <p:cNvSpPr/>
          <p:nvPr/>
        </p:nvSpPr>
        <p:spPr>
          <a:xfrm>
            <a:off x="635479" y="1200150"/>
            <a:ext cx="7251221" cy="5170646"/>
          </a:xfrm>
          <a:prstGeom prst="rect">
            <a:avLst/>
          </a:prstGeom>
          <a:solidFill>
            <a:srgbClr val="0070C0">
              <a:alpha val="5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2272638-404A-EC45-B00A-64338A4B32AE}"/>
              </a:ext>
            </a:extLst>
          </p:cNvPr>
          <p:cNvSpPr txBox="1"/>
          <p:nvPr/>
        </p:nvSpPr>
        <p:spPr>
          <a:xfrm>
            <a:off x="940279" y="87034"/>
            <a:ext cx="8521461" cy="400110"/>
          </a:xfrm>
          <a:prstGeom prst="rect">
            <a:avLst/>
          </a:prstGeom>
          <a:noFill/>
        </p:spPr>
        <p:txBody>
          <a:bodyPr wrap="square" rtlCol="0">
            <a:spAutoFit/>
          </a:bodyPr>
          <a:lstStyle/>
          <a:p>
            <a:pPr algn="ctr"/>
            <a:r>
              <a:rPr lang="en-US" sz="2000" b="1" cap="small" dirty="0">
                <a:solidFill>
                  <a:schemeClr val="bg1"/>
                </a:solidFill>
                <a:latin typeface="Century Gothic" charset="0"/>
                <a:ea typeface="Century Gothic" charset="0"/>
                <a:cs typeface="Century Gothic" charset="0"/>
              </a:rPr>
              <a:t>Navajo Nation Enterprise and Political Subdivision Issues and Concerns</a:t>
            </a:r>
          </a:p>
        </p:txBody>
      </p:sp>
      <p:sp>
        <p:nvSpPr>
          <p:cNvPr id="15" name="TextBox 14">
            <a:extLst>
              <a:ext uri="{FF2B5EF4-FFF2-40B4-BE49-F238E27FC236}">
                <a16:creationId xmlns:a16="http://schemas.microsoft.com/office/drawing/2014/main" id="{9222C844-41CB-AD45-97A7-98D5BC1F870B}"/>
              </a:ext>
            </a:extLst>
          </p:cNvPr>
          <p:cNvSpPr txBox="1"/>
          <p:nvPr/>
        </p:nvSpPr>
        <p:spPr>
          <a:xfrm>
            <a:off x="4045429" y="1200150"/>
            <a:ext cx="3841271" cy="5016758"/>
          </a:xfrm>
          <a:prstGeom prst="rect">
            <a:avLst/>
          </a:prstGeom>
          <a:noFill/>
        </p:spPr>
        <p:txBody>
          <a:bodyPr wrap="square">
            <a:spAutoFit/>
          </a:bodyPr>
          <a:lstStyle/>
          <a:p>
            <a:pPr marL="285750" indent="-285750">
              <a:buFont typeface="Arial" panose="020B0604020202020204" pitchFamily="34" charset="0"/>
              <a:buChar char="•"/>
            </a:pPr>
            <a:r>
              <a:rPr lang="en-US" sz="1500" b="1" dirty="0">
                <a:solidFill>
                  <a:schemeClr val="bg1"/>
                </a:solidFill>
                <a:latin typeface="Century Gothic" panose="020B0502020202020204" pitchFamily="34" charset="0"/>
              </a:rPr>
              <a:t>Fiduciary Responsibilities and Protection of Assets and the Nation’s Resources</a:t>
            </a:r>
            <a:endParaRPr lang="en-US" sz="1500" b="1" dirty="0">
              <a:solidFill>
                <a:schemeClr val="bg1"/>
              </a:solidFill>
              <a:effectLst/>
              <a:latin typeface="Century Gothic" panose="020B0502020202020204" pitchFamily="34" charset="0"/>
            </a:endParaRPr>
          </a:p>
          <a:p>
            <a:pPr>
              <a:lnSpc>
                <a:spcPts val="1000"/>
              </a:lnSpc>
              <a:buFont typeface="Arial" panose="020B0604020202020204" pitchFamily="34" charset="0"/>
              <a:buChar char="•"/>
            </a:pPr>
            <a:endParaRPr lang="en-US" sz="1500"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latin typeface="Century Gothic" panose="020B0502020202020204" pitchFamily="34" charset="0"/>
              </a:rPr>
              <a:t>Contracting and Dispute Resolution Provisions for Minimization of Exposure </a:t>
            </a:r>
          </a:p>
          <a:p>
            <a:pPr marL="285750" indent="-285750">
              <a:lnSpc>
                <a:spcPts val="1000"/>
              </a:lnSpc>
              <a:buFont typeface="Arial" panose="020B0604020202020204" pitchFamily="34" charset="0"/>
              <a:buChar char="•"/>
            </a:pPr>
            <a:endParaRPr lang="en-US" sz="1500"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latin typeface="Century Gothic" panose="020B0502020202020204" pitchFamily="34" charset="0"/>
              </a:rPr>
              <a:t>Financing, Capital, and Technical Expertise</a:t>
            </a:r>
          </a:p>
          <a:p>
            <a:pPr marL="285750" indent="-285750">
              <a:lnSpc>
                <a:spcPts val="1000"/>
              </a:lnSpc>
              <a:buFont typeface="Arial" panose="020B0604020202020204" pitchFamily="34" charset="0"/>
              <a:buChar char="•"/>
            </a:pPr>
            <a:endParaRPr lang="en-US" sz="1500"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latin typeface="Century Gothic" panose="020B0502020202020204" pitchFamily="34" charset="0"/>
              </a:rPr>
              <a:t>Profits, ROIs, and Maximization of Portions of Dividends/Distributions</a:t>
            </a:r>
            <a:endParaRPr lang="en-US" sz="1500" b="1" dirty="0">
              <a:solidFill>
                <a:schemeClr val="bg1"/>
              </a:solidFill>
              <a:effectLst/>
              <a:latin typeface="Century Gothic" panose="020B0502020202020204" pitchFamily="34" charset="0"/>
            </a:endParaRPr>
          </a:p>
          <a:p>
            <a:pPr marL="285750" indent="-285750">
              <a:lnSpc>
                <a:spcPts val="1000"/>
              </a:lnSpc>
              <a:buFont typeface="Arial" panose="020B0604020202020204" pitchFamily="34" charset="0"/>
              <a:buChar char="•"/>
            </a:pPr>
            <a:endParaRPr lang="en-US" sz="1500" b="1" dirty="0">
              <a:solidFill>
                <a:schemeClr val="bg1"/>
              </a:solidFill>
              <a:effectLst/>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effectLst/>
                <a:latin typeface="Century Gothic" panose="020B0502020202020204" pitchFamily="34" charset="0"/>
              </a:rPr>
              <a:t>Navajo Membership Employment and Contracting</a:t>
            </a:r>
          </a:p>
          <a:p>
            <a:pPr marL="285750" indent="-285750">
              <a:lnSpc>
                <a:spcPts val="1000"/>
              </a:lnSpc>
              <a:buFont typeface="Arial" panose="020B0604020202020204" pitchFamily="34" charset="0"/>
              <a:buChar char="•"/>
            </a:pPr>
            <a:endParaRPr lang="en-US" sz="1500"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latin typeface="Century Gothic" panose="020B0502020202020204" pitchFamily="34" charset="0"/>
              </a:rPr>
              <a:t>Minimization of Navajo Nation Central Government and State Encroachment, Overreaching, and Interference</a:t>
            </a:r>
          </a:p>
          <a:p>
            <a:pPr marL="285750" indent="-285750">
              <a:lnSpc>
                <a:spcPts val="1000"/>
              </a:lnSpc>
              <a:buFont typeface="Arial" panose="020B0604020202020204" pitchFamily="34" charset="0"/>
              <a:buChar char="•"/>
            </a:pPr>
            <a:endParaRPr lang="en-US" sz="1500" b="1" dirty="0">
              <a:solidFill>
                <a:schemeClr val="bg1"/>
              </a:solidFill>
              <a:effectLst/>
              <a:latin typeface="Century Gothic" panose="020B0502020202020204" pitchFamily="34" charset="0"/>
            </a:endParaRPr>
          </a:p>
          <a:p>
            <a:pPr marL="285750" indent="-285750">
              <a:buFont typeface="Arial" panose="020B0604020202020204" pitchFamily="34" charset="0"/>
              <a:buChar char="•"/>
            </a:pPr>
            <a:r>
              <a:rPr lang="en-US" sz="1500" b="1" dirty="0">
                <a:solidFill>
                  <a:schemeClr val="bg1"/>
                </a:solidFill>
                <a:effectLst/>
                <a:latin typeface="Century Gothic" panose="020B0502020202020204" pitchFamily="34" charset="0"/>
              </a:rPr>
              <a:t>Long Term Stability and Predictability</a:t>
            </a:r>
          </a:p>
        </p:txBody>
      </p:sp>
      <p:sp>
        <p:nvSpPr>
          <p:cNvPr id="16" name="TextBox 15">
            <a:extLst>
              <a:ext uri="{FF2B5EF4-FFF2-40B4-BE49-F238E27FC236}">
                <a16:creationId xmlns:a16="http://schemas.microsoft.com/office/drawing/2014/main" id="{5C55FDBB-42F2-7E4C-AC1B-ADA15A17960A}"/>
              </a:ext>
            </a:extLst>
          </p:cNvPr>
          <p:cNvSpPr txBox="1"/>
          <p:nvPr/>
        </p:nvSpPr>
        <p:spPr>
          <a:xfrm>
            <a:off x="635479" y="1200150"/>
            <a:ext cx="3409950" cy="1964640"/>
          </a:xfrm>
          <a:prstGeom prst="rect">
            <a:avLst/>
          </a:prstGeom>
          <a:noFill/>
        </p:spPr>
        <p:txBody>
          <a:bodyPr wrap="square">
            <a:spAutoFit/>
          </a:bodyPr>
          <a:lstStyle/>
          <a:p>
            <a:pPr marL="285750" indent="-285750" algn="just">
              <a:buFont typeface="Arial" panose="020B0604020202020204" pitchFamily="34" charset="0"/>
              <a:buChar char="•"/>
            </a:pPr>
            <a:r>
              <a:rPr lang="en-US" sz="1500" b="1" dirty="0">
                <a:solidFill>
                  <a:schemeClr val="bg1"/>
                </a:solidFill>
                <a:latin typeface="Century Gothic" panose="020B0502020202020204" pitchFamily="34" charset="0"/>
              </a:rPr>
              <a:t>Exercising and Augmenting Sovereignty and Local Governance</a:t>
            </a:r>
          </a:p>
          <a:p>
            <a:pPr algn="just">
              <a:lnSpc>
                <a:spcPts val="1000"/>
              </a:lnSpc>
            </a:pPr>
            <a:endParaRPr lang="en-US" sz="1500" b="1" dirty="0">
              <a:solidFill>
                <a:schemeClr val="bg1"/>
              </a:solidFill>
              <a:latin typeface="Century Gothic" panose="020B0502020202020204" pitchFamily="34" charset="0"/>
            </a:endParaRPr>
          </a:p>
          <a:p>
            <a:pPr marL="285750" indent="-285750" algn="just">
              <a:buFont typeface="Arial" panose="020B0604020202020204" pitchFamily="34" charset="0"/>
              <a:buChar char="•"/>
            </a:pPr>
            <a:r>
              <a:rPr lang="en-US" sz="1500" b="1" dirty="0">
                <a:solidFill>
                  <a:schemeClr val="bg1"/>
                </a:solidFill>
                <a:effectLst/>
                <a:latin typeface="Century Gothic" panose="020B0502020202020204" pitchFamily="34" charset="0"/>
              </a:rPr>
              <a:t>Maximization of Secondary or Multiplier Benefits</a:t>
            </a:r>
          </a:p>
          <a:p>
            <a:pPr marL="285750" indent="-285750" algn="just">
              <a:lnSpc>
                <a:spcPts val="1000"/>
              </a:lnSpc>
              <a:buFont typeface="Arial" panose="020B0604020202020204" pitchFamily="34" charset="0"/>
              <a:buChar char="•"/>
            </a:pPr>
            <a:endParaRPr lang="en-US" sz="1500" b="1" dirty="0">
              <a:solidFill>
                <a:schemeClr val="bg1"/>
              </a:solidFill>
              <a:effectLst/>
              <a:latin typeface="Century Gothic" panose="020B0502020202020204" pitchFamily="34" charset="0"/>
            </a:endParaRPr>
          </a:p>
          <a:p>
            <a:pPr marL="285750" indent="-285750" algn="just">
              <a:buFont typeface="Arial" panose="020B0604020202020204" pitchFamily="34" charset="0"/>
              <a:buChar char="•"/>
            </a:pPr>
            <a:r>
              <a:rPr lang="en-US" sz="1500" b="1" dirty="0">
                <a:solidFill>
                  <a:schemeClr val="bg1"/>
                </a:solidFill>
                <a:effectLst/>
                <a:latin typeface="Century Gothic" panose="020B0502020202020204" pitchFamily="34" charset="0"/>
              </a:rPr>
              <a:t>Community </a:t>
            </a:r>
            <a:r>
              <a:rPr lang="en-US" sz="1500" b="1" dirty="0">
                <a:solidFill>
                  <a:schemeClr val="bg1"/>
                </a:solidFill>
                <a:latin typeface="Century Gothic" panose="020B0502020202020204" pitchFamily="34" charset="0"/>
              </a:rPr>
              <a:t>Benefits and Advantages</a:t>
            </a:r>
            <a:endParaRPr lang="en-US" sz="1500" b="1" dirty="0">
              <a:solidFill>
                <a:schemeClr val="bg1"/>
              </a:solidFill>
              <a:effectLst/>
              <a:latin typeface="Century Gothic" panose="020B0502020202020204" pitchFamily="34" charset="0"/>
            </a:endParaRPr>
          </a:p>
        </p:txBody>
      </p:sp>
      <p:sp>
        <p:nvSpPr>
          <p:cNvPr id="17" name="TextBox 16">
            <a:extLst>
              <a:ext uri="{FF2B5EF4-FFF2-40B4-BE49-F238E27FC236}">
                <a16:creationId xmlns:a16="http://schemas.microsoft.com/office/drawing/2014/main" id="{B7CDE7D4-C416-1245-B760-EC2AD8110633}"/>
              </a:ext>
            </a:extLst>
          </p:cNvPr>
          <p:cNvSpPr txBox="1"/>
          <p:nvPr/>
        </p:nvSpPr>
        <p:spPr>
          <a:xfrm>
            <a:off x="7886700" y="1200150"/>
            <a:ext cx="3409950" cy="922945"/>
          </a:xfrm>
          <a:prstGeom prst="rect">
            <a:avLst/>
          </a:prstGeom>
          <a:noFill/>
        </p:spPr>
        <p:txBody>
          <a:bodyPr wrap="square">
            <a:spAutoFit/>
          </a:bodyPr>
          <a:lstStyle/>
          <a:p>
            <a:pPr marL="285750" indent="-285750" algn="just">
              <a:buFont typeface="Arial" panose="020B0604020202020204" pitchFamily="34" charset="0"/>
              <a:buChar char="•"/>
            </a:pPr>
            <a:r>
              <a:rPr lang="en-US" sz="1500" b="1" dirty="0">
                <a:solidFill>
                  <a:schemeClr val="bg1"/>
                </a:solidFill>
                <a:latin typeface="Century Gothic" panose="020B0502020202020204" pitchFamily="34" charset="0"/>
              </a:rPr>
              <a:t>Minimization of Local/Chapter Encroachment, Overreaching, and Interference</a:t>
            </a:r>
          </a:p>
          <a:p>
            <a:pPr algn="just">
              <a:lnSpc>
                <a:spcPts val="1000"/>
              </a:lnSpc>
            </a:pPr>
            <a:endParaRPr lang="en-US" sz="1500" b="1" dirty="0">
              <a:solidFill>
                <a:schemeClr val="bg1"/>
              </a:solidFill>
              <a:latin typeface="Century Gothic" panose="020B0502020202020204" pitchFamily="34" charset="0"/>
            </a:endParaRPr>
          </a:p>
        </p:txBody>
      </p:sp>
      <p:sp>
        <p:nvSpPr>
          <p:cNvPr id="18" name="TextBox 17">
            <a:extLst>
              <a:ext uri="{FF2B5EF4-FFF2-40B4-BE49-F238E27FC236}">
                <a16:creationId xmlns:a16="http://schemas.microsoft.com/office/drawing/2014/main" id="{9D5C32FB-62B9-824C-9E29-764B228C4A85}"/>
              </a:ext>
            </a:extLst>
          </p:cNvPr>
          <p:cNvSpPr txBox="1"/>
          <p:nvPr/>
        </p:nvSpPr>
        <p:spPr>
          <a:xfrm>
            <a:off x="940279" y="800040"/>
            <a:ext cx="2549286" cy="400110"/>
          </a:xfrm>
          <a:prstGeom prst="rect">
            <a:avLst/>
          </a:prstGeom>
          <a:noFill/>
        </p:spPr>
        <p:txBody>
          <a:bodyPr wrap="square" rtlCol="0">
            <a:spAutoFit/>
          </a:bodyPr>
          <a:lstStyle/>
          <a:p>
            <a:pPr algn="ctr"/>
            <a:r>
              <a:rPr lang="en-US" sz="2000" b="1" cap="small" dirty="0">
                <a:solidFill>
                  <a:schemeClr val="bg1"/>
                </a:solidFill>
                <a:latin typeface="Century Gothic" charset="0"/>
                <a:ea typeface="Century Gothic" charset="0"/>
                <a:cs typeface="Century Gothic" charset="0"/>
              </a:rPr>
              <a:t>Political Subdivision</a:t>
            </a:r>
          </a:p>
        </p:txBody>
      </p:sp>
      <p:sp>
        <p:nvSpPr>
          <p:cNvPr id="19" name="TextBox 18">
            <a:extLst>
              <a:ext uri="{FF2B5EF4-FFF2-40B4-BE49-F238E27FC236}">
                <a16:creationId xmlns:a16="http://schemas.microsoft.com/office/drawing/2014/main" id="{70977224-043A-154B-BBAA-CC07F8A2577C}"/>
              </a:ext>
            </a:extLst>
          </p:cNvPr>
          <p:cNvSpPr txBox="1"/>
          <p:nvPr/>
        </p:nvSpPr>
        <p:spPr>
          <a:xfrm>
            <a:off x="8191500" y="800040"/>
            <a:ext cx="2549286" cy="400110"/>
          </a:xfrm>
          <a:prstGeom prst="rect">
            <a:avLst/>
          </a:prstGeom>
          <a:noFill/>
        </p:spPr>
        <p:txBody>
          <a:bodyPr wrap="square" rtlCol="0">
            <a:spAutoFit/>
          </a:bodyPr>
          <a:lstStyle/>
          <a:p>
            <a:pPr algn="ctr"/>
            <a:r>
              <a:rPr lang="en-US" sz="2000" b="1" cap="small" dirty="0">
                <a:solidFill>
                  <a:schemeClr val="bg1"/>
                </a:solidFill>
                <a:latin typeface="Century Gothic" charset="0"/>
                <a:ea typeface="Century Gothic" charset="0"/>
                <a:cs typeface="Century Gothic" charset="0"/>
              </a:rPr>
              <a:t>Enterprise</a:t>
            </a:r>
          </a:p>
        </p:txBody>
      </p:sp>
      <p:sp>
        <p:nvSpPr>
          <p:cNvPr id="20" name="TextBox 19">
            <a:extLst>
              <a:ext uri="{FF2B5EF4-FFF2-40B4-BE49-F238E27FC236}">
                <a16:creationId xmlns:a16="http://schemas.microsoft.com/office/drawing/2014/main" id="{EEC4B4E4-DDCE-9D40-995F-A6E30E08E64F}"/>
              </a:ext>
            </a:extLst>
          </p:cNvPr>
          <p:cNvSpPr txBox="1"/>
          <p:nvPr/>
        </p:nvSpPr>
        <p:spPr>
          <a:xfrm>
            <a:off x="4691421" y="800040"/>
            <a:ext cx="2549286" cy="400110"/>
          </a:xfrm>
          <a:prstGeom prst="rect">
            <a:avLst/>
          </a:prstGeom>
          <a:noFill/>
        </p:spPr>
        <p:txBody>
          <a:bodyPr wrap="square" rtlCol="0">
            <a:spAutoFit/>
          </a:bodyPr>
          <a:lstStyle/>
          <a:p>
            <a:pPr algn="ctr"/>
            <a:r>
              <a:rPr lang="en-US" sz="2000" b="1" cap="small" dirty="0">
                <a:solidFill>
                  <a:schemeClr val="bg1"/>
                </a:solidFill>
                <a:latin typeface="Century Gothic" charset="0"/>
                <a:ea typeface="Century Gothic" charset="0"/>
                <a:cs typeface="Century Gothic" charset="0"/>
              </a:rPr>
              <a:t>Shared</a:t>
            </a:r>
          </a:p>
        </p:txBody>
      </p:sp>
    </p:spTree>
    <p:extLst>
      <p:ext uri="{BB962C8B-B14F-4D97-AF65-F5344CB8AC3E}">
        <p14:creationId xmlns:p14="http://schemas.microsoft.com/office/powerpoint/2010/main" val="2192361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3323D05-6A2F-B641-B7A5-05AF10519DAA}"/>
              </a:ext>
            </a:extLst>
          </p:cNvPr>
          <p:cNvSpPr/>
          <p:nvPr/>
        </p:nvSpPr>
        <p:spPr>
          <a:xfrm>
            <a:off x="731015" y="1036377"/>
            <a:ext cx="8808770" cy="49911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2272638-404A-EC45-B00A-64338A4B32AE}"/>
              </a:ext>
            </a:extLst>
          </p:cNvPr>
          <p:cNvSpPr txBox="1"/>
          <p:nvPr/>
        </p:nvSpPr>
        <p:spPr>
          <a:xfrm>
            <a:off x="940279" y="38176"/>
            <a:ext cx="8394790" cy="769441"/>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Sample of Navajo Nation Enterprises and Instrumentalities That May Create Joint Venture Entities</a:t>
            </a:r>
          </a:p>
        </p:txBody>
      </p:sp>
      <p:sp>
        <p:nvSpPr>
          <p:cNvPr id="15" name="TextBox 14">
            <a:extLst>
              <a:ext uri="{FF2B5EF4-FFF2-40B4-BE49-F238E27FC236}">
                <a16:creationId xmlns:a16="http://schemas.microsoft.com/office/drawing/2014/main" id="{9222C844-41CB-AD45-97A7-98D5BC1F870B}"/>
              </a:ext>
            </a:extLst>
          </p:cNvPr>
          <p:cNvSpPr txBox="1"/>
          <p:nvPr/>
        </p:nvSpPr>
        <p:spPr>
          <a:xfrm>
            <a:off x="1880558" y="1062820"/>
            <a:ext cx="6529594" cy="5078313"/>
          </a:xfrm>
          <a:prstGeom prst="rect">
            <a:avLst/>
          </a:prstGeom>
          <a:noFill/>
        </p:spPr>
        <p:txBody>
          <a:bodyPr wrap="square">
            <a:spAutoFit/>
          </a:bodyPr>
          <a:lstStyle/>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Arts and Crafts Enterprise;</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Agricultural Products Industry;</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Broadcast Enterprises;</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Nation Gaming Enterprise;</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Nation Hospitality Enterprise;</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Nation Engineering and Construction Authority;</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Tribal Utility Authority;</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Nation Oil and Gas Company; and</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Navajo Transitional Energy Company.</a:t>
            </a:r>
          </a:p>
          <a:p>
            <a:pPr marL="742950" lvl="1" indent="-285750">
              <a:buFont typeface="Arial" panose="020B0604020202020204" pitchFamily="34" charset="0"/>
              <a:buChar char="•"/>
            </a:pPr>
            <a:endParaRPr lang="en-US"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109317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3323D05-6A2F-B641-B7A5-05AF10519DAA}"/>
              </a:ext>
            </a:extLst>
          </p:cNvPr>
          <p:cNvSpPr/>
          <p:nvPr/>
        </p:nvSpPr>
        <p:spPr>
          <a:xfrm>
            <a:off x="731015" y="1036377"/>
            <a:ext cx="8808770" cy="411474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2272638-404A-EC45-B00A-64338A4B32AE}"/>
              </a:ext>
            </a:extLst>
          </p:cNvPr>
          <p:cNvSpPr txBox="1"/>
          <p:nvPr/>
        </p:nvSpPr>
        <p:spPr>
          <a:xfrm>
            <a:off x="940279" y="38176"/>
            <a:ext cx="8394790" cy="769441"/>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Sample of Navajo Nation Political Subdivisions and Their Existing Instrumentalities That May Create Joint Venture Entities</a:t>
            </a:r>
          </a:p>
        </p:txBody>
      </p:sp>
      <p:sp>
        <p:nvSpPr>
          <p:cNvPr id="15" name="TextBox 14">
            <a:extLst>
              <a:ext uri="{FF2B5EF4-FFF2-40B4-BE49-F238E27FC236}">
                <a16:creationId xmlns:a16="http://schemas.microsoft.com/office/drawing/2014/main" id="{9222C844-41CB-AD45-97A7-98D5BC1F870B}"/>
              </a:ext>
            </a:extLst>
          </p:cNvPr>
          <p:cNvSpPr txBox="1"/>
          <p:nvPr/>
        </p:nvSpPr>
        <p:spPr>
          <a:xfrm>
            <a:off x="1870603" y="1245700"/>
            <a:ext cx="6529594" cy="3693319"/>
          </a:xfrm>
          <a:prstGeom prst="rect">
            <a:avLst/>
          </a:prstGeom>
          <a:noFill/>
        </p:spPr>
        <p:txBody>
          <a:bodyPr wrap="square">
            <a:spAutoFit/>
          </a:bodyPr>
          <a:lstStyle/>
          <a:p>
            <a:pPr marL="285750" indent="-285750">
              <a:buFont typeface="Arial" panose="020B0604020202020204" pitchFamily="34" charset="0"/>
              <a:buChar char="•"/>
            </a:pPr>
            <a:r>
              <a:rPr lang="en-US" b="1" dirty="0">
                <a:solidFill>
                  <a:schemeClr val="bg1"/>
                </a:solidFill>
                <a:latin typeface="Century Gothic" panose="020B0502020202020204" pitchFamily="34" charset="0"/>
              </a:rPr>
              <a:t>Shonto Economic Development Corporation;</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Shonto Commercial LLC;</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LeChee Community Development LLC;</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Ndziil Commerce LLC;</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Whitecone Advisory Council Incorporated;</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With the Kayenta Township and LGA-Certified Chapters Not Prohibited or Precluded by Law From Creating Entities and, Otherwise, Joint Ventures.</a:t>
            </a:r>
          </a:p>
        </p:txBody>
      </p:sp>
    </p:spTree>
    <p:extLst>
      <p:ext uri="{BB962C8B-B14F-4D97-AF65-F5344CB8AC3E}">
        <p14:creationId xmlns:p14="http://schemas.microsoft.com/office/powerpoint/2010/main" val="237297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A22167-8C8A-844B-9EA4-BF943D715833}"/>
              </a:ext>
            </a:extLst>
          </p:cNvPr>
          <p:cNvSpPr txBox="1"/>
          <p:nvPr/>
        </p:nvSpPr>
        <p:spPr>
          <a:xfrm>
            <a:off x="772885" y="916467"/>
            <a:ext cx="8719457" cy="430887"/>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Joint Ventures Provide Several Benefits, Including –</a:t>
            </a:r>
          </a:p>
        </p:txBody>
      </p:sp>
      <p:sp>
        <p:nvSpPr>
          <p:cNvPr id="8" name="TextBox 7">
            <a:extLst>
              <a:ext uri="{FF2B5EF4-FFF2-40B4-BE49-F238E27FC236}">
                <a16:creationId xmlns:a16="http://schemas.microsoft.com/office/drawing/2014/main" id="{3DDF2051-A1D2-0147-A610-740CE8DB77AA}"/>
              </a:ext>
            </a:extLst>
          </p:cNvPr>
          <p:cNvSpPr txBox="1"/>
          <p:nvPr/>
        </p:nvSpPr>
        <p:spPr>
          <a:xfrm>
            <a:off x="772885" y="1488031"/>
            <a:ext cx="8985264" cy="3693319"/>
          </a:xfrm>
          <a:prstGeom prst="rect">
            <a:avLst/>
          </a:prstGeom>
          <a:noFill/>
        </p:spPr>
        <p:txBody>
          <a:bodyPr wrap="square">
            <a:spAutoFit/>
          </a:bodyPr>
          <a:lstStyle/>
          <a:p>
            <a:pPr algn="ct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Reduced exposure (overall) to risk and uncertainty pursuant to:</a:t>
            </a:r>
          </a:p>
          <a:p>
            <a:pPr marL="742950" lvl="1"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b="1" dirty="0">
                <a:solidFill>
                  <a:schemeClr val="bg1"/>
                </a:solidFill>
                <a:latin typeface="Century Gothic" panose="020B0502020202020204" pitchFamily="34" charset="0"/>
              </a:rPr>
              <a:t>Sovereign immunity from suit;</a:t>
            </a:r>
          </a:p>
          <a:p>
            <a:pPr marL="742950" lvl="1"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b="1" dirty="0">
                <a:solidFill>
                  <a:schemeClr val="bg1"/>
                </a:solidFill>
                <a:latin typeface="Century Gothic" panose="020B0502020202020204" pitchFamily="34" charset="0"/>
              </a:rPr>
              <a:t>Insulation from state jurisdiction and taxation; and</a:t>
            </a:r>
          </a:p>
          <a:p>
            <a:pPr marL="742950" lvl="1"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b="1" dirty="0">
                <a:solidFill>
                  <a:schemeClr val="bg1"/>
                </a:solidFill>
                <a:latin typeface="Century Gothic" panose="020B0502020202020204" pitchFamily="34" charset="0"/>
              </a:rPr>
              <a:t>Insulation from enforcement of laws by private party actions;</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r>
              <a:rPr lang="en-US" b="1" dirty="0">
                <a:solidFill>
                  <a:schemeClr val="bg1"/>
                </a:solidFill>
                <a:latin typeface="Century Gothic" panose="020B0502020202020204" pitchFamily="34" charset="0"/>
              </a:rPr>
              <a:t>and</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b="1" dirty="0">
                <a:solidFill>
                  <a:schemeClr val="bg1"/>
                </a:solidFill>
                <a:latin typeface="Century Gothic" panose="020B0502020202020204" pitchFamily="34" charset="0"/>
              </a:rPr>
              <a:t>Enhanced profit margins pursuant to insulation from state and (certain) federal taxes.</a:t>
            </a:r>
          </a:p>
        </p:txBody>
      </p:sp>
    </p:spTree>
    <p:extLst>
      <p:ext uri="{BB962C8B-B14F-4D97-AF65-F5344CB8AC3E}">
        <p14:creationId xmlns:p14="http://schemas.microsoft.com/office/powerpoint/2010/main" val="3650441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A22167-8C8A-844B-9EA4-BF943D715833}"/>
              </a:ext>
            </a:extLst>
          </p:cNvPr>
          <p:cNvSpPr txBox="1"/>
          <p:nvPr/>
        </p:nvSpPr>
        <p:spPr>
          <a:xfrm>
            <a:off x="755300" y="28335"/>
            <a:ext cx="8719457" cy="1107996"/>
          </a:xfrm>
          <a:prstGeom prst="rect">
            <a:avLst/>
          </a:prstGeom>
          <a:noFill/>
        </p:spPr>
        <p:txBody>
          <a:bodyPr wrap="square" rtlCol="0">
            <a:spAutoFit/>
          </a:bodyPr>
          <a:lstStyle/>
          <a:p>
            <a:pPr algn="just"/>
            <a:r>
              <a:rPr lang="en-US" sz="2200" b="1" cap="small" dirty="0">
                <a:solidFill>
                  <a:schemeClr val="bg1"/>
                </a:solidFill>
                <a:latin typeface="Century Gothic" charset="0"/>
                <a:ea typeface="Century Gothic" charset="0"/>
                <a:cs typeface="Century Gothic" charset="0"/>
              </a:rPr>
              <a:t>For These Protections, Privileges, and Benefits to be Had, a Joint Ventures Must be Majority-Owned by the Navajo Nation Enterprise or Political Subdivision (or its Entity) and –</a:t>
            </a:r>
          </a:p>
        </p:txBody>
      </p:sp>
      <p:sp>
        <p:nvSpPr>
          <p:cNvPr id="8" name="TextBox 7">
            <a:extLst>
              <a:ext uri="{FF2B5EF4-FFF2-40B4-BE49-F238E27FC236}">
                <a16:creationId xmlns:a16="http://schemas.microsoft.com/office/drawing/2014/main" id="{3DDF2051-A1D2-0147-A610-740CE8DB77AA}"/>
              </a:ext>
            </a:extLst>
          </p:cNvPr>
          <p:cNvSpPr txBox="1"/>
          <p:nvPr/>
        </p:nvSpPr>
        <p:spPr>
          <a:xfrm>
            <a:off x="737715" y="1206674"/>
            <a:ext cx="8985264" cy="5970865"/>
          </a:xfrm>
          <a:prstGeom prst="rect">
            <a:avLst/>
          </a:prstGeom>
          <a:noFill/>
        </p:spPr>
        <p:txBody>
          <a:bodyPr wrap="square">
            <a:spAutoFit/>
          </a:bodyPr>
          <a:lstStyle/>
          <a:p>
            <a:pPr marL="285750" indent="-285750">
              <a:buFont typeface="Arial" panose="020B0604020202020204" pitchFamily="34" charset="0"/>
              <a:buChar char="•"/>
            </a:pPr>
            <a:r>
              <a:rPr lang="en-US" dirty="0">
                <a:solidFill>
                  <a:schemeClr val="bg1"/>
                </a:solidFill>
                <a:latin typeface="Century Gothic" panose="020B0502020202020204" pitchFamily="34" charset="0"/>
              </a:rPr>
              <a:t>Must be Created Under the Laws of the Navajo Nation (the Navajo Nation Corporation Act, 5 N.N.C. §§ 3100 </a:t>
            </a:r>
            <a:r>
              <a:rPr lang="en-US" i="1" dirty="0">
                <a:solidFill>
                  <a:schemeClr val="bg1"/>
                </a:solidFill>
                <a:latin typeface="Century Gothic" panose="020B0502020202020204" pitchFamily="34" charset="0"/>
              </a:rPr>
              <a:t>et seq</a:t>
            </a:r>
            <a:r>
              <a:rPr lang="en-US" dirty="0">
                <a:solidFill>
                  <a:schemeClr val="bg1"/>
                </a:solidFill>
                <a:latin typeface="Century Gothic" panose="020B0502020202020204" pitchFamily="34" charset="0"/>
              </a:rPr>
              <a:t>., or the Navajo Nation Limited Liability Company Act, 5 N.N.C. §§ 3600 </a:t>
            </a:r>
            <a:r>
              <a:rPr lang="en-US" i="1" dirty="0">
                <a:solidFill>
                  <a:schemeClr val="bg1"/>
                </a:solidFill>
                <a:latin typeface="Century Gothic" panose="020B0502020202020204" pitchFamily="34" charset="0"/>
              </a:rPr>
              <a:t>et seq</a:t>
            </a:r>
            <a:r>
              <a:rPr lang="en-US" dirty="0">
                <a:solidFill>
                  <a:schemeClr val="bg1"/>
                </a:solidFill>
                <a:latin typeface="Century Gothic" panose="020B0502020202020204" pitchFamily="34" charset="0"/>
              </a:rPr>
              <a:t>.);</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Must be Created for the Purpose of Economic Development and, Otherwise, Economic Benefits to the Navajo Nation, its Enterprise, Political Subdivision, or Members;</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Must be Directed or Controlled-–Whether Directly or Indirectly—by the Navajo Nation’s Enterprise or Political Subdivision (or its Entity) Commensurate with its Amount or Proportion of Ownership or Membership;</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Must Expressly State in its Creation and Governing Instruments and Documents the Intention to Extend Sovereign Immunity From Suit to the Joint Venture Entity;</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Must be Considered an Asset of the Navajo Nation Enterprise or Political Subdivision (or its Entity) and Must Have a Substantial Relationship With the Navajo Nation Enterprise or Political Subdivision (or its Entity); and</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The Purposes of Tribal Sovereign Immunity Must be Served by Extension of Sovereign Immunity to the Joint Venture Entity.</a:t>
            </a:r>
          </a:p>
          <a:p>
            <a:pPr marL="285750" indent="-285750">
              <a:buFont typeface="Arial" panose="020B0604020202020204" pitchFamily="34" charset="0"/>
              <a:buChar char="•"/>
            </a:pPr>
            <a:endParaRPr lang="en-US"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684081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A22167-8C8A-844B-9EA4-BF943D715833}"/>
              </a:ext>
            </a:extLst>
          </p:cNvPr>
          <p:cNvSpPr txBox="1"/>
          <p:nvPr/>
        </p:nvSpPr>
        <p:spPr>
          <a:xfrm>
            <a:off x="666721" y="65815"/>
            <a:ext cx="8231094" cy="769441"/>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Thorny Issues That May Arise and Some Possible Approaches to Address (and, Perhaps, Resolve) These  –</a:t>
            </a:r>
          </a:p>
        </p:txBody>
      </p:sp>
      <p:sp>
        <p:nvSpPr>
          <p:cNvPr id="8" name="TextBox 7">
            <a:extLst>
              <a:ext uri="{FF2B5EF4-FFF2-40B4-BE49-F238E27FC236}">
                <a16:creationId xmlns:a16="http://schemas.microsoft.com/office/drawing/2014/main" id="{3DDF2051-A1D2-0147-A610-740CE8DB77AA}"/>
              </a:ext>
            </a:extLst>
          </p:cNvPr>
          <p:cNvSpPr txBox="1"/>
          <p:nvPr/>
        </p:nvSpPr>
        <p:spPr>
          <a:xfrm>
            <a:off x="666721" y="958348"/>
            <a:ext cx="8985264" cy="6001643"/>
          </a:xfrm>
          <a:prstGeom prst="rect">
            <a:avLst/>
          </a:prstGeom>
          <a:noFill/>
        </p:spPr>
        <p:txBody>
          <a:bodyPr wrap="square">
            <a:spAutoFit/>
          </a:bodyPr>
          <a:lstStyle/>
          <a:p>
            <a:pPr marL="285750" indent="-285750">
              <a:buFont typeface="Arial" panose="020B0604020202020204" pitchFamily="34" charset="0"/>
              <a:buChar char="•"/>
            </a:pPr>
            <a:r>
              <a:rPr lang="en-US" dirty="0">
                <a:solidFill>
                  <a:schemeClr val="bg1"/>
                </a:solidFill>
                <a:latin typeface="Century Gothic" panose="020B0502020202020204" pitchFamily="34" charset="0"/>
              </a:rPr>
              <a:t>Capital and Financing (Most-Often From the Private-Side);</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Resolving Disparities Between Ownership or Membership and Economic/Financial Assignee/Transferee Interests or Entitlements to Dividends and Distributions;</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dirty="0">
                <a:solidFill>
                  <a:schemeClr val="bg1"/>
                </a:solidFill>
                <a:latin typeface="Century Gothic" panose="020B0502020202020204" pitchFamily="34" charset="0"/>
              </a:rPr>
              <a:t>Equity Interest Acquisition/Purchase Options and Deposit Account Control Agreements; </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Valuating and Calculating the Benefits Sovereign Immunity and Being Insulated From State Jurisdiction, Being Free From State and (Certain) Federal Taxes, and the Overall Reduction in Exposure to Risk and Uncertainty;</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dirty="0">
                <a:solidFill>
                  <a:schemeClr val="bg1"/>
                </a:solidFill>
                <a:latin typeface="Century Gothic" panose="020B0502020202020204" pitchFamily="34" charset="0"/>
              </a:rPr>
              <a:t>While Calculating the Value of Insulation From Taxes and Fees can be (Relatively) Straightforward, Calculating the Value Associated with Overall Reduced Exposure to Risk and Uncertainty is More Difficult; and</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285750" indent="-285750">
              <a:buFont typeface="Arial" panose="020B0604020202020204" pitchFamily="34" charset="0"/>
              <a:buChar char="•"/>
            </a:pPr>
            <a:r>
              <a:rPr lang="en-US" dirty="0">
                <a:solidFill>
                  <a:schemeClr val="bg1"/>
                </a:solidFill>
                <a:latin typeface="Century Gothic" panose="020B0502020202020204" pitchFamily="34" charset="0"/>
              </a:rPr>
              <a:t>Dispute Resolution Provisions and Mechanisms in Agreements Associated with the Joint Venture Entity (Operating Agreements, Shareholder Agreements, and Otherwise);</a:t>
            </a:r>
          </a:p>
          <a:p>
            <a:pPr marL="285750" indent="-285750">
              <a:lnSpc>
                <a:spcPts val="1200"/>
              </a:lnSpc>
              <a:buFont typeface="Arial" panose="020B0604020202020204" pitchFamily="34" charset="0"/>
              <a:buChar char="•"/>
            </a:pPr>
            <a:endParaRPr lang="en-US" dirty="0">
              <a:solidFill>
                <a:schemeClr val="bg1"/>
              </a:solidFill>
              <a:latin typeface="Century Gothic" panose="020B0502020202020204" pitchFamily="34" charset="0"/>
            </a:endParaRPr>
          </a:p>
          <a:p>
            <a:pPr marL="742950" lvl="1" indent="-285750">
              <a:buFont typeface="Arial" panose="020B0604020202020204" pitchFamily="34" charset="0"/>
              <a:buChar char="•"/>
            </a:pPr>
            <a:r>
              <a:rPr lang="en-US" dirty="0">
                <a:solidFill>
                  <a:schemeClr val="bg1"/>
                </a:solidFill>
                <a:latin typeface="Century Gothic" panose="020B0502020202020204" pitchFamily="34" charset="0"/>
              </a:rPr>
              <a:t>Commercial Arbitration, Limiting De Novo Review, and Setting Mechanisms for Enforcement of Awards by Contract.</a:t>
            </a:r>
          </a:p>
        </p:txBody>
      </p:sp>
    </p:spTree>
    <p:extLst>
      <p:ext uri="{BB962C8B-B14F-4D97-AF65-F5344CB8AC3E}">
        <p14:creationId xmlns:p14="http://schemas.microsoft.com/office/powerpoint/2010/main" val="3769796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4" y="0"/>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Site Control</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Land Withdrawal</a:t>
            </a:r>
          </a:p>
        </p:txBody>
      </p:sp>
      <p:sp>
        <p:nvSpPr>
          <p:cNvPr id="7" name="TextBox 6">
            <a:extLst>
              <a:ext uri="{FF2B5EF4-FFF2-40B4-BE49-F238E27FC236}">
                <a16:creationId xmlns:a16="http://schemas.microsoft.com/office/drawing/2014/main" id="{71A4F001-9557-3A42-A171-7DF30BCF9A01}"/>
              </a:ext>
            </a:extLst>
          </p:cNvPr>
          <p:cNvSpPr txBox="1"/>
          <p:nvPr/>
        </p:nvSpPr>
        <p:spPr>
          <a:xfrm>
            <a:off x="738953" y="1013098"/>
            <a:ext cx="8147290" cy="5847755"/>
          </a:xfrm>
          <a:prstGeom prst="rect">
            <a:avLst/>
          </a:prstGeom>
          <a:noFill/>
        </p:spPr>
        <p:txBody>
          <a:bodyPr wrap="square">
            <a:spAutoFit/>
          </a:bodyPr>
          <a:lstStyle/>
          <a:p>
            <a:pPr marL="342900" indent="-342900" algn="just">
              <a:buFont typeface="Wingdings" pitchFamily="2" charset="2"/>
              <a:buChar char="Ø"/>
            </a:pPr>
            <a:r>
              <a:rPr lang="en-US" sz="2200" dirty="0">
                <a:solidFill>
                  <a:schemeClr val="bg1"/>
                </a:solidFill>
              </a:rPr>
              <a:t>Land Withdrawal (in accordance with the Land Withdrawal Designation Regulations issued pursuant to Council Res. No. RDCJN-33-15 (June 16, 2015);</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Letter of Application or Cover Letter;</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Legal Survey or GPS Reading;</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Chapter Resolution in support;</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Consent from grazing/customary use rights holder(s);</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Biological Resource Compliance Form approved by Navajo Nation Fish and Wildlife; and</a:t>
            </a:r>
          </a:p>
          <a:p>
            <a:pPr marL="800100" lvl="1"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Cultural Resource Compliance Form approved by Navajo Heritage and Historic Preservation Department.  </a:t>
            </a:r>
          </a:p>
        </p:txBody>
      </p:sp>
    </p:spTree>
    <p:extLst>
      <p:ext uri="{BB962C8B-B14F-4D97-AF65-F5344CB8AC3E}">
        <p14:creationId xmlns:p14="http://schemas.microsoft.com/office/powerpoint/2010/main" val="96077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239887" y="131016"/>
            <a:ext cx="7510889" cy="507831"/>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Purposes of This Presentation </a:t>
            </a:r>
          </a:p>
        </p:txBody>
      </p:sp>
      <p:sp>
        <p:nvSpPr>
          <p:cNvPr id="7" name="TextBox 6">
            <a:extLst>
              <a:ext uri="{FF2B5EF4-FFF2-40B4-BE49-F238E27FC236}">
                <a16:creationId xmlns:a16="http://schemas.microsoft.com/office/drawing/2014/main" id="{71A4F001-9557-3A42-A171-7DF30BCF9A01}"/>
              </a:ext>
            </a:extLst>
          </p:cNvPr>
          <p:cNvSpPr txBox="1"/>
          <p:nvPr/>
        </p:nvSpPr>
        <p:spPr>
          <a:xfrm>
            <a:off x="779889" y="638847"/>
            <a:ext cx="8533444" cy="6247864"/>
          </a:xfrm>
          <a:prstGeom prst="rect">
            <a:avLst/>
          </a:prstGeom>
          <a:noFill/>
        </p:spPr>
        <p:txBody>
          <a:bodyPr wrap="square">
            <a:spAutoFit/>
          </a:bodyPr>
          <a:lstStyle/>
          <a:p>
            <a:pPr marL="342900" indent="-342900" algn="just">
              <a:buFont typeface="Wingdings" pitchFamily="2" charset="2"/>
              <a:buChar char="Ø"/>
            </a:pPr>
            <a:r>
              <a:rPr lang="en-US" sz="2000" dirty="0">
                <a:solidFill>
                  <a:schemeClr val="bg1"/>
                </a:solidFill>
              </a:rPr>
              <a:t>Provide a Background Regarding Economic Development and the Legal / Regulatory Environment in the Navajo Nation;</a:t>
            </a:r>
          </a:p>
          <a:p>
            <a:pPr marL="342900" indent="-342900" algn="just">
              <a:buFont typeface="Wingdings" pitchFamily="2" charset="2"/>
              <a:buChar char="Ø"/>
            </a:pPr>
            <a:endParaRPr lang="en-US" sz="2000" dirty="0">
              <a:solidFill>
                <a:schemeClr val="bg1"/>
              </a:solidFill>
            </a:endParaRPr>
          </a:p>
          <a:p>
            <a:pPr marL="342900" indent="-342900" algn="just">
              <a:buFont typeface="Wingdings" pitchFamily="2" charset="2"/>
              <a:buChar char="Ø"/>
            </a:pPr>
            <a:r>
              <a:rPr lang="en-US" sz="2000" dirty="0">
                <a:solidFill>
                  <a:schemeClr val="bg1"/>
                </a:solidFill>
              </a:rPr>
              <a:t>Discuss the Requirements and Approaches for Transacting Business in the Navajo Nation; </a:t>
            </a:r>
          </a:p>
          <a:p>
            <a:pPr marL="342900" indent="-342900" algn="just">
              <a:buFont typeface="Wingdings" pitchFamily="2" charset="2"/>
              <a:buChar char="Ø"/>
            </a:pPr>
            <a:endParaRPr lang="en-US" sz="2000" dirty="0">
              <a:solidFill>
                <a:schemeClr val="bg1"/>
              </a:solidFill>
            </a:endParaRPr>
          </a:p>
          <a:p>
            <a:pPr marL="342900" indent="-342900" algn="just">
              <a:buFont typeface="Wingdings" pitchFamily="2" charset="2"/>
              <a:buChar char="Ø"/>
            </a:pPr>
            <a:r>
              <a:rPr lang="en-US" sz="2000" dirty="0">
                <a:solidFill>
                  <a:schemeClr val="bg1"/>
                </a:solidFill>
              </a:rPr>
              <a:t>Discuss the Requirements and Methods for Obtaining Business Site Leases and Solar Leases for Site Control in the Navajo Nation;</a:t>
            </a:r>
          </a:p>
          <a:p>
            <a:pPr marL="342900" indent="-342900" algn="just">
              <a:buFont typeface="Wingdings" pitchFamily="2" charset="2"/>
              <a:buChar char="Ø"/>
            </a:pPr>
            <a:endParaRPr lang="en-US" sz="2000" dirty="0">
              <a:solidFill>
                <a:schemeClr val="bg1"/>
              </a:solidFill>
            </a:endParaRPr>
          </a:p>
          <a:p>
            <a:pPr marL="342900" indent="-342900" algn="just">
              <a:buFont typeface="Wingdings" pitchFamily="2" charset="2"/>
              <a:buChar char="Ø"/>
            </a:pPr>
            <a:r>
              <a:rPr lang="en-US" sz="2000" dirty="0">
                <a:solidFill>
                  <a:schemeClr val="bg1"/>
                </a:solidFill>
              </a:rPr>
              <a:t>Provide a Recitation of Selected Navajo Nation Laws and Regulations Impacting Business Operations and Solar Energy Projects in the Navajo Nation, and Discuss How to Comply with These Selected Laws and Regulations;</a:t>
            </a:r>
          </a:p>
          <a:p>
            <a:pPr marL="342900" indent="-342900" algn="just">
              <a:buFont typeface="Wingdings" pitchFamily="2" charset="2"/>
              <a:buChar char="Ø"/>
            </a:pPr>
            <a:endParaRPr lang="en-US" sz="2000" dirty="0">
              <a:solidFill>
                <a:schemeClr val="bg1"/>
              </a:solidFill>
            </a:endParaRPr>
          </a:p>
          <a:p>
            <a:pPr marL="342900" indent="-342900" algn="just">
              <a:buFont typeface="Wingdings" pitchFamily="2" charset="2"/>
              <a:buChar char="Ø"/>
            </a:pPr>
            <a:r>
              <a:rPr lang="en-US" sz="2000" dirty="0">
                <a:solidFill>
                  <a:schemeClr val="bg1"/>
                </a:solidFill>
              </a:rPr>
              <a:t>Provide an Attorney Perspective of the Legal and Regulatory Processes for Conducting Business and Bringing a Solar Energy Project to Fruition to Contribute to Economic Development; and</a:t>
            </a:r>
          </a:p>
          <a:p>
            <a:pPr marL="342900" indent="-342900" algn="just">
              <a:buFont typeface="Wingdings" pitchFamily="2" charset="2"/>
              <a:buChar char="Ø"/>
            </a:pPr>
            <a:endParaRPr lang="en-US" sz="2000" dirty="0">
              <a:solidFill>
                <a:schemeClr val="bg1"/>
              </a:solidFill>
            </a:endParaRPr>
          </a:p>
          <a:p>
            <a:pPr marL="342900" indent="-342900" algn="just">
              <a:buFont typeface="Wingdings" pitchFamily="2" charset="2"/>
              <a:buChar char="Ø"/>
            </a:pPr>
            <a:r>
              <a:rPr lang="en-US" sz="2000" dirty="0">
                <a:solidFill>
                  <a:schemeClr val="bg1"/>
                </a:solidFill>
              </a:rPr>
              <a:t>Provide Helpful Practice Points and Suggestions for Conducting Business and Developing Solar Energy Projects in the Navajo Nation.   </a:t>
            </a:r>
          </a:p>
        </p:txBody>
      </p:sp>
    </p:spTree>
    <p:extLst>
      <p:ext uri="{BB962C8B-B14F-4D97-AF65-F5344CB8AC3E}">
        <p14:creationId xmlns:p14="http://schemas.microsoft.com/office/powerpoint/2010/main" val="2643874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4" y="0"/>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Site Control</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Business Site Lease</a:t>
            </a:r>
          </a:p>
        </p:txBody>
      </p:sp>
      <p:sp>
        <p:nvSpPr>
          <p:cNvPr id="7" name="TextBox 6">
            <a:extLst>
              <a:ext uri="{FF2B5EF4-FFF2-40B4-BE49-F238E27FC236}">
                <a16:creationId xmlns:a16="http://schemas.microsoft.com/office/drawing/2014/main" id="{71A4F001-9557-3A42-A171-7DF30BCF9A01}"/>
              </a:ext>
            </a:extLst>
          </p:cNvPr>
          <p:cNvSpPr txBox="1"/>
          <p:nvPr/>
        </p:nvSpPr>
        <p:spPr>
          <a:xfrm>
            <a:off x="738953" y="1013098"/>
            <a:ext cx="8147290" cy="5447645"/>
          </a:xfrm>
          <a:prstGeom prst="rect">
            <a:avLst/>
          </a:prstGeom>
          <a:noFill/>
        </p:spPr>
        <p:txBody>
          <a:bodyPr wrap="square">
            <a:spAutoFit/>
          </a:bodyPr>
          <a:lstStyle/>
          <a:p>
            <a:pPr marL="342900" indent="-342900" algn="just">
              <a:buFont typeface="Wingdings" pitchFamily="2" charset="2"/>
              <a:buChar char="Ø"/>
            </a:pPr>
            <a:r>
              <a:rPr lang="en-US" sz="2200" dirty="0">
                <a:solidFill>
                  <a:schemeClr val="bg1"/>
                </a:solidFill>
              </a:rPr>
              <a:t>Business Site Leases are Governed by the Navajo Nation Business Site Leasing Act, 5 N.N.C. §§ 2301 </a:t>
            </a:r>
            <a:r>
              <a:rPr lang="en-US" sz="2200" i="1" dirty="0">
                <a:solidFill>
                  <a:schemeClr val="bg1"/>
                </a:solidFill>
              </a:rPr>
              <a:t>et seq</a:t>
            </a:r>
            <a:r>
              <a:rPr lang="en-US" sz="2200" dirty="0">
                <a:solidFill>
                  <a:schemeClr val="bg1"/>
                </a:solidFill>
              </a:rPr>
              <a:t>., the Navajo Nation Business Leasing Regulations of 2005, and the Economic Development Committee Uniform Business Leasing Regulations of 2008.</a:t>
            </a:r>
          </a:p>
          <a:p>
            <a:pPr marL="342900" indent="-342900" algn="just">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Standardized Terms and Conditions Set Forth in Parts I and II of the Navajo Nation Standard Business Site Lease</a:t>
            </a:r>
          </a:p>
          <a:p>
            <a:pPr marL="342900" indent="-342900" algn="just">
              <a:lnSpc>
                <a:spcPts val="1200"/>
              </a:lnSpc>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Land Description</a:t>
            </a:r>
          </a:p>
          <a:p>
            <a:pPr marL="342900" indent="-342900" algn="just">
              <a:lnSpc>
                <a:spcPts val="1200"/>
              </a:lnSpc>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Appraisal</a:t>
            </a:r>
          </a:p>
          <a:p>
            <a:pPr marL="342900" indent="-342900" algn="just">
              <a:lnSpc>
                <a:spcPts val="1200"/>
              </a:lnSpc>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Fair Annual Lease Value</a:t>
            </a:r>
          </a:p>
          <a:p>
            <a:pPr marL="342900" indent="-342900" algn="just">
              <a:lnSpc>
                <a:spcPts val="1200"/>
              </a:lnSpc>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Security</a:t>
            </a:r>
          </a:p>
          <a:p>
            <a:pPr marL="342900" indent="-342900" algn="just">
              <a:lnSpc>
                <a:spcPts val="1200"/>
              </a:lnSpc>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Insurance</a:t>
            </a:r>
          </a:p>
        </p:txBody>
      </p:sp>
    </p:spTree>
    <p:extLst>
      <p:ext uri="{BB962C8B-B14F-4D97-AF65-F5344CB8AC3E}">
        <p14:creationId xmlns:p14="http://schemas.microsoft.com/office/powerpoint/2010/main" val="1817590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4" y="0"/>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Site Control</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Solar Lease</a:t>
            </a:r>
          </a:p>
        </p:txBody>
      </p:sp>
      <p:sp>
        <p:nvSpPr>
          <p:cNvPr id="7" name="TextBox 6">
            <a:extLst>
              <a:ext uri="{FF2B5EF4-FFF2-40B4-BE49-F238E27FC236}">
                <a16:creationId xmlns:a16="http://schemas.microsoft.com/office/drawing/2014/main" id="{71A4F001-9557-3A42-A171-7DF30BCF9A01}"/>
              </a:ext>
            </a:extLst>
          </p:cNvPr>
          <p:cNvSpPr txBox="1"/>
          <p:nvPr/>
        </p:nvSpPr>
        <p:spPr>
          <a:xfrm>
            <a:off x="738953" y="1547936"/>
            <a:ext cx="8147290" cy="3139321"/>
          </a:xfrm>
          <a:prstGeom prst="rect">
            <a:avLst/>
          </a:prstGeom>
          <a:noFill/>
        </p:spPr>
        <p:txBody>
          <a:bodyPr wrap="square">
            <a:spAutoFit/>
          </a:bodyPr>
          <a:lstStyle/>
          <a:p>
            <a:pPr marL="342900" indent="-342900" algn="just">
              <a:buFont typeface="Wingdings" pitchFamily="2" charset="2"/>
              <a:buChar char="Ø"/>
            </a:pPr>
            <a:r>
              <a:rPr lang="en-US" sz="2200" dirty="0">
                <a:solidFill>
                  <a:schemeClr val="bg1"/>
                </a:solidFill>
              </a:rPr>
              <a:t>Lease pursuant to the Navajo Nation General Leasing Regulations of 2013, 16 §§ 2301-2397 (see id. at § 2305(A) (“These regulations apply to all leases and permits for the use or possession of Navajo Nation Trust Lands . . . , including renewable energy leases . . . .”) .</a:t>
            </a:r>
          </a:p>
          <a:p>
            <a:pPr marL="342900" indent="-342900" algn="just">
              <a:buFont typeface="Wingdings" pitchFamily="2" charset="2"/>
              <a:buChar char="Ø"/>
            </a:pPr>
            <a:endParaRPr lang="en-US" sz="2200" dirty="0">
              <a:solidFill>
                <a:schemeClr val="bg1"/>
              </a:solidFill>
            </a:endParaRPr>
          </a:p>
          <a:p>
            <a:pPr marL="800100" lvl="1" indent="-342900" algn="just">
              <a:buFont typeface="Wingdings" pitchFamily="2" charset="2"/>
              <a:buChar char="Ø"/>
            </a:pPr>
            <a:r>
              <a:rPr lang="en-US" sz="2200" dirty="0">
                <a:solidFill>
                  <a:schemeClr val="bg1"/>
                </a:solidFill>
              </a:rPr>
              <a:t>“except business site leases which are authorized pursuant to the Navajo Nation Business Leasing Regulations of 2005 . . . .”</a:t>
            </a:r>
          </a:p>
        </p:txBody>
      </p:sp>
    </p:spTree>
    <p:extLst>
      <p:ext uri="{BB962C8B-B14F-4D97-AF65-F5344CB8AC3E}">
        <p14:creationId xmlns:p14="http://schemas.microsoft.com/office/powerpoint/2010/main" val="3628676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4" y="0"/>
            <a:ext cx="7510889" cy="769441"/>
          </a:xfrm>
          <a:prstGeom prst="rect">
            <a:avLst/>
          </a:prstGeom>
          <a:noFill/>
        </p:spPr>
        <p:txBody>
          <a:bodyPr wrap="square" rtlCol="0">
            <a:spAutoFit/>
          </a:bodyPr>
          <a:lstStyle/>
          <a:p>
            <a:pPr algn="ctr"/>
            <a:r>
              <a:rPr lang="en-US" sz="2200" b="1" cap="small" dirty="0">
                <a:solidFill>
                  <a:schemeClr val="bg1"/>
                </a:solidFill>
                <a:latin typeface="Century Gothic" charset="0"/>
                <a:ea typeface="Century Gothic" charset="0"/>
                <a:cs typeface="Century Gothic" charset="0"/>
              </a:rPr>
              <a:t>Other Selected Navajo Nation Laws to Consult When Undertaking Project Developments and Operations</a:t>
            </a:r>
          </a:p>
        </p:txBody>
      </p:sp>
      <p:sp>
        <p:nvSpPr>
          <p:cNvPr id="7" name="TextBox 6">
            <a:extLst>
              <a:ext uri="{FF2B5EF4-FFF2-40B4-BE49-F238E27FC236}">
                <a16:creationId xmlns:a16="http://schemas.microsoft.com/office/drawing/2014/main" id="{71A4F001-9557-3A42-A171-7DF30BCF9A01}"/>
              </a:ext>
            </a:extLst>
          </p:cNvPr>
          <p:cNvSpPr txBox="1"/>
          <p:nvPr/>
        </p:nvSpPr>
        <p:spPr>
          <a:xfrm>
            <a:off x="738953" y="892329"/>
            <a:ext cx="8888126" cy="6032421"/>
          </a:xfrm>
          <a:prstGeom prst="rect">
            <a:avLst/>
          </a:prstGeom>
          <a:noFill/>
        </p:spPr>
        <p:txBody>
          <a:bodyPr wrap="square">
            <a:spAutoFit/>
          </a:bodyPr>
          <a:lstStyle/>
          <a:p>
            <a:pPr marL="800100" lvl="1" indent="-342900" algn="just">
              <a:buFont typeface="Wingdings" pitchFamily="2" charset="2"/>
              <a:buChar char="Ø"/>
            </a:pPr>
            <a:r>
              <a:rPr lang="en-US" dirty="0">
                <a:solidFill>
                  <a:schemeClr val="bg1"/>
                </a:solidFill>
              </a:rPr>
              <a:t>Navajo Nation Business Opportunity Act, 5 N.N.C. §§ 201 et seq., as amended;</a:t>
            </a:r>
          </a:p>
          <a:p>
            <a:pPr lvl="1" algn="just">
              <a:lnSpc>
                <a:spcPts val="1200"/>
              </a:lnSpc>
            </a:pPr>
            <a:endParaRPr lang="en-US" dirty="0">
              <a:solidFill>
                <a:schemeClr val="bg1"/>
              </a:solidFill>
            </a:endParaRPr>
          </a:p>
          <a:p>
            <a:pPr marL="800100" lvl="1" indent="-342900" algn="just">
              <a:buFont typeface="Wingdings" pitchFamily="2" charset="2"/>
              <a:buChar char="Ø"/>
            </a:pPr>
            <a:r>
              <a:rPr lang="en-US" dirty="0">
                <a:solidFill>
                  <a:schemeClr val="bg1"/>
                </a:solidFill>
              </a:rPr>
              <a:t>Navajo Nation Environmental Policy Act, 4 N.N.C. §§ 901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Navajo Nation Clean Water Act, 4 N.N.C. §§ 1301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Control of Business Within the Navajo Nation, 5 N.N.C. §§ 401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Navajo Preference in Employment Act, 15 N.N.C. §§ 601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Use and Disposition of Land Generally, 16 N.N.C. §§ 601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Compensation for Improvements and Customary Use Rights Upon Adverse Disposition of Lands, 16 N.N.C. §§ 1101, 1151-1164,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Permits and Leases, 18 N.N.C. §§ 601 et seq., as amended;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Navajo Tax Code, 24 N.N.C. §§ 101 et seq., as amended; and</a:t>
            </a:r>
          </a:p>
          <a:p>
            <a:pPr marL="800100" lvl="1" indent="-342900" algn="just">
              <a:lnSpc>
                <a:spcPts val="1200"/>
              </a:lnSpc>
              <a:buFont typeface="Wingdings" pitchFamily="2" charset="2"/>
              <a:buChar char="Ø"/>
            </a:pPr>
            <a:endParaRPr lang="en-US" dirty="0">
              <a:solidFill>
                <a:schemeClr val="bg1"/>
              </a:solidFill>
            </a:endParaRPr>
          </a:p>
          <a:p>
            <a:pPr marL="800100" lvl="1" indent="-342900" algn="just">
              <a:buFont typeface="Wingdings" pitchFamily="2" charset="2"/>
              <a:buChar char="Ø"/>
            </a:pPr>
            <a:r>
              <a:rPr lang="en-US" dirty="0">
                <a:solidFill>
                  <a:schemeClr val="bg1"/>
                </a:solidFill>
              </a:rPr>
              <a:t>Navajo Nation Local Governance Act, 26 N.N.C. §§ 1 et seq., as amended.</a:t>
            </a:r>
          </a:p>
        </p:txBody>
      </p:sp>
    </p:spTree>
    <p:extLst>
      <p:ext uri="{BB962C8B-B14F-4D97-AF65-F5344CB8AC3E}">
        <p14:creationId xmlns:p14="http://schemas.microsoft.com/office/powerpoint/2010/main" val="3890370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261045" y="0"/>
            <a:ext cx="9554893" cy="507831"/>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Questions and Commentary</a:t>
            </a:r>
          </a:p>
        </p:txBody>
      </p:sp>
    </p:spTree>
    <p:extLst>
      <p:ext uri="{BB962C8B-B14F-4D97-AF65-F5344CB8AC3E}">
        <p14:creationId xmlns:p14="http://schemas.microsoft.com/office/powerpoint/2010/main" val="418679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426154" y="147951"/>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Economic Development in the Navajo Nation</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Big Concepts </a:t>
            </a:r>
          </a:p>
        </p:txBody>
      </p:sp>
      <p:sp>
        <p:nvSpPr>
          <p:cNvPr id="7" name="TextBox 6">
            <a:extLst>
              <a:ext uri="{FF2B5EF4-FFF2-40B4-BE49-F238E27FC236}">
                <a16:creationId xmlns:a16="http://schemas.microsoft.com/office/drawing/2014/main" id="{71A4F001-9557-3A42-A171-7DF30BCF9A01}"/>
              </a:ext>
            </a:extLst>
          </p:cNvPr>
          <p:cNvSpPr txBox="1"/>
          <p:nvPr/>
        </p:nvSpPr>
        <p:spPr>
          <a:xfrm>
            <a:off x="654288" y="1161049"/>
            <a:ext cx="8675979" cy="5262979"/>
          </a:xfrm>
          <a:prstGeom prst="rect">
            <a:avLst/>
          </a:prstGeom>
          <a:noFill/>
        </p:spPr>
        <p:txBody>
          <a:bodyPr wrap="square">
            <a:spAutoFit/>
          </a:bodyPr>
          <a:lstStyle/>
          <a:p>
            <a:pPr marL="342900" indent="-342900" algn="just">
              <a:buFont typeface="Wingdings" pitchFamily="2" charset="2"/>
              <a:buChar char="Ø"/>
            </a:pPr>
            <a:r>
              <a:rPr lang="en-US" sz="2400" dirty="0">
                <a:solidFill>
                  <a:schemeClr val="bg1"/>
                </a:solidFill>
              </a:rPr>
              <a:t>What is economic development?</a:t>
            </a:r>
          </a:p>
          <a:p>
            <a:pPr marL="800100" lvl="1" indent="-342900" algn="just">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The creation of conditions necessary to foster and promote a market in which greater economic transactions for goods and services may occur with greater efficiency and frequency, and the actual occurrence of such transactions.</a:t>
            </a:r>
          </a:p>
          <a:p>
            <a:pPr algn="just"/>
            <a:endParaRPr lang="en-US" sz="2400" dirty="0">
              <a:solidFill>
                <a:schemeClr val="bg1"/>
              </a:solidFill>
            </a:endParaRPr>
          </a:p>
          <a:p>
            <a:pPr marL="342900" indent="-342900" algn="just">
              <a:buFont typeface="Wingdings" pitchFamily="2" charset="2"/>
              <a:buChar char="Ø"/>
            </a:pPr>
            <a:r>
              <a:rPr lang="en-US" sz="2400" dirty="0">
                <a:solidFill>
                  <a:schemeClr val="bg1"/>
                </a:solidFill>
              </a:rPr>
              <a:t>Why pursue economic development?</a:t>
            </a:r>
          </a:p>
          <a:p>
            <a:pPr marL="342900" indent="-342900" algn="just">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To increase the production and purchase of goods and services for increased per capita gross domestic product, greater incomes, and-–put simply—better standards of living in the Navajo Nation.</a:t>
            </a:r>
          </a:p>
        </p:txBody>
      </p:sp>
    </p:spTree>
    <p:extLst>
      <p:ext uri="{BB962C8B-B14F-4D97-AF65-F5344CB8AC3E}">
        <p14:creationId xmlns:p14="http://schemas.microsoft.com/office/powerpoint/2010/main" val="181355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426154" y="147951"/>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Economic Development in the Navajo Nation</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Big Concepts </a:t>
            </a:r>
          </a:p>
        </p:txBody>
      </p:sp>
      <p:sp>
        <p:nvSpPr>
          <p:cNvPr id="7" name="TextBox 6">
            <a:extLst>
              <a:ext uri="{FF2B5EF4-FFF2-40B4-BE49-F238E27FC236}">
                <a16:creationId xmlns:a16="http://schemas.microsoft.com/office/drawing/2014/main" id="{71A4F001-9557-3A42-A171-7DF30BCF9A01}"/>
              </a:ext>
            </a:extLst>
          </p:cNvPr>
          <p:cNvSpPr txBox="1"/>
          <p:nvPr/>
        </p:nvSpPr>
        <p:spPr>
          <a:xfrm>
            <a:off x="654288" y="1161049"/>
            <a:ext cx="8675979" cy="5501506"/>
          </a:xfrm>
          <a:prstGeom prst="rect">
            <a:avLst/>
          </a:prstGeom>
          <a:noFill/>
        </p:spPr>
        <p:txBody>
          <a:bodyPr wrap="square">
            <a:spAutoFit/>
          </a:bodyPr>
          <a:lstStyle/>
          <a:p>
            <a:pPr marL="342900" indent="-342900" algn="just">
              <a:buFont typeface="Wingdings" pitchFamily="2" charset="2"/>
              <a:buChar char="Ø"/>
            </a:pPr>
            <a:r>
              <a:rPr lang="en-US" sz="2400" dirty="0">
                <a:solidFill>
                  <a:schemeClr val="bg1"/>
                </a:solidFill>
              </a:rPr>
              <a:t>Real world conditions, constraints, and opportunities:</a:t>
            </a:r>
          </a:p>
          <a:p>
            <a:pPr marL="800100" lvl="1" indent="-342900" algn="just">
              <a:lnSpc>
                <a:spcPts val="700"/>
              </a:lnSpc>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Lack of available internal capital;</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Lack of physical infrastructure;</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Lack of availability and clarity in the rules and legal or regulatory processes;</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Lack of predictability;</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Low monetary velocity or dollar turnover;</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Large land area;</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Large available workforce; and</a:t>
            </a:r>
          </a:p>
          <a:p>
            <a:pPr marL="800100" lvl="1" indent="-342900" algn="just">
              <a:lnSpc>
                <a:spcPts val="1400"/>
              </a:lnSpc>
              <a:spcBef>
                <a:spcPts val="0"/>
              </a:spcBef>
              <a:buFont typeface="Wingdings" pitchFamily="2" charset="2"/>
              <a:buChar char="Ø"/>
            </a:pPr>
            <a:endParaRPr lang="en-US" sz="2400" dirty="0">
              <a:solidFill>
                <a:schemeClr val="bg1"/>
              </a:solidFill>
            </a:endParaRPr>
          </a:p>
          <a:p>
            <a:pPr marL="800100" lvl="1" indent="-342900" algn="just">
              <a:buFont typeface="Wingdings" pitchFamily="2" charset="2"/>
              <a:buChar char="Ø"/>
            </a:pPr>
            <a:r>
              <a:rPr lang="en-US" sz="2400" dirty="0">
                <a:solidFill>
                  <a:schemeClr val="bg1"/>
                </a:solidFill>
              </a:rPr>
              <a:t>Navajo Nation government policies supporting economic development and solar energy projects.</a:t>
            </a:r>
          </a:p>
        </p:txBody>
      </p:sp>
    </p:spTree>
    <p:extLst>
      <p:ext uri="{BB962C8B-B14F-4D97-AF65-F5344CB8AC3E}">
        <p14:creationId xmlns:p14="http://schemas.microsoft.com/office/powerpoint/2010/main" val="2390252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426154" y="147951"/>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Economic Development in the Navajo Nation</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Big Concepts </a:t>
            </a:r>
          </a:p>
        </p:txBody>
      </p:sp>
      <p:sp>
        <p:nvSpPr>
          <p:cNvPr id="7" name="TextBox 6">
            <a:extLst>
              <a:ext uri="{FF2B5EF4-FFF2-40B4-BE49-F238E27FC236}">
                <a16:creationId xmlns:a16="http://schemas.microsoft.com/office/drawing/2014/main" id="{71A4F001-9557-3A42-A171-7DF30BCF9A01}"/>
              </a:ext>
            </a:extLst>
          </p:cNvPr>
          <p:cNvSpPr txBox="1"/>
          <p:nvPr/>
        </p:nvSpPr>
        <p:spPr>
          <a:xfrm>
            <a:off x="654288" y="1161049"/>
            <a:ext cx="8675979" cy="5570756"/>
          </a:xfrm>
          <a:prstGeom prst="rect">
            <a:avLst/>
          </a:prstGeom>
          <a:noFill/>
        </p:spPr>
        <p:txBody>
          <a:bodyPr wrap="square">
            <a:spAutoFit/>
          </a:bodyPr>
          <a:lstStyle/>
          <a:p>
            <a:pPr marL="342900" indent="-342900" algn="just">
              <a:buFont typeface="Wingdings" pitchFamily="2" charset="2"/>
              <a:buChar char="Ø"/>
            </a:pPr>
            <a:r>
              <a:rPr lang="en-US" sz="1400" dirty="0">
                <a:solidFill>
                  <a:schemeClr val="bg1"/>
                </a:solidFill>
              </a:rPr>
              <a:t>The Rule of Law is necessary for the development of a vibrant private sector;</a:t>
            </a:r>
          </a:p>
          <a:p>
            <a:pPr marL="342900" indent="-342900" algn="just">
              <a:lnSpc>
                <a:spcPts val="1200"/>
              </a:lnSpc>
              <a:spcBef>
                <a:spcPts val="0"/>
              </a:spcBef>
              <a:buFont typeface="Wingdings" pitchFamily="2" charset="2"/>
              <a:buChar char="Ø"/>
            </a:pPr>
            <a:endParaRPr lang="en-US" sz="1400" dirty="0">
              <a:solidFill>
                <a:schemeClr val="bg1"/>
              </a:solidFill>
            </a:endParaRPr>
          </a:p>
          <a:p>
            <a:pPr marL="342900" indent="-342900" algn="just">
              <a:buFont typeface="Wingdings" pitchFamily="2" charset="2"/>
              <a:buChar char="Ø"/>
            </a:pPr>
            <a:r>
              <a:rPr lang="en-US" sz="1400" dirty="0">
                <a:solidFill>
                  <a:schemeClr val="bg1"/>
                </a:solidFill>
              </a:rPr>
              <a:t>Investors and entrepreneurs can thrive only where law clearly defines and enforces their rights;</a:t>
            </a:r>
          </a:p>
          <a:p>
            <a:pPr marL="342900" indent="-342900" algn="just">
              <a:lnSpc>
                <a:spcPts val="1200"/>
              </a:lnSpc>
              <a:spcBef>
                <a:spcPts val="0"/>
              </a:spcBef>
              <a:buFont typeface="Wingdings" pitchFamily="2" charset="2"/>
              <a:buChar char="Ø"/>
            </a:pPr>
            <a:endParaRPr lang="en-US" sz="1400" dirty="0">
              <a:solidFill>
                <a:schemeClr val="bg1"/>
              </a:solidFill>
            </a:endParaRPr>
          </a:p>
          <a:p>
            <a:pPr marL="342900" indent="-342900" algn="just">
              <a:buFont typeface="Wingdings" pitchFamily="2" charset="2"/>
              <a:buChar char="Ø"/>
            </a:pPr>
            <a:r>
              <a:rPr lang="en-US" sz="1400" dirty="0">
                <a:solidFill>
                  <a:schemeClr val="bg1"/>
                </a:solidFill>
              </a:rPr>
              <a:t>The rules should be readily available, consistent, clear, and easily understandable;</a:t>
            </a:r>
          </a:p>
          <a:p>
            <a:pPr marL="342900" indent="-342900" algn="just">
              <a:lnSpc>
                <a:spcPts val="1200"/>
              </a:lnSpc>
              <a:spcBef>
                <a:spcPts val="0"/>
              </a:spcBef>
              <a:buFont typeface="Wingdings" pitchFamily="2" charset="2"/>
              <a:buChar char="Ø"/>
            </a:pPr>
            <a:endParaRPr lang="en-US" sz="1400" dirty="0">
              <a:solidFill>
                <a:schemeClr val="bg1"/>
              </a:solidFill>
            </a:endParaRPr>
          </a:p>
          <a:p>
            <a:pPr marL="342900" indent="-342900" algn="just">
              <a:buFont typeface="Wingdings" pitchFamily="2" charset="2"/>
              <a:buChar char="Ø"/>
            </a:pPr>
            <a:r>
              <a:rPr lang="en-US" sz="1400" dirty="0">
                <a:solidFill>
                  <a:schemeClr val="bg1"/>
                </a:solidFill>
              </a:rPr>
              <a:t>Decisions by regulators should be principled and consistent, not arbitrary and </a:t>
            </a:r>
            <a:r>
              <a:rPr lang="en-US" sz="1400" i="1" dirty="0">
                <a:solidFill>
                  <a:schemeClr val="bg1"/>
                </a:solidFill>
              </a:rPr>
              <a:t>ad hoc</a:t>
            </a:r>
            <a:r>
              <a:rPr lang="en-US" sz="1400" dirty="0">
                <a:solidFill>
                  <a:schemeClr val="bg1"/>
                </a:solidFill>
              </a:rPr>
              <a:t>;</a:t>
            </a:r>
          </a:p>
          <a:p>
            <a:pPr marL="342900" indent="-342900" algn="just">
              <a:lnSpc>
                <a:spcPts val="1200"/>
              </a:lnSpc>
              <a:spcBef>
                <a:spcPts val="0"/>
              </a:spcBef>
              <a:buFont typeface="Wingdings" pitchFamily="2" charset="2"/>
              <a:buChar char="Ø"/>
            </a:pPr>
            <a:endParaRPr lang="en-US" sz="1400" dirty="0">
              <a:solidFill>
                <a:schemeClr val="bg1"/>
              </a:solidFill>
            </a:endParaRPr>
          </a:p>
          <a:p>
            <a:pPr marL="342900" indent="-342900" algn="just">
              <a:buFont typeface="Wingdings" pitchFamily="2" charset="2"/>
              <a:buChar char="Ø"/>
            </a:pPr>
            <a:r>
              <a:rPr lang="en-US" sz="1400" dirty="0">
                <a:solidFill>
                  <a:schemeClr val="bg1"/>
                </a:solidFill>
              </a:rPr>
              <a:t>The Nation should embrace certain objectives in the adoption and implementation of its laws and regulations, including –</a:t>
            </a:r>
          </a:p>
          <a:p>
            <a:pPr marL="342900" indent="-342900" algn="just">
              <a:lnSpc>
                <a:spcPts val="1200"/>
              </a:lnSpc>
              <a:spcBef>
                <a:spcPts val="0"/>
              </a:spcBef>
              <a:buFont typeface="Wingdings" pitchFamily="2" charset="2"/>
              <a:buChar char="Ø"/>
            </a:pPr>
            <a:endParaRPr lang="en-US" sz="1400" dirty="0">
              <a:solidFill>
                <a:schemeClr val="bg1"/>
              </a:solidFill>
            </a:endParaRPr>
          </a:p>
          <a:p>
            <a:pPr marL="800100" lvl="1" indent="-342900" algn="just">
              <a:buFont typeface="Wingdings" pitchFamily="2" charset="2"/>
              <a:buChar char="Ø"/>
            </a:pPr>
            <a:r>
              <a:rPr lang="en-US" sz="1400" dirty="0">
                <a:solidFill>
                  <a:schemeClr val="bg1"/>
                </a:solidFill>
              </a:rPr>
              <a:t>Consistency;</a:t>
            </a:r>
          </a:p>
          <a:p>
            <a:pPr marL="800100" lvl="1" indent="-342900" algn="just">
              <a:lnSpc>
                <a:spcPts val="1200"/>
              </a:lnSpc>
              <a:spcBef>
                <a:spcPts val="0"/>
              </a:spcBef>
              <a:buFont typeface="Wingdings" pitchFamily="2" charset="2"/>
              <a:buChar char="Ø"/>
            </a:pPr>
            <a:endParaRPr lang="en-US" sz="1400" dirty="0">
              <a:solidFill>
                <a:schemeClr val="bg1"/>
              </a:solidFill>
            </a:endParaRPr>
          </a:p>
          <a:p>
            <a:pPr marL="800100" lvl="1" indent="-342900" algn="just">
              <a:buFont typeface="Wingdings" pitchFamily="2" charset="2"/>
              <a:buChar char="Ø"/>
            </a:pPr>
            <a:r>
              <a:rPr lang="en-US" sz="1400" dirty="0">
                <a:solidFill>
                  <a:schemeClr val="bg1"/>
                </a:solidFill>
              </a:rPr>
              <a:t>Transparency;</a:t>
            </a:r>
          </a:p>
          <a:p>
            <a:pPr marL="800100" lvl="1" indent="-342900" algn="just">
              <a:lnSpc>
                <a:spcPts val="1200"/>
              </a:lnSpc>
              <a:spcBef>
                <a:spcPts val="0"/>
              </a:spcBef>
              <a:buFont typeface="Wingdings" pitchFamily="2" charset="2"/>
              <a:buChar char="Ø"/>
            </a:pPr>
            <a:endParaRPr lang="en-US" sz="1400" dirty="0">
              <a:solidFill>
                <a:schemeClr val="bg1"/>
              </a:solidFill>
            </a:endParaRPr>
          </a:p>
          <a:p>
            <a:pPr marL="800100" lvl="1" indent="-342900" algn="just">
              <a:buFont typeface="Wingdings" pitchFamily="2" charset="2"/>
              <a:buChar char="Ø"/>
            </a:pPr>
            <a:r>
              <a:rPr lang="en-US" sz="1400" dirty="0">
                <a:solidFill>
                  <a:schemeClr val="bg1"/>
                </a:solidFill>
              </a:rPr>
              <a:t>Public participation (which is, perhaps, where practitioners can have the greatest impact);</a:t>
            </a:r>
          </a:p>
          <a:p>
            <a:pPr marL="800100" lvl="1" indent="-342900" algn="just">
              <a:lnSpc>
                <a:spcPts val="1200"/>
              </a:lnSpc>
              <a:spcBef>
                <a:spcPts val="0"/>
              </a:spcBef>
              <a:buFont typeface="Wingdings" pitchFamily="2" charset="2"/>
              <a:buChar char="Ø"/>
            </a:pPr>
            <a:endParaRPr lang="en-US" sz="1400" dirty="0">
              <a:solidFill>
                <a:schemeClr val="bg1"/>
              </a:solidFill>
            </a:endParaRPr>
          </a:p>
          <a:p>
            <a:pPr marL="800100" lvl="1" indent="-342900" algn="just">
              <a:buFont typeface="Wingdings" pitchFamily="2" charset="2"/>
              <a:buChar char="Ø"/>
            </a:pPr>
            <a:r>
              <a:rPr lang="en-US" sz="1400" dirty="0">
                <a:solidFill>
                  <a:schemeClr val="bg1"/>
                </a:solidFill>
              </a:rPr>
              <a:t>Accountability (the Nation could have the perfect set of laws and regulations to promote solar energy development, but if these laws and regulations are poorly implemented, then the benefits of perfect laws and regulations are lost.  Accountability requires that there be a system that reviews the government’s implementation of the law.);</a:t>
            </a:r>
          </a:p>
          <a:p>
            <a:pPr marL="800100" lvl="1" indent="-342900" algn="just">
              <a:lnSpc>
                <a:spcPts val="1200"/>
              </a:lnSpc>
              <a:spcBef>
                <a:spcPts val="0"/>
              </a:spcBef>
              <a:buFont typeface="Wingdings" pitchFamily="2" charset="2"/>
              <a:buChar char="Ø"/>
            </a:pPr>
            <a:endParaRPr lang="en-US" sz="1400" dirty="0">
              <a:solidFill>
                <a:schemeClr val="bg1"/>
              </a:solidFill>
            </a:endParaRPr>
          </a:p>
          <a:p>
            <a:pPr marL="800100" lvl="1" indent="-342900" algn="just">
              <a:buFont typeface="Wingdings" pitchFamily="2" charset="2"/>
              <a:buChar char="Ø"/>
            </a:pPr>
            <a:r>
              <a:rPr lang="en-US" sz="1400" dirty="0">
                <a:solidFill>
                  <a:schemeClr val="bg1"/>
                </a:solidFill>
              </a:rPr>
              <a:t>Predictability (if the point of the Nation’s law, here, or otherwise legal reform is to attract investment and entrepreneurs to the Reservation, then the Nation’s laws and regulations need to provide them the ability to predict the risks they are accepting. They cannot accurately predict risks without understanding the precise or exact Navajo Nation laws that will apply to their business.  Nor can they accurately predict risk when the outcomes in the Nation’s legal and regulatory system are unpredictable.  </a:t>
            </a:r>
          </a:p>
        </p:txBody>
      </p:sp>
    </p:spTree>
    <p:extLst>
      <p:ext uri="{BB962C8B-B14F-4D97-AF65-F5344CB8AC3E}">
        <p14:creationId xmlns:p14="http://schemas.microsoft.com/office/powerpoint/2010/main" val="352941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5" y="0"/>
            <a:ext cx="7510889" cy="507831"/>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Navajo Nation Legal/Regulatory Environment </a:t>
            </a:r>
          </a:p>
        </p:txBody>
      </p:sp>
      <p:sp>
        <p:nvSpPr>
          <p:cNvPr id="7" name="TextBox 6">
            <a:extLst>
              <a:ext uri="{FF2B5EF4-FFF2-40B4-BE49-F238E27FC236}">
                <a16:creationId xmlns:a16="http://schemas.microsoft.com/office/drawing/2014/main" id="{71A4F001-9557-3A42-A171-7DF30BCF9A01}"/>
              </a:ext>
            </a:extLst>
          </p:cNvPr>
          <p:cNvSpPr txBox="1"/>
          <p:nvPr/>
        </p:nvSpPr>
        <p:spPr>
          <a:xfrm>
            <a:off x="722021" y="507831"/>
            <a:ext cx="8794512" cy="6186309"/>
          </a:xfrm>
          <a:prstGeom prst="rect">
            <a:avLst/>
          </a:prstGeom>
          <a:noFill/>
        </p:spPr>
        <p:txBody>
          <a:bodyPr wrap="square">
            <a:spAutoFit/>
          </a:bodyPr>
          <a:lstStyle/>
          <a:p>
            <a:pPr marL="342900" indent="-342900" algn="just">
              <a:buFont typeface="Wingdings" pitchFamily="2" charset="2"/>
              <a:buChar char="Ø"/>
            </a:pPr>
            <a:r>
              <a:rPr lang="en-US" sz="2200" dirty="0">
                <a:solidFill>
                  <a:schemeClr val="bg1"/>
                </a:solidFill>
              </a:rPr>
              <a:t>The Navajo Nation governs the authority to transact business and the entities that conduct business within the reservation through the Division of Economic Development pursuant to the Navajo Nation Corporation Act and its other business association/organization codes set forth at 5 N.N.C. §§ 3100 </a:t>
            </a:r>
            <a:r>
              <a:rPr lang="en-US" sz="2200" i="1" dirty="0">
                <a:solidFill>
                  <a:schemeClr val="bg1"/>
                </a:solidFill>
              </a:rPr>
              <a:t>et seq</a:t>
            </a:r>
            <a:r>
              <a:rPr lang="en-US" sz="2200" dirty="0">
                <a:solidFill>
                  <a:schemeClr val="bg1"/>
                </a:solidFill>
              </a:rPr>
              <a:t>., as amended.</a:t>
            </a:r>
          </a:p>
          <a:p>
            <a:pPr marL="342900" indent="-342900" algn="just">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The Navajo Nation governs and administers surface leases pursuant to the Navajo Nation Business Site Leasing Act of 2000, 5 N.N.C. §§ 2301 </a:t>
            </a:r>
            <a:r>
              <a:rPr lang="en-US" sz="2200" i="1" dirty="0">
                <a:solidFill>
                  <a:schemeClr val="bg1"/>
                </a:solidFill>
              </a:rPr>
              <a:t>et seq</a:t>
            </a:r>
            <a:r>
              <a:rPr lang="en-US" sz="2200" dirty="0">
                <a:solidFill>
                  <a:schemeClr val="bg1"/>
                </a:solidFill>
              </a:rPr>
              <a:t>., as amended, and the Navajo Nation General Leasing Regulations of 2013, 16 N.N.C. §§ 2301 </a:t>
            </a:r>
            <a:r>
              <a:rPr lang="en-US" sz="2200" i="1" dirty="0">
                <a:solidFill>
                  <a:schemeClr val="bg1"/>
                </a:solidFill>
              </a:rPr>
              <a:t>et seq</a:t>
            </a:r>
            <a:r>
              <a:rPr lang="en-US" sz="2200" dirty="0">
                <a:solidFill>
                  <a:schemeClr val="bg1"/>
                </a:solidFill>
              </a:rPr>
              <a:t>., as amended.   </a:t>
            </a:r>
          </a:p>
          <a:p>
            <a:pPr algn="just"/>
            <a:endParaRPr lang="en-US" sz="2200" dirty="0">
              <a:solidFill>
                <a:schemeClr val="bg1"/>
              </a:solidFill>
            </a:endParaRPr>
          </a:p>
          <a:p>
            <a:pPr marL="342900" indent="-342900" algn="just">
              <a:buFont typeface="Wingdings" pitchFamily="2" charset="2"/>
              <a:buChar char="Ø"/>
            </a:pPr>
            <a:r>
              <a:rPr lang="en-US" sz="2200" dirty="0">
                <a:solidFill>
                  <a:schemeClr val="bg1"/>
                </a:solidFill>
              </a:rPr>
              <a:t>The Navajo Nation governs labor and employment pursuant to the Navajo Preference in Employment Act, 15 N.N.C. §§ 601 </a:t>
            </a:r>
            <a:r>
              <a:rPr lang="en-US" sz="2200" i="1" dirty="0">
                <a:solidFill>
                  <a:schemeClr val="bg1"/>
                </a:solidFill>
              </a:rPr>
              <a:t>et seq</a:t>
            </a:r>
            <a:r>
              <a:rPr lang="en-US" sz="2200" dirty="0">
                <a:solidFill>
                  <a:schemeClr val="bg1"/>
                </a:solidFill>
              </a:rPr>
              <a:t>., as amended, and preference for Navajo contractors pursuant to the Navajo Business Opportunity Act, 5 N.N.C. §§ 201 </a:t>
            </a:r>
            <a:r>
              <a:rPr lang="en-US" sz="2200" i="1" dirty="0">
                <a:solidFill>
                  <a:schemeClr val="bg1"/>
                </a:solidFill>
              </a:rPr>
              <a:t>et seq</a:t>
            </a:r>
            <a:r>
              <a:rPr lang="en-US" sz="2200" dirty="0">
                <a:solidFill>
                  <a:schemeClr val="bg1"/>
                </a:solidFill>
              </a:rPr>
              <a:t>., as amended.</a:t>
            </a:r>
          </a:p>
        </p:txBody>
      </p:sp>
    </p:spTree>
    <p:extLst>
      <p:ext uri="{BB962C8B-B14F-4D97-AF65-F5344CB8AC3E}">
        <p14:creationId xmlns:p14="http://schemas.microsoft.com/office/powerpoint/2010/main" val="197269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75355" y="0"/>
            <a:ext cx="7510889" cy="507831"/>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Navajo Nation Legal/Regulatory Environment </a:t>
            </a:r>
          </a:p>
        </p:txBody>
      </p:sp>
      <p:sp>
        <p:nvSpPr>
          <p:cNvPr id="7" name="TextBox 6">
            <a:extLst>
              <a:ext uri="{FF2B5EF4-FFF2-40B4-BE49-F238E27FC236}">
                <a16:creationId xmlns:a16="http://schemas.microsoft.com/office/drawing/2014/main" id="{71A4F001-9557-3A42-A171-7DF30BCF9A01}"/>
              </a:ext>
            </a:extLst>
          </p:cNvPr>
          <p:cNvSpPr txBox="1"/>
          <p:nvPr/>
        </p:nvSpPr>
        <p:spPr>
          <a:xfrm>
            <a:off x="722021" y="507831"/>
            <a:ext cx="8794512" cy="5509200"/>
          </a:xfrm>
          <a:prstGeom prst="rect">
            <a:avLst/>
          </a:prstGeom>
          <a:noFill/>
        </p:spPr>
        <p:txBody>
          <a:bodyPr wrap="square">
            <a:spAutoFit/>
          </a:bodyPr>
          <a:lstStyle/>
          <a:p>
            <a:pPr marL="342900" indent="-342900" algn="just">
              <a:buFont typeface="Wingdings" pitchFamily="2" charset="2"/>
              <a:buChar char="Ø"/>
            </a:pPr>
            <a:r>
              <a:rPr lang="en-US" sz="2200" dirty="0">
                <a:solidFill>
                  <a:schemeClr val="bg1"/>
                </a:solidFill>
              </a:rPr>
              <a:t>Incorporation (pursuant to 5 N.N.C. § 3108), organization (pursuant to 5 N.N.C. § 3621), or formation of partnership (pursuant to 5 N.N.C. § 3811) or limited partnership (pursuant to 5 N.N.C. § 4110) as a Navajo Nation domestic entity;</a:t>
            </a:r>
          </a:p>
          <a:p>
            <a:pPr marL="342900" indent="-342900" algn="just">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Foreign entities must obtain authorization to transact business pursuant to, e.g., 5 N.N.C. § 3166(A) (for corporations) and 5 N.N.C. §§ 3730-3738 (for limited liability companies), file a statement of foreign qualification for a partnership (pursuant to 5 N.N.C. § 3901(A)) or, otherwise, register a foreign limited partnership with the Business Regulatory Department (pursuant to 5 N.N.C. § 4181(A));</a:t>
            </a:r>
          </a:p>
          <a:p>
            <a:pPr marL="342900" indent="-342900" algn="just">
              <a:buFont typeface="Wingdings" pitchFamily="2" charset="2"/>
              <a:buChar char="Ø"/>
            </a:pPr>
            <a:endParaRPr lang="en-US" sz="2200" dirty="0">
              <a:solidFill>
                <a:schemeClr val="bg1"/>
              </a:solidFill>
            </a:endParaRPr>
          </a:p>
          <a:p>
            <a:pPr marL="342900" indent="-342900" algn="just">
              <a:buFont typeface="Wingdings" pitchFamily="2" charset="2"/>
              <a:buChar char="Ø"/>
            </a:pPr>
            <a:r>
              <a:rPr lang="en-US" sz="2200" dirty="0">
                <a:solidFill>
                  <a:schemeClr val="bg1"/>
                </a:solidFill>
              </a:rPr>
              <a:t>Create a joint venture entity with a Navajo Nation-owned instrumentality pursuant to contractual agreements or creation of a new joint venture entity.</a:t>
            </a:r>
          </a:p>
        </p:txBody>
      </p:sp>
    </p:spTree>
    <p:extLst>
      <p:ext uri="{BB962C8B-B14F-4D97-AF65-F5344CB8AC3E}">
        <p14:creationId xmlns:p14="http://schemas.microsoft.com/office/powerpoint/2010/main" val="295648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41487" y="0"/>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Transacting Business in the Navajo Nation </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Major Points </a:t>
            </a:r>
          </a:p>
        </p:txBody>
      </p:sp>
      <p:sp>
        <p:nvSpPr>
          <p:cNvPr id="7" name="TextBox 6">
            <a:extLst>
              <a:ext uri="{FF2B5EF4-FFF2-40B4-BE49-F238E27FC236}">
                <a16:creationId xmlns:a16="http://schemas.microsoft.com/office/drawing/2014/main" id="{71A4F001-9557-3A42-A171-7DF30BCF9A01}"/>
              </a:ext>
            </a:extLst>
          </p:cNvPr>
          <p:cNvSpPr txBox="1"/>
          <p:nvPr/>
        </p:nvSpPr>
        <p:spPr>
          <a:xfrm>
            <a:off x="1151467" y="1013098"/>
            <a:ext cx="8534400" cy="5016758"/>
          </a:xfrm>
          <a:prstGeom prst="rect">
            <a:avLst/>
          </a:prstGeom>
          <a:noFill/>
        </p:spPr>
        <p:txBody>
          <a:bodyPr wrap="square">
            <a:spAutoFit/>
          </a:bodyPr>
          <a:lstStyle/>
          <a:p>
            <a:pPr marL="342900" indent="-342900" algn="just">
              <a:buFont typeface="Wingdings" pitchFamily="2" charset="2"/>
              <a:buChar char="Ø"/>
            </a:pPr>
            <a:r>
              <a:rPr lang="en-US" sz="2000" b="1" dirty="0">
                <a:solidFill>
                  <a:schemeClr val="bg1"/>
                </a:solidFill>
                <a:latin typeface="Century Gothic" panose="020B0502020202020204" pitchFamily="34" charset="0"/>
              </a:rPr>
              <a:t>File the Required Forms (e.g., Articles of Incorporation or Articles of Organization) with the Navajo Nation Division of Economic Development’s Business Regulatory Department</a:t>
            </a:r>
          </a:p>
          <a:p>
            <a:pPr marL="342900" indent="-342900" algn="just">
              <a:buFont typeface="Wingdings" pitchFamily="2" charset="2"/>
              <a:buChar char="Ø"/>
            </a:pPr>
            <a:endParaRPr lang="en-US" sz="2000" b="1" dirty="0">
              <a:solidFill>
                <a:schemeClr val="bg1"/>
              </a:solidFill>
              <a:latin typeface="Century Gothic" panose="020B0502020202020204" pitchFamily="34" charset="0"/>
            </a:endParaRPr>
          </a:p>
          <a:p>
            <a:pPr marL="342900" indent="-342900" algn="just">
              <a:buFont typeface="Wingdings" pitchFamily="2" charset="2"/>
              <a:buChar char="Ø"/>
            </a:pPr>
            <a:r>
              <a:rPr lang="en-US" sz="2000" b="1" dirty="0">
                <a:solidFill>
                  <a:schemeClr val="bg1"/>
                </a:solidFill>
                <a:latin typeface="Century Gothic" panose="020B0502020202020204" pitchFamily="34" charset="0"/>
              </a:rPr>
              <a:t>Forms are Available at: http://www.navajobusiness.com/doing</a:t>
            </a:r>
          </a:p>
          <a:p>
            <a:pPr marL="342900" indent="-342900" algn="just">
              <a:buFont typeface="Wingdings" pitchFamily="2" charset="2"/>
              <a:buChar char="Ø"/>
            </a:pPr>
            <a:r>
              <a:rPr lang="en-US" sz="2000" b="1" dirty="0">
                <a:solidFill>
                  <a:schemeClr val="bg1"/>
                </a:solidFill>
                <a:latin typeface="Century Gothic" panose="020B0502020202020204" pitchFamily="34" charset="0"/>
              </a:rPr>
              <a:t>Business/Registration/NNCC/NNCC_process.htm</a:t>
            </a:r>
          </a:p>
          <a:p>
            <a:pPr marL="342900" indent="-342900" algn="just">
              <a:buFont typeface="Wingdings" pitchFamily="2" charset="2"/>
              <a:buChar char="Ø"/>
            </a:pPr>
            <a:endParaRPr lang="en-US" sz="2000" b="1" dirty="0">
              <a:solidFill>
                <a:schemeClr val="bg1"/>
              </a:solidFill>
              <a:latin typeface="Century Gothic" panose="020B0502020202020204" pitchFamily="34" charset="0"/>
            </a:endParaRPr>
          </a:p>
          <a:p>
            <a:pPr marL="342900" indent="-342900" algn="just">
              <a:buFont typeface="Wingdings" pitchFamily="2" charset="2"/>
              <a:buChar char="Ø"/>
            </a:pPr>
            <a:r>
              <a:rPr lang="en-US" sz="2000" b="1" dirty="0">
                <a:solidFill>
                  <a:schemeClr val="bg1"/>
                </a:solidFill>
                <a:latin typeface="Century Gothic" panose="020B0502020202020204" pitchFamily="34" charset="0"/>
              </a:rPr>
              <a:t>Provide Copies of Bylaws or Operating Agreement to the Business Regulatory Department </a:t>
            </a:r>
          </a:p>
          <a:p>
            <a:pPr marL="342900" indent="-342900" algn="just">
              <a:buFont typeface="Wingdings" pitchFamily="2" charset="2"/>
              <a:buChar char="Ø"/>
            </a:pPr>
            <a:endParaRPr lang="en-US" sz="2000" b="1" dirty="0">
              <a:solidFill>
                <a:schemeClr val="bg1"/>
              </a:solidFill>
              <a:latin typeface="Century Gothic" panose="020B0502020202020204" pitchFamily="34" charset="0"/>
            </a:endParaRPr>
          </a:p>
          <a:p>
            <a:pPr marL="342900" indent="-342900" algn="just">
              <a:buFont typeface="Wingdings" pitchFamily="2" charset="2"/>
              <a:buChar char="Ø"/>
            </a:pPr>
            <a:r>
              <a:rPr lang="en-US" sz="2000" b="1" dirty="0">
                <a:solidFill>
                  <a:schemeClr val="bg1"/>
                </a:solidFill>
                <a:latin typeface="Century Gothic" panose="020B0502020202020204" pitchFamily="34" charset="0"/>
              </a:rPr>
              <a:t>Obtain a Certificate of Existence (e.g., Certificate of Incorporation or Certificate of Organization) from the Business Regulatory Department</a:t>
            </a:r>
          </a:p>
          <a:p>
            <a:pPr marL="342900" indent="-342900" algn="just">
              <a:buFont typeface="Wingdings" pitchFamily="2" charset="2"/>
              <a:buChar char="Ø"/>
            </a:pPr>
            <a:endParaRPr lang="en-US" sz="2000" b="1" dirty="0">
              <a:solidFill>
                <a:schemeClr val="bg1"/>
              </a:solidFill>
              <a:latin typeface="Century Gothic" panose="020B0502020202020204" pitchFamily="34" charset="0"/>
            </a:endParaRPr>
          </a:p>
          <a:p>
            <a:pPr marL="342900" indent="-342900" algn="just">
              <a:buFont typeface="Wingdings" pitchFamily="2" charset="2"/>
              <a:buChar char="Ø"/>
            </a:pPr>
            <a:r>
              <a:rPr lang="en-US" sz="2000" b="1" dirty="0">
                <a:solidFill>
                  <a:schemeClr val="bg1"/>
                </a:solidFill>
                <a:latin typeface="Century Gothic" panose="020B0502020202020204" pitchFamily="34" charset="0"/>
              </a:rPr>
              <a:t>File Required Forms for Subsequent Changes (e.g., Amended Articles, Changes of Registered Agent) and Annual Reports</a:t>
            </a:r>
          </a:p>
        </p:txBody>
      </p:sp>
    </p:spTree>
    <p:extLst>
      <p:ext uri="{BB962C8B-B14F-4D97-AF65-F5344CB8AC3E}">
        <p14:creationId xmlns:p14="http://schemas.microsoft.com/office/powerpoint/2010/main" val="150677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C425A"/>
        </a:solidFill>
        <a:effectLst/>
      </p:bgPr>
    </p:bg>
    <p:spTree>
      <p:nvGrpSpPr>
        <p:cNvPr id="1" name=""/>
        <p:cNvGrpSpPr/>
        <p:nvPr/>
      </p:nvGrpSpPr>
      <p:grpSpPr>
        <a:xfrm>
          <a:off x="0" y="0"/>
          <a:ext cx="0" cy="0"/>
          <a:chOff x="0" y="0"/>
          <a:chExt cx="0" cy="0"/>
        </a:xfrm>
      </p:grpSpPr>
      <p:sp>
        <p:nvSpPr>
          <p:cNvPr id="6" name="TextBox 5"/>
          <p:cNvSpPr txBox="1"/>
          <p:nvPr/>
        </p:nvSpPr>
        <p:spPr>
          <a:xfrm>
            <a:off x="1341487" y="0"/>
            <a:ext cx="7510889" cy="1013098"/>
          </a:xfrm>
          <a:prstGeom prst="rect">
            <a:avLst/>
          </a:prstGeom>
          <a:noFill/>
        </p:spPr>
        <p:txBody>
          <a:bodyPr wrap="square" rtlCol="0">
            <a:spAutoFit/>
          </a:bodyPr>
          <a:lstStyle/>
          <a:p>
            <a:pPr algn="ctr"/>
            <a:r>
              <a:rPr lang="en-US" sz="2700" b="1" cap="small" dirty="0">
                <a:solidFill>
                  <a:schemeClr val="bg1"/>
                </a:solidFill>
                <a:latin typeface="Century Gothic" charset="0"/>
                <a:ea typeface="Century Gothic" charset="0"/>
                <a:cs typeface="Century Gothic" charset="0"/>
              </a:rPr>
              <a:t>Transacting Business in the Navajo Nation </a:t>
            </a:r>
          </a:p>
          <a:p>
            <a:pPr algn="ctr">
              <a:lnSpc>
                <a:spcPts val="700"/>
              </a:lnSpc>
            </a:pPr>
            <a:endParaRPr lang="en-US" sz="2700" b="1" cap="small" dirty="0">
              <a:solidFill>
                <a:schemeClr val="bg1"/>
              </a:solidFill>
              <a:latin typeface="Century Gothic" charset="0"/>
              <a:ea typeface="Century Gothic" charset="0"/>
              <a:cs typeface="Century Gothic" charset="0"/>
            </a:endParaRPr>
          </a:p>
          <a:p>
            <a:pPr algn="ctr"/>
            <a:r>
              <a:rPr lang="en-US" sz="2700" b="1" cap="small" dirty="0">
                <a:solidFill>
                  <a:schemeClr val="bg1"/>
                </a:solidFill>
                <a:latin typeface="Century Gothic" charset="0"/>
                <a:ea typeface="Century Gothic" charset="0"/>
                <a:cs typeface="Century Gothic" charset="0"/>
              </a:rPr>
              <a:t>Major Points </a:t>
            </a:r>
          </a:p>
        </p:txBody>
      </p:sp>
      <p:sp>
        <p:nvSpPr>
          <p:cNvPr id="7" name="TextBox 6">
            <a:extLst>
              <a:ext uri="{FF2B5EF4-FFF2-40B4-BE49-F238E27FC236}">
                <a16:creationId xmlns:a16="http://schemas.microsoft.com/office/drawing/2014/main" id="{71A4F001-9557-3A42-A171-7DF30BCF9A01}"/>
              </a:ext>
            </a:extLst>
          </p:cNvPr>
          <p:cNvSpPr txBox="1"/>
          <p:nvPr/>
        </p:nvSpPr>
        <p:spPr>
          <a:xfrm>
            <a:off x="1151467" y="1013098"/>
            <a:ext cx="8534400" cy="5632311"/>
          </a:xfrm>
          <a:prstGeom prst="rect">
            <a:avLst/>
          </a:prstGeom>
          <a:noFill/>
        </p:spPr>
        <p:txBody>
          <a:bodyPr wrap="square">
            <a:spAutoFit/>
          </a:bodyPr>
          <a:lstStyle/>
          <a:p>
            <a:pPr marL="342900" indent="-342900" algn="just">
              <a:buFont typeface="Wingdings" pitchFamily="2" charset="2"/>
              <a:buChar char="Ø"/>
            </a:pPr>
            <a:r>
              <a:rPr lang="en-US" sz="2000" b="1" dirty="0">
                <a:solidFill>
                  <a:schemeClr val="bg1"/>
                </a:solidFill>
                <a:latin typeface="Century Gothic" panose="020B0502020202020204" pitchFamily="34" charset="0"/>
              </a:rPr>
              <a:t>Office of the Navajo Tax Commission Filings</a:t>
            </a:r>
          </a:p>
          <a:p>
            <a:pPr marL="342900"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100 (Designation of Individual)</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401 (Business Activity Tax Return)</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402 (Salaries, Wages and Other Compensation Paid to Navajos)</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403 (Detail of Deductions – For Purchases of Navajo Goods and Services, and Payments Made to the Navajo Nation Government)</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600 (Sales Tax Return)</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 607 (Sales Construction Activity)</a:t>
            </a:r>
          </a:p>
          <a:p>
            <a:pPr marL="800100" lvl="1" indent="-342900" algn="just">
              <a:buFont typeface="Wingdings" pitchFamily="2" charset="2"/>
              <a:buChar char="Ø"/>
            </a:pPr>
            <a:endParaRPr lang="en-US" sz="2000" b="1" dirty="0">
              <a:solidFill>
                <a:schemeClr val="bg1"/>
              </a:solidFill>
              <a:latin typeface="Century Gothic" panose="020B0502020202020204" pitchFamily="34" charset="0"/>
            </a:endParaRPr>
          </a:p>
          <a:p>
            <a:pPr marL="800100" lvl="1" indent="-342900" algn="just">
              <a:buFont typeface="Wingdings" pitchFamily="2" charset="2"/>
              <a:buChar char="Ø"/>
            </a:pPr>
            <a:r>
              <a:rPr lang="en-US" sz="2000" b="1" dirty="0">
                <a:solidFill>
                  <a:schemeClr val="bg1"/>
                </a:solidFill>
                <a:latin typeface="Century Gothic" panose="020B0502020202020204" pitchFamily="34" charset="0"/>
              </a:rPr>
              <a:t>Forms Available at: http://www.tax.navajo-nsn.gov</a:t>
            </a:r>
          </a:p>
        </p:txBody>
      </p:sp>
    </p:spTree>
    <p:extLst>
      <p:ext uri="{BB962C8B-B14F-4D97-AF65-F5344CB8AC3E}">
        <p14:creationId xmlns:p14="http://schemas.microsoft.com/office/powerpoint/2010/main" val="4314974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4346</TotalTime>
  <Words>2617</Words>
  <Application>Microsoft Macintosh PowerPoint</Application>
  <PresentationFormat>Widescreen</PresentationFormat>
  <Paragraphs>289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Century Gothic</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Lewis</dc:creator>
  <cp:lastModifiedBy>Brian Lewis</cp:lastModifiedBy>
  <cp:revision>51</cp:revision>
  <dcterms:created xsi:type="dcterms:W3CDTF">2017-04-27T02:53:08Z</dcterms:created>
  <dcterms:modified xsi:type="dcterms:W3CDTF">2019-10-14T20:16:11Z</dcterms:modified>
</cp:coreProperties>
</file>