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5-->
<p:presentation xmlns:r="http://schemas.openxmlformats.org/officeDocument/2006/relationships" xmlns:a="http://schemas.openxmlformats.org/drawingml/2006/main" xmlns:p="http://schemas.openxmlformats.org/presentationml/2006/main" saveSubsetFonts="1">
  <p:sldMasterIdLst>
    <p:sldMasterId id="2147484139" r:id="rId1"/>
  </p:sldMasterIdLst>
  <p:notesMasterIdLst>
    <p:notesMasterId r:id="rId2"/>
  </p:notesMasterIdLst>
  <p:sldIdLst>
    <p:sldId id="256" r:id="rId3"/>
    <p:sldId id="263" r:id="rId4"/>
    <p:sldId id="265" r:id="rId5"/>
    <p:sldId id="267" r:id="rId6"/>
    <p:sldId id="271" r:id="rId7"/>
    <p:sldId id="284" r:id="rId8"/>
    <p:sldId id="269" r:id="rId9"/>
    <p:sldId id="273" r:id="rId10"/>
    <p:sldId id="285" r:id="rId11"/>
    <p:sldId id="286" r:id="rId12"/>
    <p:sldId id="287" r:id="rId13"/>
    <p:sldId id="288" r:id="rId14"/>
    <p:sldId id="289" r:id="rId15"/>
    <p:sldId id="296" r:id="rId16"/>
    <p:sldId id="290" r:id="rId17"/>
    <p:sldId id="291" r:id="rId18"/>
    <p:sldId id="280" r:id="rId19"/>
    <p:sldId id="279" r:id="rId20"/>
    <p:sldId id="298" r:id="rId21"/>
    <p:sldId id="293" r:id="rId22"/>
    <p:sldId id="292" r:id="rId23"/>
    <p:sldId id="297" r:id="rId24"/>
    <p:sldId id="294" r:id="rId25"/>
    <p:sldId id="295" r:id="rId26"/>
    <p:sldId id="281" r:id="rId27"/>
    <p:sldId id="283" r:id="rId28"/>
    <p:sldId id="272"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60"/>
  </p:normalViewPr>
  <p:slideViewPr>
    <p:cSldViewPr>
      <p:cViewPr>
        <p:scale>
          <a:sx n="76" d="100"/>
          <a:sy n="76" d="100"/>
        </p:scale>
        <p:origin x="1710" y="3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6E1A0-01E5-904C-ABB6-6B1DD0D0B4A9}"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BFD7F-362C-D642-A05E-82BFEEEE25FD}" type="slidenum">
              <a:rPr lang="en-US" smtClean="0"/>
              <a:t>‹#›</a:t>
            </a:fld>
            <a:endParaRPr lang="en-US"/>
          </a:p>
        </p:txBody>
      </p:sp>
    </p:spTree>
    <p:extLst>
      <p:ext uri="{BB962C8B-B14F-4D97-AF65-F5344CB8AC3E}">
        <p14:creationId xmlns:p14="http://schemas.microsoft.com/office/powerpoint/2010/main" val="3555612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CAP-13-15 which amended CD-60-13</a:t>
            </a:r>
            <a:endParaRPr lang="en-US"/>
          </a:p>
        </p:txBody>
      </p:sp>
      <p:sp>
        <p:nvSpPr>
          <p:cNvPr id="4" name="Slide Number Placeholder 3"/>
          <p:cNvSpPr>
            <a:spLocks noGrp="1"/>
          </p:cNvSpPr>
          <p:nvPr>
            <p:ph type="sldNum" sz="quarter" idx="10"/>
          </p:nvPr>
        </p:nvSpPr>
        <p:spPr/>
        <p:txBody>
          <a:bodyPr/>
          <a:lstStyle/>
          <a:p>
            <a:fld id="{F62BFD7F-362C-D642-A05E-82BFEEEE25FD}" type="slidenum">
              <a:rPr lang="en-US" smtClean="0"/>
              <a:t>13</a:t>
            </a:fld>
            <a:endParaRPr lang="en-US"/>
          </a:p>
        </p:txBody>
      </p:sp>
    </p:spTree>
    <p:extLst>
      <p:ext uri="{BB962C8B-B14F-4D97-AF65-F5344CB8AC3E}">
        <p14:creationId xmlns:p14="http://schemas.microsoft.com/office/powerpoint/2010/main" val="205703543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spTree>
      <p:nvGrpSpPr>
        <p:cNvPr id="1" name=""/>
        <p:cNvGrpSpPr/>
        <p:nvPr/>
      </p:nvGrpSpPr>
      <p:grpSpPr>
        <a:xfrm>
          <a:off x="0" y="0"/>
          <a: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gdLst>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0"/>
              </a:spcBef>
              <a:spcAft>
                <a:spcPct val="0"/>
              </a:spcAft>
              <a:buClr>
                <a:schemeClr val="accent1"/>
              </a:buClr>
              <a:buSzTx/>
              <a:buFont typeface="Arial" pitchFamily="34" charset="0"/>
              <a:buNone/>
              <a:defRPr/>
            </a:pPr>
            <a:r>
              <a:rPr lang="en-US" smtClean="0"/>
              <a:t>Click to edit Master subtitle style</a:t>
            </a:r>
            <a:endParaRPr lang="en-US"/>
          </a:p>
        </p:txBody>
      </p:sp>
      <p:sp>
        <p:nvSpPr>
          <p:cNvPr id="4" name="Date Placeholder 3"/>
          <p:cNvSpPr>
            <a:spLocks noGrp="1"/>
          </p:cNvSpPr>
          <p:nvPr>
            <p:ph type="dt" sz="half" idx="10"/>
          </p:nvPr>
        </p:nvSpPr>
        <p:spPr/>
        <p:txBody>
          <a:bodyPr/>
          <a:lstStyle/>
          <a:p>
            <a:fld id="{11834CF3-0069-4F55-B947-9BF19E0275F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34CF3-0069-4F55-B947-9BF19E0275F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34CF3-0069-4F55-B947-9BF19E0275F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34CF3-0069-4F55-B947-9BF19E0275F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Section Header">
    <p:spTree>
      <p:nvGrpSpPr>
        <p:cNvPr id="1" name=""/>
        <p:cNvGrpSpPr/>
        <p:nvPr/>
      </p:nvGrpSpPr>
      <p:grpSpPr>
        <a:xfrm>
          <a:off x="0" y="0"/>
          <a:ext cx="0" cy="0"/>
        </a:xfrm>
      </p:grpSpPr>
      <p:sp>
        <p:nvSpPr>
          <p:cNvPr id="8" name="Freeform 7"/>
          <p:cNvSpPr/>
          <p:nvPr/>
        </p:nvSpPr>
        <p:spPr>
          <a:xfrm>
            <a:off x="-2380" y="-925"/>
            <a:ext cx="9146380" cy="6858925"/>
          </a:xfrm>
          <a:custGeom>
            <a:gdLst>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Click to edit Master title style</a:t>
            </a:r>
            <a:endParaRPr lang="en-US"/>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ct val="0"/>
              </a:spcBef>
              <a:spcAft>
                <a:spcPct val="0"/>
              </a:spcAft>
              <a:buClr>
                <a:schemeClr val="accent1"/>
              </a:buClr>
              <a:buSzTx/>
              <a:buFont typeface="Arial" pitchFamily="34" charset="0"/>
              <a:buNone/>
              <a:defRPr/>
            </a:pPr>
            <a:r>
              <a:rPr lang="en-US" smtClean="0"/>
              <a:t>Click to edit Master text styles</a:t>
            </a:r>
          </a:p>
        </p:txBody>
      </p:sp>
      <p:sp>
        <p:nvSpPr>
          <p:cNvPr id="4" name="Date Placeholder 3"/>
          <p:cNvSpPr>
            <a:spLocks noGrp="1"/>
          </p:cNvSpPr>
          <p:nvPr>
            <p:ph type="dt" sz="half" idx="10"/>
          </p:nvPr>
        </p:nvSpPr>
        <p:spPr/>
        <p:txBody>
          <a:bodyPr/>
          <a:lstStyle/>
          <a:p>
            <a:fld id="{11834CF3-0069-4F55-B947-9BF19E0275F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34CF3-0069-4F55-B947-9BF19E0275F6}"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DF920-6E7A-4155-9F8F-DDB973D0877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ct val="0"/>
              </a:spcBef>
              <a:spcAft>
                <a:spcPct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ct val="0"/>
              </a:spcBef>
              <a:spcAft>
                <a:spcPct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34CF3-0069-4F55-B947-9BF19E0275F6}"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34CF3-0069-4F55-B947-9BF19E0275F6}"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1834CF3-0069-4F55-B947-9BF19E0275F6}"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Content with Caption">
    <p:spTree>
      <p:nvGrpSpPr>
        <p:cNvPr id="1" name=""/>
        <p:cNvGrpSpPr/>
        <p:nvPr/>
      </p:nvGrpSpPr>
      <p:grpSpPr>
        <a:xfrm>
          <a:off x="0" y="0"/>
          <a: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Click to edit Master title style</a:t>
            </a:r>
            <a:endParaRPr lang="en-US"/>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ct val="0"/>
              </a:spcAft>
              <a:buClr>
                <a:schemeClr val="accent1"/>
              </a:buClr>
              <a:buSzTx/>
              <a:buFont typeface="Arial" pitchFamily="34" charset="0"/>
              <a:buNone/>
              <a:defRPr/>
            </a:pPr>
            <a:r>
              <a:rPr lang="en-US" smtClean="0"/>
              <a:t>Click to edit Master text styles</a:t>
            </a:r>
          </a:p>
        </p:txBody>
      </p:sp>
      <p:sp>
        <p:nvSpPr>
          <p:cNvPr id="5" name="Date Placeholder 4"/>
          <p:cNvSpPr>
            <a:spLocks noGrp="1"/>
          </p:cNvSpPr>
          <p:nvPr>
            <p:ph type="dt" sz="half" idx="10"/>
          </p:nvPr>
        </p:nvSpPr>
        <p:spPr/>
        <p:txBody>
          <a:bodyPr/>
          <a:lstStyle/>
          <a:p>
            <a:fld id="{11834CF3-0069-4F55-B947-9BF19E0275F6}" type="datetimeFigureOut">
              <a:rPr lang="en-US" smtClean="0"/>
              <a:t>10/14/2019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Picture with Caption">
    <p:spTree>
      <p:nvGrpSpPr>
        <p:cNvPr id="1" name=""/>
        <p:cNvGrpSpPr/>
        <p:nvPr/>
      </p:nvGrpSpPr>
      <p:grpSpPr>
        <a:xfrm>
          <a:off x="0" y="0"/>
          <a:ext cx="0" cy="0"/>
        </a:xfrm>
      </p:grpSpPr>
      <p:sp>
        <p:nvSpPr>
          <p:cNvPr id="11" name="Picture Placeholder 10"/>
          <p:cNvSpPr>
            <a:spLocks noGrp="1"/>
          </p:cNvSpPr>
          <p:nvPr>
            <p:ph type="pic" sz="quarter" idx="14"/>
          </p:nvPr>
        </p:nvSpPr>
        <p:spPr>
          <a:xfrm>
            <a:off x="2028825" y="0"/>
            <a:ext cx="7115175" cy="6858000"/>
          </a:xfrm>
          <a:custGeom>
            <a:gdLst>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7" fmla="*/ 10287 w 7115175"/>
              <a:gd name="connsiteY7"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gdLst>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4CF3-0069-4F55-B947-9BF19E0275F6}"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DF920-6E7A-4155-9F8F-DDB973D08776}"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7" name="Freeform 6"/>
          <p:cNvSpPr/>
          <p:nvPr/>
        </p:nvSpPr>
        <p:spPr>
          <a:xfrm>
            <a:off x="-2382" y="5050633"/>
            <a:ext cx="3574257" cy="1807368"/>
          </a:xfrm>
          <a:custGeom>
            <a:gdLst>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gdLst>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1834CF3-0069-4F55-B947-9BF19E0275F6}" type="datetimeFigureOut">
              <a:rPr lang="en-US" smtClean="0"/>
              <a:t>10/14/2019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2FDF920-6E7A-4155-9F8F-DDB973D08776}" type="slidenum">
              <a:rPr lang="en-US" smtClean="0"/>
              <a:t>0</a:t>
            </a:fld>
            <a:endParaRPr lang="en-US"/>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ransition/>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image" Target="../media/image1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3.png" /><Relationship Id="rId3" Type="http://schemas.openxmlformats.org/officeDocument/2006/relationships/image" Target="../media/image1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Subtitle 2"/>
          <p:cNvSpPr>
            <a:spLocks noGrp="1"/>
          </p:cNvSpPr>
          <p:nvPr>
            <p:ph type="subTitle" idx="1"/>
          </p:nvPr>
        </p:nvSpPr>
        <p:spPr>
          <a:xfrm>
            <a:off x="2667000" y="4267200"/>
            <a:ext cx="6477000" cy="1877568"/>
          </a:xfrm>
        </p:spPr>
        <p:txBody>
          <a:bodyPr>
            <a:normAutofit fontScale="92500" lnSpcReduction="20000"/>
          </a:bodyPr>
          <a:lstStyle/>
          <a:p>
            <a:r>
              <a:rPr lang="en-US" sz="6600" smtClean="0"/>
              <a:t>Navajo Nation</a:t>
            </a:r>
          </a:p>
          <a:p>
            <a:r>
              <a:rPr lang="en-US" sz="3800" smtClean="0"/>
              <a:t>Legislative Research and Update</a:t>
            </a:r>
          </a:p>
        </p:txBody>
      </p:sp>
    </p:spTree>
    <p:extLst>
      <p:ext uri="{BB962C8B-B14F-4D97-AF65-F5344CB8AC3E}">
        <p14:creationId xmlns:p14="http://schemas.microsoft.com/office/powerpoint/2010/main" val="29512249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Legislative research</a:t>
            </a:r>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1066800"/>
            <a:ext cx="8001000" cy="5107750"/>
          </a:xfrm>
          <a:prstGeom prst="rect">
            <a:avLst/>
          </a:prstGeom>
        </p:spPr>
      </p:pic>
    </p:spTree>
    <p:extLst>
      <p:ext uri="{BB962C8B-B14F-4D97-AF65-F5344CB8AC3E}">
        <p14:creationId xmlns:p14="http://schemas.microsoft.com/office/powerpoint/2010/main" val="148466055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89560"/>
            <a:ext cx="7520940" cy="548640"/>
          </a:xfrm>
        </p:spPr>
        <p:txBody>
          <a:bodyPr/>
          <a:lstStyle/>
          <a:p>
            <a:r>
              <a:rPr lang="en-US" smtClean="0"/>
              <a:t>Legislative research</a:t>
            </a:r>
            <a:endParaRPr lang="en-US"/>
          </a:p>
        </p:txBody>
      </p:sp>
      <p:pic>
        <p:nvPicPr>
          <p:cNvPr id="4" name="Picture 3"/>
          <p:cNvPicPr>
            <a:picLocks noChangeAspect="1"/>
          </p:cNvPicPr>
          <p:nvPr/>
        </p:nvPicPr>
        <p:blipFill>
          <a:blip r:embed="rId2"/>
          <a:stretch>
            <a:fillRect/>
          </a:stretch>
        </p:blipFill>
        <p:spPr>
          <a:xfrm>
            <a:off x="403582" y="1143000"/>
            <a:ext cx="8308358" cy="4876800"/>
          </a:xfrm>
          <a:prstGeom prst="rect">
            <a:avLst/>
          </a:prstGeom>
        </p:spPr>
      </p:pic>
    </p:spTree>
    <p:extLst>
      <p:ext uri="{BB962C8B-B14F-4D97-AF65-F5344CB8AC3E}">
        <p14:creationId xmlns:p14="http://schemas.microsoft.com/office/powerpoint/2010/main" val="179141960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381000"/>
            <a:ext cx="7520940" cy="548640"/>
          </a:xfrm>
        </p:spPr>
        <p:txBody>
          <a:bodyPr/>
          <a:lstStyle/>
          <a:p>
            <a:r>
              <a:rPr lang="en-US" smtClean="0"/>
              <a:t>Legislative research</a:t>
            </a:r>
            <a:endParaRPr lang="en-US"/>
          </a:p>
        </p:txBody>
      </p:sp>
      <p:pic>
        <p:nvPicPr>
          <p:cNvPr id="4" name="Picture 3"/>
          <p:cNvPicPr>
            <a:picLocks noChangeAspect="1"/>
          </p:cNvPicPr>
          <p:nvPr/>
        </p:nvPicPr>
        <p:blipFill>
          <a:blip r:embed="rId2"/>
          <a:stretch>
            <a:fillRect/>
          </a:stretch>
        </p:blipFill>
        <p:spPr>
          <a:xfrm>
            <a:off x="248002" y="1143000"/>
            <a:ext cx="8604294" cy="4859283"/>
          </a:xfrm>
          <a:prstGeom prst="rect">
            <a:avLst/>
          </a:prstGeom>
        </p:spPr>
      </p:pic>
    </p:spTree>
    <p:extLst>
      <p:ext uri="{BB962C8B-B14F-4D97-AF65-F5344CB8AC3E}">
        <p14:creationId xmlns:p14="http://schemas.microsoft.com/office/powerpoint/2010/main" val="372757686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Legislative research</a:t>
            </a:r>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304800" y="1447800"/>
            <a:ext cx="8534400" cy="4138086"/>
          </a:xfrm>
          <a:prstGeom prst="rect">
            <a:avLst/>
          </a:prstGeom>
        </p:spPr>
      </p:pic>
    </p:spTree>
    <p:extLst>
      <p:ext uri="{BB962C8B-B14F-4D97-AF65-F5344CB8AC3E}">
        <p14:creationId xmlns:p14="http://schemas.microsoft.com/office/powerpoint/2010/main" val="300527898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Content Placeholder 4"/>
          <p:cNvPicPr>
            <a:picLocks noGrp="1" noChangeAspect="1"/>
          </p:cNvPicPr>
          <p:nvPr>
            <p:ph sz="half" idx="1"/>
          </p:nvPr>
        </p:nvPicPr>
        <p:blipFill>
          <a:blip r:embed="rId2"/>
          <a:stretch>
            <a:fillRect/>
          </a:stretch>
        </p:blipFill>
        <p:spPr>
          <a:xfrm>
            <a:off x="201930" y="1066800"/>
            <a:ext cx="8763000" cy="1119278"/>
          </a:xfrm>
          <a:prstGeom prst="rect">
            <a:avLst/>
          </a:prstGeom>
        </p:spPr>
      </p:pic>
      <p:sp>
        <p:nvSpPr>
          <p:cNvPr id="4" name="Title 3"/>
          <p:cNvSpPr>
            <a:spLocks noGrp="1"/>
          </p:cNvSpPr>
          <p:nvPr>
            <p:ph type="title"/>
          </p:nvPr>
        </p:nvSpPr>
        <p:spPr>
          <a:xfrm>
            <a:off x="990600" y="335281"/>
            <a:ext cx="7520940" cy="548640"/>
          </a:xfrm>
        </p:spPr>
        <p:txBody>
          <a:bodyPr/>
          <a:lstStyle/>
          <a:p>
            <a:r>
              <a:rPr lang="en-US" smtClean="0"/>
              <a:t>ALWAYS OPEN and CHECK THE RESOLUTION</a:t>
            </a:r>
            <a:endParaRPr lang="en-US"/>
          </a:p>
        </p:txBody>
      </p:sp>
      <p:pic>
        <p:nvPicPr>
          <p:cNvPr id="6" name="Picture 5"/>
          <p:cNvPicPr>
            <a:picLocks noChangeAspect="1"/>
          </p:cNvPicPr>
          <p:nvPr/>
        </p:nvPicPr>
        <p:blipFill>
          <a:blip r:embed="rId3"/>
          <a:stretch>
            <a:fillRect/>
          </a:stretch>
        </p:blipFill>
        <p:spPr>
          <a:xfrm>
            <a:off x="457200" y="2220965"/>
            <a:ext cx="3506983" cy="4343400"/>
          </a:xfrm>
          <a:prstGeom prst="rect">
            <a:avLst/>
          </a:prstGeom>
        </p:spPr>
      </p:pic>
      <p:pic>
        <p:nvPicPr>
          <p:cNvPr id="7" name="Picture 6"/>
          <p:cNvPicPr>
            <a:picLocks noChangeAspect="1"/>
          </p:cNvPicPr>
          <p:nvPr/>
        </p:nvPicPr>
        <p:blipFill>
          <a:blip r:embed="rId4"/>
          <a:stretch>
            <a:fillRect/>
          </a:stretch>
        </p:blipFill>
        <p:spPr>
          <a:xfrm>
            <a:off x="4751070" y="2176785"/>
            <a:ext cx="3581122" cy="4395843"/>
          </a:xfrm>
          <a:prstGeom prst="rect">
            <a:avLst/>
          </a:prstGeom>
        </p:spPr>
      </p:pic>
    </p:spTree>
    <p:extLst>
      <p:ext uri="{BB962C8B-B14F-4D97-AF65-F5344CB8AC3E}">
        <p14:creationId xmlns:p14="http://schemas.microsoft.com/office/powerpoint/2010/main" val="374186517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sz="half" idx="1"/>
          </p:nvPr>
        </p:nvSpPr>
        <p:spPr>
          <a:xfrm>
            <a:off x="822960" y="1097280"/>
            <a:ext cx="6797040" cy="3703320"/>
          </a:xfrm>
        </p:spPr>
        <p:txBody>
          <a:bodyPr>
            <a:noAutofit/>
          </a:bodyPr>
          <a:lstStyle/>
          <a:p>
            <a:pPr marL="457200" indent="-457200">
              <a:buFont typeface="Arial" pitchFamily="34" charset="0"/>
              <a:buChar char="•"/>
            </a:pPr>
            <a:r>
              <a:rPr lang="en-US" sz="1800" smtClean="0"/>
              <a:t>Initiating </a:t>
            </a:r>
            <a:r>
              <a:rPr lang="en-US" sz="1800"/>
              <a:t>/ Drafting legislation </a:t>
            </a:r>
            <a:endParaRPr lang="en-US" sz="1800" smtClean="0"/>
          </a:p>
          <a:p>
            <a:pPr marL="457200" indent="-457200">
              <a:buFont typeface="Arial" pitchFamily="34" charset="0"/>
              <a:buChar char="•"/>
            </a:pPr>
            <a:r>
              <a:rPr lang="en-US" sz="1800" smtClean="0"/>
              <a:t>Office </a:t>
            </a:r>
            <a:r>
              <a:rPr lang="en-US" sz="1800"/>
              <a:t>of Legislative Services legislation intake and review</a:t>
            </a:r>
          </a:p>
          <a:p>
            <a:pPr marL="457200" indent="-457200">
              <a:buFont typeface="Arial" pitchFamily="34" charset="0"/>
              <a:buChar char="•"/>
            </a:pPr>
            <a:r>
              <a:rPr lang="en-US" sz="1800" smtClean="0"/>
              <a:t>Office </a:t>
            </a:r>
            <a:r>
              <a:rPr lang="en-US" sz="1800"/>
              <a:t>of the Speaker review</a:t>
            </a:r>
          </a:p>
          <a:p>
            <a:pPr marL="457200" indent="-457200">
              <a:buFont typeface="Arial" pitchFamily="34" charset="0"/>
              <a:buChar char="•"/>
            </a:pPr>
            <a:r>
              <a:rPr lang="en-US" sz="1800" smtClean="0"/>
              <a:t>Initiate </a:t>
            </a:r>
            <a:r>
              <a:rPr lang="en-US" sz="1800"/>
              <a:t>legislation public comment (on DiBB)</a:t>
            </a:r>
          </a:p>
          <a:p>
            <a:pPr marL="457200" indent="-457200">
              <a:buFont typeface="Arial" pitchFamily="34" charset="0"/>
              <a:buChar char="•"/>
            </a:pPr>
            <a:r>
              <a:rPr lang="en-US" sz="1800" smtClean="0"/>
              <a:t>Digital </a:t>
            </a:r>
            <a:r>
              <a:rPr lang="en-US" sz="1800"/>
              <a:t>distribution of legislation</a:t>
            </a:r>
          </a:p>
          <a:p>
            <a:pPr marL="457200" indent="-457200">
              <a:buFont typeface="Arial" pitchFamily="34" charset="0"/>
              <a:buChar char="•"/>
            </a:pPr>
            <a:r>
              <a:rPr lang="en-US" sz="1800" smtClean="0"/>
              <a:t>Public </a:t>
            </a:r>
            <a:r>
              <a:rPr lang="en-US" sz="1800"/>
              <a:t>comment review (OLS Director)</a:t>
            </a:r>
          </a:p>
          <a:p>
            <a:pPr marL="457200" indent="-457200">
              <a:buFont typeface="Arial" pitchFamily="34" charset="0"/>
              <a:buChar char="•"/>
            </a:pPr>
            <a:r>
              <a:rPr lang="en-US" sz="1800" smtClean="0"/>
              <a:t>Standing </a:t>
            </a:r>
            <a:r>
              <a:rPr lang="en-US" sz="1800"/>
              <a:t>Committee referral(s)</a:t>
            </a:r>
          </a:p>
          <a:p>
            <a:pPr marL="457200" indent="-457200">
              <a:buFont typeface="Arial" pitchFamily="34" charset="0"/>
              <a:buChar char="•"/>
            </a:pPr>
            <a:r>
              <a:rPr lang="en-US" sz="1800" smtClean="0"/>
              <a:t>Navajo </a:t>
            </a:r>
            <a:r>
              <a:rPr lang="en-US" sz="1800"/>
              <a:t>Nation Council </a:t>
            </a:r>
            <a:r>
              <a:rPr lang="en-US" sz="1800" smtClean="0"/>
              <a:t>referral</a:t>
            </a:r>
          </a:p>
          <a:p>
            <a:pPr marL="457200" indent="-457200">
              <a:buFont typeface="Arial" pitchFamily="34" charset="0"/>
              <a:buChar char="•"/>
            </a:pPr>
            <a:r>
              <a:rPr lang="en-US" sz="1800" smtClean="0"/>
              <a:t>On the floor</a:t>
            </a:r>
          </a:p>
          <a:p>
            <a:pPr marL="745236" lvl="3" indent="-457200">
              <a:buFont typeface="Arial" pitchFamily="34" charset="0"/>
              <a:buChar char="•"/>
            </a:pPr>
            <a:r>
              <a:rPr lang="en-US" smtClean="0"/>
              <a:t>Amendments, tabling motions, votes, etc</a:t>
            </a:r>
          </a:p>
          <a:p>
            <a:pPr marL="457200" indent="-457200">
              <a:buFont typeface="Arial" pitchFamily="34" charset="0"/>
              <a:buChar char="•"/>
            </a:pPr>
            <a:r>
              <a:rPr lang="en-US" sz="1800" smtClean="0"/>
              <a:t>If passes, depending on authority, Speaker or President signs resolution</a:t>
            </a:r>
            <a:endParaRPr lang="en-US" sz="1800"/>
          </a:p>
          <a:p>
            <a:pPr marL="457200" indent="-457200">
              <a:buFont typeface="Arial" pitchFamily="34" charset="0"/>
              <a:buChar char="•"/>
            </a:pPr>
            <a:r>
              <a:rPr lang="en-US" sz="1800"/>
              <a:t>NABIMA-16-17</a:t>
            </a:r>
            <a:endParaRPr lang="en-US" sz="1800" smtClean="0"/>
          </a:p>
        </p:txBody>
      </p:sp>
      <p:sp>
        <p:nvSpPr>
          <p:cNvPr id="4" name="Title 3"/>
          <p:cNvSpPr>
            <a:spLocks noGrp="1"/>
          </p:cNvSpPr>
          <p:nvPr>
            <p:ph type="title"/>
          </p:nvPr>
        </p:nvSpPr>
        <p:spPr/>
        <p:txBody>
          <a:bodyPr/>
          <a:lstStyle/>
          <a:p>
            <a:r>
              <a:rPr lang="en-US" smtClean="0"/>
              <a:t>Major Steps</a:t>
            </a:r>
            <a:endParaRPr lang="en-US"/>
          </a:p>
        </p:txBody>
      </p:sp>
    </p:spTree>
    <p:extLst>
      <p:ext uri="{BB962C8B-B14F-4D97-AF65-F5344CB8AC3E}">
        <p14:creationId xmlns:p14="http://schemas.microsoft.com/office/powerpoint/2010/main" val="118134700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Tips to push your legislation along</a:t>
            </a:r>
            <a:endParaRPr lang="en-US"/>
          </a:p>
        </p:txBody>
      </p:sp>
      <p:sp>
        <p:nvSpPr>
          <p:cNvPr id="3" name="Content Placeholder 2"/>
          <p:cNvSpPr>
            <a:spLocks noGrp="1"/>
          </p:cNvSpPr>
          <p:nvPr>
            <p:ph idx="1"/>
          </p:nvPr>
        </p:nvSpPr>
        <p:spPr/>
        <p:txBody>
          <a:bodyPr>
            <a:normAutofit fontScale="25000" lnSpcReduction="20000"/>
          </a:bodyPr>
          <a:lstStyle/>
          <a:p>
            <a:pPr>
              <a:buFont typeface="Arial" pitchFamily="34" charset="0"/>
              <a:buChar char="•"/>
            </a:pPr>
            <a:r>
              <a:rPr lang="en-US" sz="7200" smtClean="0"/>
              <a:t>Work with the sponsoring Delegate</a:t>
            </a:r>
          </a:p>
          <a:p>
            <a:pPr>
              <a:buFont typeface="Arial" pitchFamily="34" charset="0"/>
              <a:buChar char="•"/>
            </a:pPr>
            <a:r>
              <a:rPr lang="en-US" sz="7200" smtClean="0"/>
              <a:t>Do your homework and provide all necessary documents for the specific type of legislation i.e. UUFB, Sihasin Funds, CLUP, ROW, etc. </a:t>
            </a:r>
          </a:p>
          <a:p>
            <a:pPr lvl="3">
              <a:buFont typeface="Arial" pitchFamily="34" charset="0"/>
              <a:buChar char="•"/>
            </a:pPr>
            <a:r>
              <a:rPr lang="en-US" sz="7200" smtClean="0"/>
              <a:t>Reviews</a:t>
            </a:r>
          </a:p>
          <a:p>
            <a:pPr lvl="3">
              <a:buFont typeface="Arial" pitchFamily="34" charset="0"/>
              <a:buChar char="•"/>
            </a:pPr>
            <a:r>
              <a:rPr lang="en-US" sz="7200" smtClean="0"/>
              <a:t>Budget forms</a:t>
            </a:r>
          </a:p>
          <a:p>
            <a:pPr lvl="3">
              <a:buFont typeface="Arial" pitchFamily="34" charset="0"/>
              <a:buChar char="•"/>
            </a:pPr>
            <a:r>
              <a:rPr lang="en-US" sz="7200" smtClean="0"/>
              <a:t>Chapter house resolution(s)</a:t>
            </a:r>
          </a:p>
          <a:p>
            <a:pPr lvl="3">
              <a:buFont typeface="Arial" pitchFamily="34" charset="0"/>
              <a:buChar char="•"/>
            </a:pPr>
            <a:r>
              <a:rPr lang="en-US" sz="7200" smtClean="0"/>
              <a:t>Other helpful information</a:t>
            </a:r>
          </a:p>
          <a:p>
            <a:pPr>
              <a:buFont typeface="Arial" pitchFamily="34" charset="0"/>
              <a:buChar char="•"/>
            </a:pPr>
            <a:r>
              <a:rPr lang="en-US" sz="7200" smtClean="0"/>
              <a:t>Start early </a:t>
            </a:r>
          </a:p>
          <a:p>
            <a:pPr>
              <a:buFont typeface="Arial" pitchFamily="34" charset="0"/>
              <a:buChar char="•"/>
            </a:pPr>
            <a:r>
              <a:rPr lang="en-US" sz="7200" smtClean="0"/>
              <a:t>If there is a deadline-let the Delegate and OLC know</a:t>
            </a:r>
          </a:p>
          <a:p>
            <a:pPr>
              <a:buFont typeface="Arial" pitchFamily="34" charset="0"/>
              <a:buChar char="•"/>
            </a:pPr>
            <a:r>
              <a:rPr lang="en-US" sz="7200" smtClean="0"/>
              <a:t>Call Office of Legislative Counsel (and be nice)</a:t>
            </a:r>
          </a:p>
          <a:p>
            <a:pPr>
              <a:buFont typeface="Arial" pitchFamily="34" charset="0"/>
              <a:buChar char="•"/>
            </a:pPr>
            <a:r>
              <a:rPr lang="en-US" sz="7200" smtClean="0"/>
              <a:t>Be ready for questions at Committee or Council</a:t>
            </a:r>
          </a:p>
          <a:p>
            <a:pPr lvl="2">
              <a:buFont typeface="Arial" pitchFamily="34" charset="0"/>
              <a:buChar char="•"/>
            </a:pPr>
            <a:endParaRPr lang="en-US" sz="7200"/>
          </a:p>
          <a:p>
            <a:pPr marL="0" lvl="1" indent="0">
              <a:buNone/>
            </a:pPr>
            <a:endParaRPr lang="en-US" sz="7200">
              <a:solidFill>
                <a:srgbClr val="FF0000"/>
              </a:solidFill>
            </a:endParaRPr>
          </a:p>
          <a:p>
            <a:pPr marL="0" lvl="1" indent="0">
              <a:buNone/>
            </a:pPr>
            <a:r>
              <a:rPr lang="en-US" sz="7200" smtClean="0">
                <a:solidFill>
                  <a:srgbClr val="FF0000"/>
                </a:solidFill>
              </a:rPr>
              <a:t>Track your legislation using DiBB</a:t>
            </a:r>
          </a:p>
          <a:p>
            <a:pPr lvl="2">
              <a:buFont typeface="Arial" pitchFamily="34" charset="0"/>
              <a:buChar char="•"/>
            </a:pPr>
            <a:endParaRPr lang="en-US"/>
          </a:p>
          <a:p>
            <a:pPr lvl="1">
              <a:buFont typeface="Arial" pitchFamily="34" charset="0"/>
              <a:buChar char="•"/>
            </a:pPr>
            <a:endParaRPr lang="en-US" smtClean="0"/>
          </a:p>
          <a:p>
            <a:pPr>
              <a:buFont typeface="Arial" pitchFamily="34" charset="0"/>
              <a:buChar char="•"/>
            </a:pPr>
            <a:endParaRPr lang="en-US"/>
          </a:p>
        </p:txBody>
      </p:sp>
    </p:spTree>
    <p:extLst>
      <p:ext uri="{BB962C8B-B14F-4D97-AF65-F5344CB8AC3E}">
        <p14:creationId xmlns:p14="http://schemas.microsoft.com/office/powerpoint/2010/main" val="123177705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457200" y="990600"/>
            <a:ext cx="8229600" cy="4648200"/>
          </a:xfrm>
        </p:spPr>
        <p:txBody>
          <a:bodyPr>
            <a:normAutofit fontScale="92500" lnSpcReduction="10000"/>
          </a:bodyPr>
          <a:lstStyle/>
          <a:p>
            <a:endParaRPr lang="en-US"/>
          </a:p>
          <a:p>
            <a:r>
              <a:rPr lang="en-US" sz="3000" smtClean="0"/>
              <a:t>Navajo </a:t>
            </a:r>
            <a:r>
              <a:rPr lang="en-US" sz="3000"/>
              <a:t>Nation Initiative </a:t>
            </a:r>
            <a:endParaRPr lang="en-US" sz="3000" smtClean="0"/>
          </a:p>
          <a:p>
            <a:pPr lvl="1"/>
            <a:r>
              <a:rPr lang="en-US" sz="3000"/>
              <a:t>88 Delegates to 24 </a:t>
            </a:r>
            <a:r>
              <a:rPr lang="en-US" sz="3000" smtClean="0"/>
              <a:t>Delegates</a:t>
            </a:r>
            <a:endParaRPr lang="en-US" sz="3000"/>
          </a:p>
          <a:p>
            <a:r>
              <a:rPr lang="en-US" sz="3000" smtClean="0"/>
              <a:t>CAP-10-11 </a:t>
            </a:r>
          </a:p>
          <a:p>
            <a:pPr lvl="1"/>
            <a:r>
              <a:rPr lang="en-US" sz="3000" smtClean="0"/>
              <a:t>Reflects changes from 88 to 24 including reduction in standing committees and modifies legislative process to include public comment and emergency legislation</a:t>
            </a:r>
          </a:p>
          <a:p>
            <a:r>
              <a:rPr lang="en-US" sz="3000" smtClean="0"/>
              <a:t>CO-45-12</a:t>
            </a:r>
            <a:r>
              <a:rPr lang="en-US" sz="3000"/>
              <a:t>: </a:t>
            </a:r>
            <a:endParaRPr lang="en-US" sz="3000" smtClean="0"/>
          </a:p>
          <a:p>
            <a:pPr lvl="1"/>
            <a:r>
              <a:rPr lang="en-US" sz="3000" smtClean="0"/>
              <a:t>Reflects reduction to 24 and revised quorum</a:t>
            </a:r>
            <a:r>
              <a:rPr lang="en-US" sz="3000"/>
              <a:t> </a:t>
            </a:r>
            <a:r>
              <a:rPr lang="en-US" sz="3000" smtClean="0"/>
              <a:t>and committee directives</a:t>
            </a:r>
            <a:endParaRPr lang="en-US" sz="3000"/>
          </a:p>
          <a:p>
            <a:endParaRPr lang="en-US"/>
          </a:p>
        </p:txBody>
      </p:sp>
    </p:spTree>
    <p:extLst>
      <p:ext uri="{BB962C8B-B14F-4D97-AF65-F5344CB8AC3E}">
        <p14:creationId xmlns:p14="http://schemas.microsoft.com/office/powerpoint/2010/main" val="303860310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1000" y="5562600"/>
            <a:ext cx="8305800" cy="990600"/>
          </a:xfrm>
        </p:spPr>
        <p:txBody>
          <a:bodyPr/>
          <a:lstStyle/>
          <a:p>
            <a:r>
              <a:rPr lang="en-US" sz="4500" smtClean="0">
                <a:solidFill>
                  <a:srgbClr val="0F6FC6"/>
                </a:solidFill>
                <a:effectLst>
                  <a:outerShdw blurRad="38100" dist="38100" dir="2700000" algn="tl">
                    <a:srgbClr val="000000">
                      <a:alpha val="43137"/>
                    </a:srgbClr>
                  </a:outerShdw>
                  <a:reflection blurRad="12700" stA="48000" endA="300" endPos="55000" dir="5400000" sy="-90000" algn="bl" rotWithShape="0"/>
                </a:effectLst>
              </a:rPr>
              <a:t>Select Standing Committee Resolutions</a:t>
            </a:r>
            <a:endParaRPr lang="en-US"/>
          </a:p>
        </p:txBody>
      </p:sp>
      <p:sp>
        <p:nvSpPr>
          <p:cNvPr id="3" name="TextBox 2"/>
          <p:cNvSpPr txBox="1"/>
          <p:nvPr/>
        </p:nvSpPr>
        <p:spPr>
          <a:xfrm>
            <a:off x="392464" y="990600"/>
            <a:ext cx="8305800" cy="923330"/>
          </a:xfrm>
          <a:prstGeom prst="rect">
            <a:avLst/>
          </a:prstGeom>
          <a:noFill/>
        </p:spPr>
        <p:txBody>
          <a:bodyPr wrap="square" rtlCol="0">
            <a:spAutoFit/>
          </a:bodyPr>
          <a:lstStyle/>
          <a:p>
            <a:r>
              <a:rPr lang="en-US" smtClean="0"/>
              <a:t>SELECT STANDING COMMITTEE RESOLUTIONS – by statute, Standing Committees have final authority over certain matters.</a:t>
            </a:r>
          </a:p>
          <a:p>
            <a:endParaRPr lang="en-US"/>
          </a:p>
        </p:txBody>
      </p:sp>
      <p:sp>
        <p:nvSpPr>
          <p:cNvPr id="4" name="Rectangle 3"/>
          <p:cNvSpPr/>
          <p:nvPr/>
        </p:nvSpPr>
        <p:spPr>
          <a:xfrm>
            <a:off x="533400" y="1983938"/>
            <a:ext cx="8153400" cy="3416320"/>
          </a:xfrm>
          <a:prstGeom prst="rect">
            <a:avLst/>
          </a:prstGeom>
        </p:spPr>
        <p:txBody>
          <a:bodyPr wrap="square">
            <a:spAutoFit/>
          </a:bodyPr>
          <a:lstStyle/>
          <a:p>
            <a:r>
              <a:rPr lang="en-US" smtClean="0"/>
              <a:t>RDCD-104-18: An </a:t>
            </a:r>
            <a:r>
              <a:rPr lang="en-US"/>
              <a:t>Action Relating to Resources and Development Committee; Amending the Navajo Nation Ranches Grazing Fee from $4.00 per animal unit per month to $8.00 per animal unit per month </a:t>
            </a:r>
            <a:endParaRPr lang="en-US" smtClean="0"/>
          </a:p>
          <a:p>
            <a:endParaRPr lang="en-US"/>
          </a:p>
          <a:p>
            <a:r>
              <a:rPr lang="en-US"/>
              <a:t>LOCS-19-18 </a:t>
            </a:r>
          </a:p>
          <a:p>
            <a:r>
              <a:rPr lang="en-US"/>
              <a:t>An Action Relating to Law and Order Committee; Approving Rules and Regulations Governing Delegation of Authority from the Law and Order Committee to the Judicial Conduct Commission on the Screening of Applicants and Recommendations for Probationary Appointment of Judges and Justices; Approving Delegation of Authority as set forth at 2 N.N.C. §§ 601 (B)(7) and (B)(&amp;)(a); Amending the Plan of Operation for the Judicial Conduct Commission </a:t>
            </a:r>
            <a:endParaRPr lang="en-US" smtClean="0"/>
          </a:p>
          <a:p>
            <a:endParaRPr lang="en-US"/>
          </a:p>
        </p:txBody>
      </p:sp>
    </p:spTree>
    <p:extLst>
      <p:ext uri="{BB962C8B-B14F-4D97-AF65-F5344CB8AC3E}">
        <p14:creationId xmlns:p14="http://schemas.microsoft.com/office/powerpoint/2010/main" val="105610297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828800" y="2133600"/>
            <a:ext cx="5273040" cy="914400"/>
          </a:xfrm>
        </p:spPr>
        <p:txBody>
          <a:bodyPr/>
          <a:lstStyle/>
          <a:p>
            <a:pPr algn="ctr"/>
            <a:r>
              <a:rPr lang="en-US" sz="4400" smtClean="0"/>
              <a:t>Code AMENDMENTS</a:t>
            </a:r>
            <a:br>
              <a:rPr lang="en-US" sz="4400" smtClean="0"/>
            </a:br>
            <a:r>
              <a:rPr lang="en-US" sz="2500" smtClean="0"/>
              <a:t>Oct 2018 to present</a:t>
            </a:r>
            <a:endParaRPr lang="en-US" sz="2500"/>
          </a:p>
        </p:txBody>
      </p:sp>
    </p:spTree>
    <p:extLst>
      <p:ext uri="{BB962C8B-B14F-4D97-AF65-F5344CB8AC3E}">
        <p14:creationId xmlns:p14="http://schemas.microsoft.com/office/powerpoint/2010/main" val="38201562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457200" y="533400"/>
            <a:ext cx="8153400" cy="860425"/>
          </a:xfrm>
        </p:spPr>
        <p:txBody>
          <a:bodyPr>
            <a:normAutofit/>
          </a:bodyPr>
          <a:lstStyle/>
          <a:p>
            <a:r>
              <a:rPr lang="en-US" sz="4000" smtClean="0">
                <a:solidFill>
                  <a:srgbClr val="FF9900"/>
                </a:solidFill>
                <a:effectLst>
                  <a:outerShdw blurRad="38100" dist="38100" dir="2700000" algn="tl">
                    <a:srgbClr val="000000">
                      <a:alpha val="43137"/>
                    </a:srgbClr>
                  </a:outerShdw>
                  <a:reflection blurRad="12700" stA="48000" endA="300" endPos="55000" dir="5400000" sy="-90000" algn="bl" rotWithShape="0"/>
                </a:effectLst>
              </a:rPr>
              <a:t>OFFICE OF LEGISLATIVE COUNSEL</a:t>
            </a:r>
            <a:endParaRPr lang="en-US" sz="4000">
              <a:solidFill>
                <a:srgbClr val="FF99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Subtitle 2"/>
          <p:cNvSpPr>
            <a:spLocks noGrp="1"/>
          </p:cNvSpPr>
          <p:nvPr>
            <p:ph type="subTitle" idx="1"/>
          </p:nvPr>
        </p:nvSpPr>
        <p:spPr>
          <a:xfrm>
            <a:off x="685800" y="2362200"/>
            <a:ext cx="7543800" cy="3581400"/>
          </a:xfrm>
        </p:spPr>
        <p:txBody>
          <a:bodyPr>
            <a:normAutofit/>
          </a:bodyPr>
          <a:lstStyle/>
          <a:p>
            <a:r>
              <a:rPr lang="en-US" sz="2000" smtClean="0"/>
              <a:t>Dana bobroff, Chief Legislative Counsel</a:t>
            </a:r>
          </a:p>
          <a:p>
            <a:r>
              <a:rPr lang="en-US" sz="2000" smtClean="0"/>
              <a:t>Mariana Kahn, Senior Attorney</a:t>
            </a:r>
          </a:p>
          <a:p>
            <a:r>
              <a:rPr lang="en-US" sz="2000" smtClean="0"/>
              <a:t>Ron Haven, Senior Attorney</a:t>
            </a:r>
          </a:p>
          <a:p>
            <a:r>
              <a:rPr lang="en-US" sz="2000" smtClean="0"/>
              <a:t>Jennifer Skeet, Principal Attorney</a:t>
            </a:r>
          </a:p>
          <a:p>
            <a:r>
              <a:rPr lang="en-US" sz="2000" smtClean="0"/>
              <a:t>Kristen Lowell, Principal Attorney</a:t>
            </a:r>
          </a:p>
          <a:p>
            <a:endParaRPr lang="en-US" smtClean="0"/>
          </a:p>
        </p:txBody>
      </p:sp>
    </p:spTree>
    <p:extLst>
      <p:ext uri="{BB962C8B-B14F-4D97-AF65-F5344CB8AC3E}">
        <p14:creationId xmlns:p14="http://schemas.microsoft.com/office/powerpoint/2010/main" val="3100346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1" nodeType="clickEffec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42" presetClass="entr" presetSubtype="0" fill="hold" grpId="1" nodeType="clickEffec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42" presetClass="entr" presetSubtype="0" fill="hold" grpId="1" nodeType="clickEffec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42" presetClass="entr" presetSubtype="0" fill="hold" grpId="1" nodeType="clickEffec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42" presetClass="entr" presetSubtype="0" fill="hold" grpId="1" nodeType="clickEffec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Rectangle 2"/>
          <p:cNvSpPr/>
          <p:nvPr/>
        </p:nvSpPr>
        <p:spPr>
          <a:xfrm>
            <a:off x="381000" y="533192"/>
            <a:ext cx="8077200" cy="4478149"/>
          </a:xfrm>
          <a:prstGeom prst="rect">
            <a:avLst/>
          </a:prstGeom>
        </p:spPr>
        <p:txBody>
          <a:bodyPr wrap="square">
            <a:spAutoFit/>
          </a:bodyPr>
          <a:lstStyle/>
          <a:p>
            <a:endParaRPr lang="en-US" sz="1500" smtClean="0"/>
          </a:p>
          <a:p>
            <a:r>
              <a:rPr lang="en-US" sz="1500" smtClean="0"/>
              <a:t>CO-71-18 An </a:t>
            </a:r>
            <a:r>
              <a:rPr lang="en-US" sz="1500"/>
              <a:t>Action Relating to Resources and Development, Law and Order and Naabik'iyati' Committees and the Navajo Nation Council; Authorizing the Kayenta Township Commission ("KTC") to Form Wholly Owned Entities of the Kayenta Township under Navajo Law, Including for Participation in the U.S. Small Business Administration 8(a) Business Development Program; Extending the Navajo Nation's Privileges and Immunities (Including their Sovereign Immunity) Upon a Finding such Waiver would be in the Best Interest of the Township and Upon Prior Notice to the President of the Navajo Nation and the Speaker of the Navajo Nation Council; Amending 1 N.N.C. § 552(O) of the Navajo Sovereign Immunity Act and 2 N.N.C. §§ 4084 And 4085 of the Kayenta Township Home Rule </a:t>
            </a:r>
            <a:r>
              <a:rPr lang="en-US" sz="1500" smtClean="0"/>
              <a:t>Statute</a:t>
            </a:r>
          </a:p>
          <a:p>
            <a:endParaRPr lang="en-US" sz="1500" smtClean="0"/>
          </a:p>
          <a:p>
            <a:r>
              <a:rPr lang="en-US" sz="1500" smtClean="0"/>
              <a:t>CO-72-18 An </a:t>
            </a:r>
            <a:r>
              <a:rPr lang="en-US" sz="1500"/>
              <a:t>Act Relating to Resources and Development and Naabik'iyati' Committees, and the Navajo Nation Council; Amending 5 N.N.C. § 1707, Navajo Nation Gaming Enterprise Board Composition, qualification and confirmation </a:t>
            </a:r>
            <a:endParaRPr lang="en-US" sz="1500" smtClean="0"/>
          </a:p>
          <a:p>
            <a:endParaRPr lang="en-US" sz="1500" smtClean="0"/>
          </a:p>
          <a:p>
            <a:r>
              <a:rPr lang="en-US" sz="1500" smtClean="0"/>
              <a:t>CO-73-18 An </a:t>
            </a:r>
            <a:r>
              <a:rPr lang="en-US" sz="1500"/>
              <a:t>Action relating to Budget and Finance, Law and Order, Naabik’íyáti’ Committees and the Navajo Nation Council; Amending 12 N.N.C. § 203, Duties, Responsibilities and Authority of the Controller</a:t>
            </a:r>
          </a:p>
          <a:p>
            <a:endParaRPr lang="en-US" sz="1500"/>
          </a:p>
        </p:txBody>
      </p:sp>
    </p:spTree>
    <p:extLst>
      <p:ext uri="{BB962C8B-B14F-4D97-AF65-F5344CB8AC3E}">
        <p14:creationId xmlns:p14="http://schemas.microsoft.com/office/powerpoint/2010/main" val="23482306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Rectangle 2"/>
          <p:cNvSpPr/>
          <p:nvPr/>
        </p:nvSpPr>
        <p:spPr>
          <a:xfrm>
            <a:off x="838200" y="533400"/>
            <a:ext cx="6035040" cy="5401479"/>
          </a:xfrm>
          <a:prstGeom prst="rect">
            <a:avLst/>
          </a:prstGeom>
        </p:spPr>
        <p:txBody>
          <a:bodyPr wrap="square">
            <a:spAutoFit/>
          </a:bodyPr>
          <a:lstStyle/>
          <a:p>
            <a:r>
              <a:rPr lang="en-US" sz="1500"/>
              <a:t>CO-74-18 An Action Relating to Law and Order Committee, Budget and Finance Committee, Naabik'iyati' Committee and the Navajo Nation Council; Amending CJA-07-18, Amending 24 N.N.C. § 620 of the Navajo Nation Sales Tax to the Navajo Nation Fire and Rescue Services; Amending the effective date  </a:t>
            </a:r>
          </a:p>
          <a:p>
            <a:endParaRPr lang="en-US" sz="1500" smtClean="0"/>
          </a:p>
          <a:p>
            <a:endParaRPr lang="en-US" sz="1500"/>
          </a:p>
          <a:p>
            <a:r>
              <a:rPr lang="en-US" sz="1500" smtClean="0"/>
              <a:t>CO-75-18 </a:t>
            </a:r>
            <a:r>
              <a:rPr lang="en-US" sz="1500"/>
              <a:t>An Act Relating to Health, Education and Human Services, Resources and Development, Law and Order and Naabik'iyati' Committees and the Navajo Nation Council; Enacting the "Controlled Substance Definition Act of 2018"; amending Title 17 Chapter 3, Controlled Substances at 17 N.N.C. §§ 390, 394 </a:t>
            </a:r>
          </a:p>
          <a:p>
            <a:endParaRPr lang="en-US" sz="1500" smtClean="0"/>
          </a:p>
          <a:p>
            <a:r>
              <a:rPr lang="en-US" sz="1500" smtClean="0"/>
              <a:t>CO-76-18 An </a:t>
            </a:r>
            <a:r>
              <a:rPr lang="en-US" sz="1500"/>
              <a:t>Act Relating to Law and Order, Resources and Development, Naabik'iyati' Committees; Adopting "The Navajo Gaming Ordinance Amendment Act of 2018" Amending 5 N.N.C. §2001 Et. Seq., Navajo Gaming Ordinance </a:t>
            </a:r>
          </a:p>
          <a:p>
            <a:endParaRPr lang="en-US" sz="1500"/>
          </a:p>
          <a:p>
            <a:r>
              <a:rPr lang="en-US" sz="1500"/>
              <a:t>*</a:t>
            </a:r>
            <a:r>
              <a:rPr lang="en-US" sz="1500" smtClean="0"/>
              <a:t>CN-79-18 An </a:t>
            </a:r>
            <a:r>
              <a:rPr lang="en-US" sz="1500"/>
              <a:t>Action Relating to Law and Order, Naabik'iyati' and the Navajo Nation Council; Amending the Navajo Nation Election Code at 11 N.N.C. §241(A) to lower percentage of signatures requirement on recall petitions from 60 to 30% of voters voting in last election for position in question </a:t>
            </a:r>
          </a:p>
        </p:txBody>
      </p:sp>
    </p:spTree>
    <p:extLst>
      <p:ext uri="{BB962C8B-B14F-4D97-AF65-F5344CB8AC3E}">
        <p14:creationId xmlns:p14="http://schemas.microsoft.com/office/powerpoint/2010/main" val="244178734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634077" y="304800"/>
            <a:ext cx="7520940" cy="548640"/>
          </a:xfrm>
        </p:spPr>
        <p:txBody>
          <a:bodyPr/>
          <a:lstStyle/>
          <a:p>
            <a:r>
              <a:rPr lang="en-US" smtClean="0"/>
              <a:t>ALWAYS CHECK THE RESOLUTION!</a:t>
            </a:r>
            <a:endParaRPr lang="en-US"/>
          </a:p>
        </p:txBody>
      </p:sp>
      <p:pic>
        <p:nvPicPr>
          <p:cNvPr id="3" name="Picture 2"/>
          <p:cNvPicPr>
            <a:picLocks noChangeAspect="1"/>
          </p:cNvPicPr>
          <p:nvPr/>
        </p:nvPicPr>
        <p:blipFill>
          <a:blip r:embed="rId2"/>
          <a:stretch>
            <a:fillRect/>
          </a:stretch>
        </p:blipFill>
        <p:spPr>
          <a:xfrm>
            <a:off x="4038838" y="3200400"/>
            <a:ext cx="5080917" cy="3715502"/>
          </a:xfrm>
          <a:prstGeom prst="rect">
            <a:avLst/>
          </a:prstGeom>
        </p:spPr>
      </p:pic>
      <p:pic>
        <p:nvPicPr>
          <p:cNvPr id="4" name="Picture 3"/>
          <p:cNvPicPr>
            <a:picLocks noChangeAspect="1"/>
          </p:cNvPicPr>
          <p:nvPr/>
        </p:nvPicPr>
        <p:blipFill>
          <a:blip r:embed="rId3"/>
          <a:stretch>
            <a:fillRect/>
          </a:stretch>
        </p:blipFill>
        <p:spPr>
          <a:xfrm>
            <a:off x="-6927" y="853440"/>
            <a:ext cx="4501273" cy="4114800"/>
          </a:xfrm>
          <a:prstGeom prst="rect">
            <a:avLst/>
          </a:prstGeom>
        </p:spPr>
      </p:pic>
    </p:spTree>
    <p:extLst>
      <p:ext uri="{BB962C8B-B14F-4D97-AF65-F5344CB8AC3E}">
        <p14:creationId xmlns:p14="http://schemas.microsoft.com/office/powerpoint/2010/main" val="73839854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Rectangle 1"/>
          <p:cNvSpPr/>
          <p:nvPr/>
        </p:nvSpPr>
        <p:spPr>
          <a:xfrm>
            <a:off x="533400" y="533400"/>
            <a:ext cx="6324600" cy="3462486"/>
          </a:xfrm>
          <a:prstGeom prst="rect">
            <a:avLst/>
          </a:prstGeom>
        </p:spPr>
        <p:txBody>
          <a:bodyPr wrap="square">
            <a:spAutoFit/>
          </a:bodyPr>
          <a:lstStyle/>
          <a:p>
            <a:endParaRPr lang="en-US" sz="1500" smtClean="0"/>
          </a:p>
          <a:p>
            <a:r>
              <a:rPr lang="en-US" sz="1500" smtClean="0"/>
              <a:t>CD-81-18 An </a:t>
            </a:r>
            <a:r>
              <a:rPr lang="en-US" sz="1500"/>
              <a:t>Act Relating to Law and Order, Naabik’íyáti’ and the Navajo Nation Council; Amending 2 N.N.C. § 1352 and 17 N.N.C. §§ 1851 Through 1854; Amending Coroner Provisions and Establishing a Department of Medical Examiners within the Division of Public Safety; Authorizing the Law and Order Committee to Approve a Plan of Operation for the Department of Medical Examiners </a:t>
            </a:r>
            <a:endParaRPr lang="en-US" sz="1500" smtClean="0"/>
          </a:p>
          <a:p>
            <a:endParaRPr lang="en-US" sz="1500" smtClean="0"/>
          </a:p>
          <a:p>
            <a:r>
              <a:rPr lang="en-US" sz="1500"/>
              <a:t>CD-87-18 </a:t>
            </a:r>
            <a:r>
              <a:rPr lang="en-US" sz="1500" smtClean="0"/>
              <a:t>An </a:t>
            </a:r>
            <a:r>
              <a:rPr lang="en-US" sz="1500"/>
              <a:t>Action Relating to Law and Order, Naabik'iyati' and Navajo Nation Council; Amending Challenge and Election Dispute provisions of the Navajo Nation Election Code at 11 N.N.C. §§ 21, 23, 24, 240, 341 and 342 </a:t>
            </a:r>
          </a:p>
          <a:p>
            <a:endParaRPr lang="en-US" smtClean="0"/>
          </a:p>
          <a:p>
            <a:endParaRPr lang="en-US"/>
          </a:p>
          <a:p>
            <a:endParaRPr lang="en-US"/>
          </a:p>
        </p:txBody>
      </p:sp>
    </p:spTree>
    <p:extLst>
      <p:ext uri="{BB962C8B-B14F-4D97-AF65-F5344CB8AC3E}">
        <p14:creationId xmlns:p14="http://schemas.microsoft.com/office/powerpoint/2010/main" val="292207277"/>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Rectangle 1"/>
          <p:cNvSpPr/>
          <p:nvPr/>
        </p:nvSpPr>
        <p:spPr>
          <a:xfrm>
            <a:off x="762000" y="685800"/>
            <a:ext cx="6096000" cy="1015663"/>
          </a:xfrm>
          <a:prstGeom prst="rect">
            <a:avLst/>
          </a:prstGeom>
        </p:spPr>
        <p:txBody>
          <a:bodyPr wrap="square">
            <a:spAutoFit/>
          </a:bodyPr>
          <a:lstStyle/>
          <a:p>
            <a:r>
              <a:rPr lang="en-US" sz="1500"/>
              <a:t>CJY-25-19 </a:t>
            </a:r>
            <a:r>
              <a:rPr lang="en-US" sz="1500" smtClean="0"/>
              <a:t>An </a:t>
            </a:r>
            <a:r>
              <a:rPr lang="en-US" sz="1500"/>
              <a:t>Act Relating To Law And Order, Health, Education And Human Services, And Naabik’íyáti’ Committees, And The Navajo Nation Council; Amending 2 N.N.C. § 403, Meeting Day For The Health, Education And Human Services Committee </a:t>
            </a:r>
          </a:p>
        </p:txBody>
      </p:sp>
    </p:spTree>
    <p:extLst>
      <p:ext uri="{BB962C8B-B14F-4D97-AF65-F5344CB8AC3E}">
        <p14:creationId xmlns:p14="http://schemas.microsoft.com/office/powerpoint/2010/main" val="225392105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1219200"/>
            <a:ext cx="8305800" cy="2133600"/>
          </a:xfrm>
        </p:spPr>
        <p:txBody>
          <a:bodyPr>
            <a:normAutofit/>
          </a:bodyPr>
          <a:lstStyle/>
          <a:p>
            <a:pPr algn="ctr"/>
            <a:r>
              <a:rPr lang="en-US" b="1" smtClean="0"/>
              <a:t>Navajo Nation Council </a:t>
            </a:r>
            <a:br>
              <a:rPr lang="en-US" b="1" smtClean="0"/>
            </a:br>
            <a:r>
              <a:rPr lang="en-US" b="1" smtClean="0"/>
              <a:t>Fall Session </a:t>
            </a:r>
            <a:br>
              <a:rPr lang="en-US" b="1" smtClean="0"/>
            </a:br>
            <a:r>
              <a:rPr lang="en-US" b="1" smtClean="0"/>
              <a:t>2019</a:t>
            </a:r>
            <a:endParaRPr lang="en-US" b="1"/>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3430585"/>
            <a:ext cx="5943600" cy="289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38181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1163" y="0"/>
            <a:ext cx="5253037"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05941934"/>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09600" y="685800"/>
            <a:ext cx="7772400" cy="1828800"/>
          </a:xfrm>
        </p:spPr>
        <p:txBody>
          <a:bodyPr/>
          <a:lstStyle/>
          <a:p>
            <a:pPr algn="ctr"/>
            <a:r>
              <a:rPr lang="en-US" smtClean="0"/>
              <a:t>OFFICE OF LEGISLATIVE COUNSEL</a:t>
            </a:r>
            <a:endParaRPr lang="en-US"/>
          </a:p>
        </p:txBody>
      </p:sp>
      <p:sp>
        <p:nvSpPr>
          <p:cNvPr id="3" name="Subtitle 2"/>
          <p:cNvSpPr>
            <a:spLocks noGrp="1"/>
          </p:cNvSpPr>
          <p:nvPr>
            <p:ph type="subTitle" idx="1"/>
          </p:nvPr>
        </p:nvSpPr>
        <p:spPr>
          <a:xfrm>
            <a:off x="609600" y="2743200"/>
            <a:ext cx="7772400" cy="2362200"/>
          </a:xfrm>
        </p:spPr>
        <p:txBody>
          <a:bodyPr>
            <a:normAutofit/>
          </a:bodyPr>
          <a:lstStyle/>
          <a:p>
            <a:pPr algn="ctr"/>
            <a:r>
              <a:rPr lang="en-US" smtClean="0"/>
              <a:t>PO Box 3390</a:t>
            </a:r>
          </a:p>
          <a:p>
            <a:pPr algn="ctr"/>
            <a:r>
              <a:rPr lang="en-US" smtClean="0"/>
              <a:t>Window Rock, AZ 86515</a:t>
            </a:r>
          </a:p>
          <a:p>
            <a:pPr algn="ctr"/>
            <a:r>
              <a:rPr lang="en-US" smtClean="0"/>
              <a:t>928-871-7166</a:t>
            </a:r>
          </a:p>
          <a:p>
            <a:pPr algn="ctr"/>
            <a:r>
              <a:rPr lang="en-US" smtClean="0"/>
              <a:t>www.navajonationcouncil.org</a:t>
            </a:r>
            <a:endParaRPr lang="en-US" smtClean="0"/>
          </a:p>
          <a:p>
            <a:pPr algn="ctr"/>
            <a:endParaRPr lang="en-US"/>
          </a:p>
        </p:txBody>
      </p:sp>
    </p:spTree>
    <p:extLst>
      <p:ext uri="{BB962C8B-B14F-4D97-AF65-F5344CB8AC3E}">
        <p14:creationId xmlns:p14="http://schemas.microsoft.com/office/powerpoint/2010/main" val="352407594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85800" y="762000"/>
            <a:ext cx="7520940" cy="548640"/>
          </a:xfrm>
        </p:spPr>
        <p:txBody>
          <a:bodyPr>
            <a:noAutofit/>
          </a:bodyPr>
          <a:lstStyle/>
          <a:p>
            <a:r>
              <a:rPr lang="en-US" sz="4000" smtClean="0">
                <a:solidFill>
                  <a:srgbClr val="FF9900"/>
                </a:solidFill>
                <a:effectLst>
                  <a:outerShdw blurRad="38100" dist="38100" dir="2700000" algn="tl">
                    <a:srgbClr val="000000">
                      <a:alpha val="43137"/>
                    </a:srgbClr>
                  </a:outerShdw>
                  <a:reflection blurRad="12700" stA="48000" endA="300" endPos="55000" dir="5400000" sy="-90000" algn="bl" rotWithShape="0"/>
                </a:effectLst>
              </a:rPr>
              <a:t>Office of Legislative Counsel</a:t>
            </a:r>
            <a:endParaRPr lang="en-US" sz="4000">
              <a:solidFill>
                <a:srgbClr val="FF99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533400" y="1905000"/>
            <a:ext cx="8229600" cy="3276600"/>
          </a:xfrm>
        </p:spPr>
        <p:txBody>
          <a:bodyPr>
            <a:normAutofit fontScale="77500" lnSpcReduction="20000"/>
          </a:bodyPr>
          <a:lstStyle/>
          <a:p>
            <a:pPr marL="137160" lvl="0" indent="0" algn="ctr">
              <a:buClr>
                <a:prstClr val="white">
                  <a:shade val="95000"/>
                </a:prstClr>
              </a:buClr>
              <a:buNone/>
            </a:pPr>
            <a:r>
              <a:rPr lang="en-US" sz="4000"/>
              <a:t>The purpose of the Office of Legislative Counsel is to provide legal advice, legal representation and legislative services to the Navajo Nation Council, standing committees, </a:t>
            </a:r>
            <a:r>
              <a:rPr lang="en-US" sz="4000" smtClean="0"/>
              <a:t>commissions, and boards of the Navajo Nation Council, offices and programs of the Legislative Branch of the Navajo Nation, independent of the Department of Justice. 2 N.N.C. § 961</a:t>
            </a:r>
            <a:endParaRPr lang="en-US" sz="4000"/>
          </a:p>
          <a:p>
            <a:pPr algn="ctr"/>
            <a:endParaRPr lang="en-US"/>
          </a:p>
        </p:txBody>
      </p:sp>
    </p:spTree>
    <p:extLst>
      <p:ext uri="{BB962C8B-B14F-4D97-AF65-F5344CB8AC3E}">
        <p14:creationId xmlns:p14="http://schemas.microsoft.com/office/powerpoint/2010/main" val="261025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533400"/>
            <a:ext cx="8229600" cy="932688"/>
          </a:xfrm>
        </p:spPr>
        <p:txBody>
          <a:bodyPr>
            <a:normAutofit/>
          </a:bodyPr>
          <a:lstStyle/>
          <a:p>
            <a:r>
              <a:rPr lang="en-US" sz="4000">
                <a:solidFill>
                  <a:srgbClr val="FF9900"/>
                </a:solidFill>
                <a:effectLst>
                  <a:outerShdw blurRad="38100" dist="38100" dir="2700000" algn="tl">
                    <a:srgbClr val="000000">
                      <a:alpha val="43137"/>
                    </a:srgbClr>
                  </a:outerShdw>
                  <a:reflection blurRad="12700" stA="48000" endA="300" endPos="55000" dir="5400000" sy="-90000" algn="bl" rotWithShape="0"/>
                </a:effectLst>
              </a:rPr>
              <a:t>Office of Legislative Counsel</a:t>
            </a:r>
          </a:p>
        </p:txBody>
      </p:sp>
      <p:sp>
        <p:nvSpPr>
          <p:cNvPr id="3" name="Content Placeholder 2"/>
          <p:cNvSpPr>
            <a:spLocks noGrp="1"/>
          </p:cNvSpPr>
          <p:nvPr>
            <p:ph idx="1"/>
          </p:nvPr>
        </p:nvSpPr>
        <p:spPr>
          <a:xfrm>
            <a:off x="381000" y="1828800"/>
            <a:ext cx="8229600" cy="4724400"/>
          </a:xfrm>
        </p:spPr>
        <p:txBody>
          <a:bodyPr>
            <a:noAutofit/>
          </a:bodyPr>
          <a:lstStyle/>
          <a:p>
            <a:pPr marL="137160" indent="0">
              <a:buNone/>
            </a:pPr>
            <a:r>
              <a:rPr lang="en-US" sz="3000" u="sng" smtClean="0">
                <a:solidFill>
                  <a:srgbClr val="000000"/>
                </a:solidFill>
              </a:rPr>
              <a:t>Authorities, duties and responsibilities</a:t>
            </a:r>
          </a:p>
          <a:p>
            <a:pPr marL="228600" lvl="2" indent="-169164"/>
            <a:r>
              <a:rPr lang="en-US" sz="2500" smtClean="0">
                <a:solidFill>
                  <a:srgbClr val="000000"/>
                </a:solidFill>
              </a:rPr>
              <a:t>To provide legal representation to the Navajo Nation Council, standing committees, commissions and boards of the Navajo Nation Council, offices and programs of the Legislative Branch, independent of the Department of Justice, through Office of Legislative Counsel and outside counsel contracted by the Office of Legislative Counsel, to represent the legal interests of the Legislative Branch of the Navajo Nation</a:t>
            </a:r>
          </a:p>
          <a:p>
            <a:pPr marL="0" indent="0" algn="r"/>
            <a:r>
              <a:rPr lang="en-US" sz="2500" smtClean="0">
                <a:solidFill>
                  <a:srgbClr val="000000"/>
                </a:solidFill>
              </a:rPr>
              <a:t> 2 N.N.C. § 964(A)(5)</a:t>
            </a:r>
            <a:endParaRPr lang="en-US" sz="2500">
              <a:solidFill>
                <a:srgbClr val="000000"/>
              </a:solidFill>
            </a:endParaRPr>
          </a:p>
        </p:txBody>
      </p:sp>
    </p:spTree>
    <p:extLst>
      <p:ext uri="{BB962C8B-B14F-4D97-AF65-F5344CB8AC3E}">
        <p14:creationId xmlns:p14="http://schemas.microsoft.com/office/powerpoint/2010/main" val="1527658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nodeType="clickEffec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457200" y="685800"/>
            <a:ext cx="8153400" cy="5518853"/>
          </a:xfrm>
          <a:prstGeom prst="rect">
            <a:avLst/>
          </a:prstGeom>
          <a:noFill/>
          <a:ln>
            <a:noFill/>
          </a:ln>
          <a:effectLst>
            <a:softEdge rad="444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685800" y="1143000"/>
            <a:ext cx="8001000" cy="4343400"/>
          </a:xfrm>
          <a:noFill/>
        </p:spPr>
        <p:txBody>
          <a:bodyPr>
            <a:normAutofit fontScale="70000" lnSpcReduction="20000"/>
          </a:bodyPr>
          <a:lstStyle/>
          <a:p>
            <a:pPr marL="0" indent="0" algn="ctr">
              <a:buNone/>
            </a:pPr>
            <a:r>
              <a:rPr lang="en-US" sz="5200" b="1" u="sng" smtClean="0"/>
              <a:t>Five Standing Committees</a:t>
            </a:r>
          </a:p>
          <a:p>
            <a:pPr marL="0" indent="0" algn="ctr">
              <a:buNone/>
            </a:pPr>
            <a:endParaRPr lang="en-US" sz="3400" b="1" u="sng" smtClean="0"/>
          </a:p>
          <a:p>
            <a:pPr algn="ctr">
              <a:buFont typeface="Wingdings" pitchFamily="2" charset="2"/>
              <a:buChar char="§"/>
            </a:pPr>
            <a:r>
              <a:rPr lang="en-US" sz="3200" smtClean="0">
                <a:solidFill>
                  <a:schemeClr val="accent1"/>
                </a:solidFill>
              </a:rPr>
              <a:t>Budget &amp; Finance (BFC) </a:t>
            </a:r>
            <a:r>
              <a:rPr lang="en-US" sz="2100" smtClean="0">
                <a:solidFill>
                  <a:schemeClr val="accent1"/>
                </a:solidFill>
              </a:rPr>
              <a:t>2 N.N.C. § 300 et seq.</a:t>
            </a:r>
          </a:p>
          <a:p>
            <a:pPr marL="0" indent="0" algn="ctr">
              <a:buNone/>
            </a:pPr>
            <a:endParaRPr lang="en-US" sz="2100" smtClean="0">
              <a:solidFill>
                <a:schemeClr val="accent1"/>
              </a:solidFill>
            </a:endParaRPr>
          </a:p>
          <a:p>
            <a:pPr algn="ctr">
              <a:buFont typeface="Wingdings" pitchFamily="2" charset="2"/>
              <a:buChar char="§"/>
            </a:pPr>
            <a:r>
              <a:rPr lang="en-US" sz="3200">
                <a:solidFill>
                  <a:srgbClr val="00B050"/>
                </a:solidFill>
              </a:rPr>
              <a:t>Health, Education &amp; Human Services (HEHS</a:t>
            </a:r>
            <a:r>
              <a:rPr lang="en-US" sz="3200" smtClean="0">
                <a:solidFill>
                  <a:srgbClr val="00B050"/>
                </a:solidFill>
              </a:rPr>
              <a:t>) </a:t>
            </a:r>
            <a:r>
              <a:rPr lang="en-US" sz="2100">
                <a:solidFill>
                  <a:srgbClr val="00B050"/>
                </a:solidFill>
              </a:rPr>
              <a:t>2 N.N.C. § </a:t>
            </a:r>
            <a:r>
              <a:rPr lang="en-US" sz="2100" smtClean="0">
                <a:solidFill>
                  <a:srgbClr val="00B050"/>
                </a:solidFill>
              </a:rPr>
              <a:t>400 </a:t>
            </a:r>
            <a:r>
              <a:rPr lang="en-US" sz="2100">
                <a:solidFill>
                  <a:srgbClr val="00B050"/>
                </a:solidFill>
              </a:rPr>
              <a:t>et seq</a:t>
            </a:r>
            <a:r>
              <a:rPr lang="en-US" sz="2100" smtClean="0">
                <a:solidFill>
                  <a:srgbClr val="00B050"/>
                </a:solidFill>
              </a:rPr>
              <a:t>.</a:t>
            </a:r>
          </a:p>
          <a:p>
            <a:pPr marL="0" indent="0" algn="ctr">
              <a:buNone/>
            </a:pPr>
            <a:endParaRPr lang="en-US" sz="2100" smtClean="0">
              <a:solidFill>
                <a:srgbClr val="00B050"/>
              </a:solidFill>
            </a:endParaRPr>
          </a:p>
          <a:p>
            <a:pPr algn="ctr">
              <a:buFont typeface="Wingdings" pitchFamily="2" charset="2"/>
              <a:buChar char="§"/>
            </a:pPr>
            <a:r>
              <a:rPr lang="en-US" sz="3200" smtClean="0">
                <a:solidFill>
                  <a:srgbClr val="00B0F0"/>
                </a:solidFill>
              </a:rPr>
              <a:t>Resources &amp; Development (RDC)</a:t>
            </a:r>
            <a:r>
              <a:rPr lang="en-US" sz="2100" smtClean="0">
                <a:solidFill>
                  <a:srgbClr val="00B0F0"/>
                </a:solidFill>
              </a:rPr>
              <a:t> </a:t>
            </a:r>
            <a:r>
              <a:rPr lang="en-US" sz="2100">
                <a:solidFill>
                  <a:srgbClr val="00B0F0"/>
                </a:solidFill>
              </a:rPr>
              <a:t>2 N.N.C. § </a:t>
            </a:r>
            <a:r>
              <a:rPr lang="en-US" sz="2100" smtClean="0">
                <a:solidFill>
                  <a:srgbClr val="00B0F0"/>
                </a:solidFill>
              </a:rPr>
              <a:t>500 </a:t>
            </a:r>
            <a:r>
              <a:rPr lang="en-US" sz="2100">
                <a:solidFill>
                  <a:srgbClr val="00B0F0"/>
                </a:solidFill>
              </a:rPr>
              <a:t>et </a:t>
            </a:r>
            <a:r>
              <a:rPr lang="en-US" sz="2100" smtClean="0">
                <a:solidFill>
                  <a:srgbClr val="00B0F0"/>
                </a:solidFill>
              </a:rPr>
              <a:t>seq</a:t>
            </a:r>
            <a:r>
              <a:rPr lang="en-US" sz="2100">
                <a:solidFill>
                  <a:schemeClr val="accent1"/>
                </a:solidFill>
              </a:rPr>
              <a:t>.</a:t>
            </a:r>
            <a:endParaRPr lang="en-US" sz="2100" smtClean="0">
              <a:solidFill>
                <a:schemeClr val="accent1"/>
              </a:solidFill>
            </a:endParaRPr>
          </a:p>
          <a:p>
            <a:pPr marL="0" indent="0" algn="ctr">
              <a:buNone/>
            </a:pPr>
            <a:endParaRPr lang="en-US" sz="2100" smtClean="0">
              <a:solidFill>
                <a:schemeClr val="accent1"/>
              </a:solidFill>
            </a:endParaRPr>
          </a:p>
          <a:p>
            <a:pPr algn="ctr">
              <a:buFont typeface="Wingdings" pitchFamily="2" charset="2"/>
              <a:buChar char="§"/>
            </a:pPr>
            <a:r>
              <a:rPr lang="en-US" sz="3200">
                <a:solidFill>
                  <a:srgbClr val="7030A0"/>
                </a:solidFill>
              </a:rPr>
              <a:t>Law &amp; Order (LOC) </a:t>
            </a:r>
            <a:r>
              <a:rPr lang="en-US" sz="2100">
                <a:solidFill>
                  <a:srgbClr val="7030A0"/>
                </a:solidFill>
              </a:rPr>
              <a:t>2 N.N.C. § </a:t>
            </a:r>
            <a:r>
              <a:rPr lang="en-US" sz="2100" smtClean="0">
                <a:solidFill>
                  <a:srgbClr val="7030A0"/>
                </a:solidFill>
              </a:rPr>
              <a:t>600 </a:t>
            </a:r>
            <a:r>
              <a:rPr lang="en-US" sz="2100">
                <a:solidFill>
                  <a:srgbClr val="7030A0"/>
                </a:solidFill>
              </a:rPr>
              <a:t>et seq</a:t>
            </a:r>
            <a:r>
              <a:rPr lang="en-US" sz="2100" smtClean="0">
                <a:solidFill>
                  <a:srgbClr val="7030A0"/>
                </a:solidFill>
              </a:rPr>
              <a:t>.</a:t>
            </a:r>
          </a:p>
          <a:p>
            <a:pPr marL="0" indent="0" algn="ctr">
              <a:buNone/>
            </a:pPr>
            <a:endParaRPr lang="en-US" sz="2100" smtClean="0">
              <a:solidFill>
                <a:srgbClr val="00B0F0"/>
              </a:solidFill>
            </a:endParaRPr>
          </a:p>
          <a:p>
            <a:pPr algn="ctr">
              <a:buFont typeface="Wingdings" pitchFamily="2" charset="2"/>
              <a:buChar char="§"/>
            </a:pPr>
            <a:r>
              <a:rPr lang="en-US" sz="3200" smtClean="0">
                <a:solidFill>
                  <a:srgbClr val="FF0000"/>
                </a:solidFill>
              </a:rPr>
              <a:t>Naabik’íyáti’ (NABI) </a:t>
            </a:r>
            <a:r>
              <a:rPr lang="en-US" sz="1900">
                <a:solidFill>
                  <a:srgbClr val="FF0000"/>
                </a:solidFill>
              </a:rPr>
              <a:t>2 N.N.C. § </a:t>
            </a:r>
            <a:r>
              <a:rPr lang="en-US" sz="1900" smtClean="0">
                <a:solidFill>
                  <a:srgbClr val="FF0000"/>
                </a:solidFill>
              </a:rPr>
              <a:t>700 </a:t>
            </a:r>
            <a:r>
              <a:rPr lang="en-US" sz="1900">
                <a:solidFill>
                  <a:srgbClr val="FF0000"/>
                </a:solidFill>
              </a:rPr>
              <a:t>et seq.</a:t>
            </a:r>
          </a:p>
          <a:p>
            <a:pPr algn="ctr">
              <a:buFont typeface="Wingdings" pitchFamily="2" charset="2"/>
              <a:buChar char="§"/>
            </a:pPr>
            <a:endParaRPr lang="en-US" sz="3200" b="1">
              <a:solidFill>
                <a:srgbClr val="FF0000"/>
              </a:solidFill>
            </a:endParaRPr>
          </a:p>
          <a:p>
            <a:pPr marL="137160" indent="0" algn="ctr">
              <a:buNone/>
            </a:pPr>
            <a:endParaRPr lang="en-US" sz="2200"/>
          </a:p>
        </p:txBody>
      </p:sp>
    </p:spTree>
    <p:extLst>
      <p:ext uri="{BB962C8B-B14F-4D97-AF65-F5344CB8AC3E}">
        <p14:creationId xmlns:p14="http://schemas.microsoft.com/office/powerpoint/2010/main" val="2657457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7" presetClass="entr" presetSubtype="0" fill="hold" grpId="0" nodeType="clickEffec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47" presetClass="entr" presetSubtype="0" fill="hold" grpId="0" nodeType="clickEffec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47" presetClass="entr" presetSubtype="0" fill="hold" grpId="0" nodeType="clickEffec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47" presetClass="entr" presetSubtype="0" fill="hold" grpId="0" nodeType="clickEffec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47" presetClass="entr" presetSubtype="0" fill="hold" grpId="0" nodeType="clickEffec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381000"/>
            <a:ext cx="7520940" cy="548640"/>
          </a:xfrm>
        </p:spPr>
        <p:txBody>
          <a:bodyPr/>
          <a:lstStyle/>
          <a:p>
            <a:r>
              <a:rPr lang="en-US" smtClean="0"/>
              <a:t>Legislative research</a:t>
            </a:r>
            <a:endParaRPr lang="en-US"/>
          </a:p>
        </p:txBody>
      </p:sp>
      <p:sp>
        <p:nvSpPr>
          <p:cNvPr id="3" name="Content Placeholder 2"/>
          <p:cNvSpPr>
            <a:spLocks noGrp="1"/>
          </p:cNvSpPr>
          <p:nvPr>
            <p:ph idx="1"/>
          </p:nvPr>
        </p:nvSpPr>
        <p:spPr>
          <a:xfrm>
            <a:off x="685800" y="1371600"/>
            <a:ext cx="7520940" cy="3579849"/>
          </a:xfrm>
        </p:spPr>
        <p:txBody>
          <a:bodyPr>
            <a:normAutofit fontScale="25000" lnSpcReduction="20000"/>
          </a:bodyPr>
          <a:lstStyle/>
          <a:p>
            <a:pPr>
              <a:buFont typeface="Arial"/>
              <a:buChar char="•"/>
            </a:pPr>
            <a:r>
              <a:rPr lang="en-US" sz="8800" smtClean="0"/>
              <a:t>Supplement/pocketpart covers partial 2014 to partial 2017</a:t>
            </a:r>
          </a:p>
          <a:p>
            <a:pPr>
              <a:buFont typeface="Arial"/>
              <a:buChar char="•"/>
            </a:pPr>
            <a:r>
              <a:rPr lang="en-US" sz="8800" smtClean="0"/>
              <a:t>Everything after 2017 available on DiBB</a:t>
            </a:r>
          </a:p>
          <a:p>
            <a:pPr>
              <a:buFont typeface="Arial"/>
              <a:buChar char="•"/>
            </a:pPr>
            <a:r>
              <a:rPr lang="en-US" sz="8800" err="1" smtClean="0"/>
              <a:t>DiBB covers 2015 and after</a:t>
            </a:r>
          </a:p>
          <a:p>
            <a:pPr>
              <a:buFont typeface="Arial"/>
              <a:buChar char="•"/>
            </a:pPr>
            <a:r>
              <a:rPr lang="en-US" sz="8800"/>
              <a:t>L</a:t>
            </a:r>
            <a:r>
              <a:rPr lang="en-US" sz="8800" smtClean="0"/>
              <a:t>egislative </a:t>
            </a:r>
            <a:r>
              <a:rPr lang="en-US" sz="8800"/>
              <a:t>A</a:t>
            </a:r>
            <a:r>
              <a:rPr lang="en-US" sz="8800" smtClean="0"/>
              <a:t>rchives</a:t>
            </a:r>
          </a:p>
          <a:p>
            <a:pPr lvl="3">
              <a:buFont typeface="Arial"/>
              <a:buChar char="•"/>
            </a:pPr>
            <a:r>
              <a:rPr lang="en-US" sz="8800" smtClean="0"/>
              <a:t>2 </a:t>
            </a:r>
            <a:r>
              <a:rPr lang="en-US" sz="8800"/>
              <a:t>N.N.C. § 88 (F), the Office of Legislative Services shall respond to public record request(s)</a:t>
            </a:r>
            <a:br>
              <a:rPr lang="en-US" sz="8800"/>
            </a:br>
            <a:r>
              <a:rPr lang="en-US" sz="8800"/>
              <a:t>P within the specified time frame of 90 days</a:t>
            </a:r>
            <a:r>
              <a:rPr lang="en-US" sz="8800" smtClean="0"/>
              <a:t>.</a:t>
            </a:r>
            <a:endParaRPr lang="en-US" sz="8800"/>
          </a:p>
          <a:p>
            <a:pPr lvl="3">
              <a:buFont typeface="Arial"/>
              <a:buChar char="•"/>
            </a:pPr>
            <a:r>
              <a:rPr lang="en-US" sz="8800" smtClean="0"/>
              <a:t>2 </a:t>
            </a:r>
            <a:r>
              <a:rPr lang="en-US" sz="8800"/>
              <a:t>N.N.C. § 88 (H), reasonable costs may be assessed for photocopying and other duplicating </a:t>
            </a:r>
            <a:r>
              <a:rPr lang="en-US" sz="8800" smtClean="0"/>
              <a:t>activities</a:t>
            </a:r>
            <a:r>
              <a:rPr lang="en-US" sz="8800"/>
              <a:t>. </a:t>
            </a:r>
            <a:endParaRPr lang="en-US" sz="8800" smtClean="0"/>
          </a:p>
          <a:p>
            <a:pPr>
              <a:buFont typeface="Arial"/>
              <a:buChar char="•"/>
            </a:pPr>
            <a:r>
              <a:rPr lang="en-US" sz="8800" smtClean="0"/>
              <a:t>For resolutions before 2014</a:t>
            </a:r>
          </a:p>
          <a:p>
            <a:pPr lvl="3">
              <a:buFont typeface="Arial"/>
              <a:buChar char="•"/>
            </a:pPr>
            <a:r>
              <a:rPr lang="en-US" sz="8800" smtClean="0"/>
              <a:t>Try to have resolution number </a:t>
            </a:r>
          </a:p>
          <a:p>
            <a:pPr lvl="4">
              <a:buFont typeface="Arial"/>
              <a:buChar char="•"/>
            </a:pPr>
            <a:r>
              <a:rPr lang="en-US" sz="8800" smtClean="0"/>
              <a:t>-</a:t>
            </a:r>
            <a:r>
              <a:rPr lang="en-US" sz="7200" smtClean="0"/>
              <a:t>Sometimes you can find an old resolution you want attached as an Exhibit or at least find the resolution number</a:t>
            </a:r>
          </a:p>
          <a:p>
            <a:pPr lvl="3">
              <a:buFont typeface="Arial"/>
              <a:buChar char="•"/>
            </a:pPr>
            <a:r>
              <a:rPr lang="en-US" sz="8800" smtClean="0"/>
              <a:t>Navajo Nation Records Management </a:t>
            </a:r>
          </a:p>
          <a:p>
            <a:pPr>
              <a:buFont typeface="Arial"/>
              <a:buChar char="•"/>
            </a:pPr>
            <a:endParaRPr lang="en-US" smtClean="0"/>
          </a:p>
          <a:p>
            <a:pPr>
              <a:buFont typeface="Arial"/>
              <a:buChar char="•"/>
            </a:pPr>
            <a:endParaRPr lang="en-US"/>
          </a:p>
        </p:txBody>
      </p:sp>
    </p:spTree>
    <p:extLst>
      <p:ext uri="{BB962C8B-B14F-4D97-AF65-F5344CB8AC3E}">
        <p14:creationId xmlns:p14="http://schemas.microsoft.com/office/powerpoint/2010/main" val="61407090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z="3800" smtClean="0">
                <a:solidFill>
                  <a:srgbClr val="FF9900"/>
                </a:solidFill>
                <a:effectLst>
                  <a:outerShdw blurRad="38100" dist="38100" dir="2700000" algn="tl">
                    <a:srgbClr val="000000">
                      <a:alpha val="43137"/>
                    </a:srgbClr>
                  </a:outerShdw>
                  <a:reflection blurRad="12700" stA="48000" endA="300" endPos="55000" dir="5400000" sy="-90000" algn="bl" rotWithShape="0"/>
                </a:effectLst>
              </a:rPr>
              <a:t>Resolution Numbering system</a:t>
            </a:r>
            <a:endParaRPr lang="en-US" sz="3800">
              <a:solidFill>
                <a:srgbClr val="FF99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81000" y="1219200"/>
            <a:ext cx="5181600" cy="4191000"/>
          </a:xfrm>
        </p:spPr>
        <p:txBody>
          <a:bodyPr>
            <a:normAutofit/>
          </a:bodyPr>
          <a:lstStyle/>
          <a:p>
            <a:pPr marL="137160" indent="0" algn="ctr">
              <a:buNone/>
            </a:pPr>
            <a:r>
              <a:rPr lang="en-US" smtClean="0"/>
              <a:t>Helpful Information:</a:t>
            </a:r>
          </a:p>
          <a:p>
            <a:pPr marL="137160" indent="0" algn="ctr">
              <a:buNone/>
            </a:pPr>
            <a:r>
              <a:rPr lang="en-US" sz="4800" smtClean="0">
                <a:solidFill>
                  <a:srgbClr val="0070C0"/>
                </a:solidFill>
              </a:rPr>
              <a:t>C</a:t>
            </a:r>
            <a:r>
              <a:rPr lang="en-US" sz="4800" smtClean="0">
                <a:solidFill>
                  <a:srgbClr val="00B0F0"/>
                </a:solidFill>
              </a:rPr>
              <a:t>D</a:t>
            </a:r>
            <a:r>
              <a:rPr lang="en-US" sz="4800" smtClean="0">
                <a:solidFill>
                  <a:srgbClr val="FF6600"/>
                </a:solidFill>
              </a:rPr>
              <a:t>-</a:t>
            </a:r>
            <a:r>
              <a:rPr lang="en-US" sz="4800" smtClean="0">
                <a:solidFill>
                  <a:srgbClr val="FF33CC"/>
                </a:solidFill>
              </a:rPr>
              <a:t>68</a:t>
            </a:r>
            <a:r>
              <a:rPr lang="en-US" sz="4800" smtClean="0">
                <a:solidFill>
                  <a:srgbClr val="FF6600"/>
                </a:solidFill>
              </a:rPr>
              <a:t>-89</a:t>
            </a:r>
            <a:endParaRPr lang="en-US" sz="4800">
              <a:solidFill>
                <a:srgbClr val="FF6600"/>
              </a:solidFill>
            </a:endParaRPr>
          </a:p>
          <a:p>
            <a:pPr marL="137160" indent="0" algn="ctr">
              <a:buNone/>
            </a:pPr>
            <a:endParaRPr lang="en-US"/>
          </a:p>
          <a:p>
            <a:pPr marL="137160" indent="0" algn="ctr">
              <a:buNone/>
            </a:pPr>
            <a:r>
              <a:rPr lang="en-US" smtClean="0"/>
              <a:t>Resolutions</a:t>
            </a:r>
          </a:p>
          <a:p>
            <a:pPr algn="ctr">
              <a:buFont typeface="Wingdings" pitchFamily="2" charset="2"/>
              <a:buChar char="v"/>
            </a:pPr>
            <a:r>
              <a:rPr lang="en-US" smtClean="0">
                <a:solidFill>
                  <a:schemeClr val="accent1"/>
                </a:solidFill>
              </a:rPr>
              <a:t>C</a:t>
            </a:r>
            <a:r>
              <a:rPr lang="en-US" smtClean="0"/>
              <a:t> = Council</a:t>
            </a:r>
          </a:p>
          <a:p>
            <a:pPr algn="ctr">
              <a:buFont typeface="Wingdings" pitchFamily="2" charset="2"/>
              <a:buChar char="v"/>
            </a:pPr>
            <a:r>
              <a:rPr lang="en-US" smtClean="0">
                <a:solidFill>
                  <a:srgbClr val="0099FF"/>
                </a:solidFill>
              </a:rPr>
              <a:t>D</a:t>
            </a:r>
            <a:r>
              <a:rPr lang="en-US" smtClean="0"/>
              <a:t> = December</a:t>
            </a:r>
          </a:p>
          <a:p>
            <a:pPr algn="ctr">
              <a:buFont typeface="Wingdings" pitchFamily="2" charset="2"/>
              <a:buChar char="v"/>
            </a:pPr>
            <a:r>
              <a:rPr lang="en-US" smtClean="0">
                <a:solidFill>
                  <a:srgbClr val="FF3399"/>
                </a:solidFill>
              </a:rPr>
              <a:t>68</a:t>
            </a:r>
            <a:r>
              <a:rPr lang="en-US" smtClean="0"/>
              <a:t> = 68</a:t>
            </a:r>
            <a:r>
              <a:rPr lang="en-US" baseline="30000" smtClean="0"/>
              <a:t>th</a:t>
            </a:r>
            <a:r>
              <a:rPr lang="en-US" smtClean="0"/>
              <a:t> resolution of the year</a:t>
            </a:r>
          </a:p>
          <a:p>
            <a:pPr algn="ctr">
              <a:buFont typeface="Wingdings" pitchFamily="2" charset="2"/>
              <a:buChar char="v"/>
            </a:pPr>
            <a:r>
              <a:rPr lang="en-US" smtClean="0">
                <a:solidFill>
                  <a:srgbClr val="FF0000"/>
                </a:solidFill>
              </a:rPr>
              <a:t>89</a:t>
            </a:r>
            <a:r>
              <a:rPr lang="en-US" smtClean="0"/>
              <a:t> = year (1989)</a:t>
            </a:r>
            <a:endParaRPr lang="en-US"/>
          </a:p>
        </p:txBody>
      </p:sp>
      <p:sp>
        <p:nvSpPr>
          <p:cNvPr id="4" name="TextBox 3"/>
          <p:cNvSpPr txBox="1"/>
          <p:nvPr/>
        </p:nvSpPr>
        <p:spPr>
          <a:xfrm>
            <a:off x="6324600" y="2667000"/>
            <a:ext cx="2141434" cy="2123658"/>
          </a:xfrm>
          <a:prstGeom prst="rect">
            <a:avLst/>
          </a:prstGeom>
          <a:noFill/>
        </p:spPr>
        <p:txBody>
          <a:bodyPr wrap="square" rtlCol="0">
            <a:spAutoFit/>
          </a:bodyPr>
          <a:lstStyle/>
          <a:p>
            <a:r>
              <a:rPr lang="en-US" sz="2200" smtClean="0">
                <a:solidFill>
                  <a:srgbClr val="FF9900"/>
                </a:solidFill>
              </a:rPr>
              <a:t>Examples:</a:t>
            </a:r>
          </a:p>
          <a:p>
            <a:r>
              <a:rPr lang="en-US" sz="2200" smtClean="0">
                <a:solidFill>
                  <a:srgbClr val="FF9900"/>
                </a:solidFill>
              </a:rPr>
              <a:t>LOCJY-14-18</a:t>
            </a:r>
          </a:p>
          <a:p>
            <a:r>
              <a:rPr lang="en-US" sz="2200">
                <a:solidFill>
                  <a:srgbClr val="FF9900"/>
                </a:solidFill>
              </a:rPr>
              <a:t>RDCJN-56-18 </a:t>
            </a:r>
          </a:p>
          <a:p>
            <a:r>
              <a:rPr lang="en-US" sz="2200" smtClean="0">
                <a:solidFill>
                  <a:srgbClr val="FF9900"/>
                </a:solidFill>
              </a:rPr>
              <a:t>BFAU-34-18</a:t>
            </a:r>
          </a:p>
          <a:p>
            <a:r>
              <a:rPr lang="en-US" sz="2200" smtClean="0">
                <a:solidFill>
                  <a:srgbClr val="FF9900"/>
                </a:solidFill>
              </a:rPr>
              <a:t>HEHSCF-04-18</a:t>
            </a:r>
          </a:p>
          <a:p>
            <a:r>
              <a:rPr lang="en-US" sz="2200">
                <a:solidFill>
                  <a:srgbClr val="FF9900"/>
                </a:solidFill>
              </a:rPr>
              <a:t>NABIS-50-18  </a:t>
            </a:r>
          </a:p>
        </p:txBody>
      </p:sp>
    </p:spTree>
    <p:extLst>
      <p:ext uri="{BB962C8B-B14F-4D97-AF65-F5344CB8AC3E}">
        <p14:creationId xmlns:p14="http://schemas.microsoft.com/office/powerpoint/2010/main" val="260935828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Content Placeholder 4"/>
          <p:cNvPicPr>
            <a:picLocks noGrp="1" noChangeAspect="1"/>
          </p:cNvPicPr>
          <p:nvPr>
            <p:ph idx="1"/>
          </p:nvPr>
        </p:nvPicPr>
        <p:blipFill>
          <a:blip r:embed="rId2"/>
          <a:srcRect l="-9149" r="-9149"/>
          <a:stretch>
            <a:fillRect/>
          </a:stretch>
        </p:blipFill>
        <p:spPr>
          <a:xfrm>
            <a:off x="0" y="1066800"/>
            <a:ext cx="8985250" cy="4953000"/>
          </a:xfrm>
        </p:spPr>
      </p:pic>
      <p:sp>
        <p:nvSpPr>
          <p:cNvPr id="4" name="Title 3"/>
          <p:cNvSpPr>
            <a:spLocks noGrp="1"/>
          </p:cNvSpPr>
          <p:nvPr>
            <p:ph type="title"/>
          </p:nvPr>
        </p:nvSpPr>
        <p:spPr>
          <a:xfrm>
            <a:off x="609600" y="381000"/>
            <a:ext cx="7520940" cy="548640"/>
          </a:xfrm>
        </p:spPr>
        <p:txBody>
          <a:bodyPr/>
          <a:lstStyle/>
          <a:p>
            <a:r>
              <a:rPr lang="en-US" smtClean="0"/>
              <a:t>Legislative Research</a:t>
            </a:r>
            <a:endParaRPr lang="en-US"/>
          </a:p>
        </p:txBody>
      </p:sp>
    </p:spTree>
    <p:extLst>
      <p:ext uri="{BB962C8B-B14F-4D97-AF65-F5344CB8AC3E}">
        <p14:creationId xmlns:p14="http://schemas.microsoft.com/office/powerpoint/2010/main" val="343311236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1000" y="381000"/>
            <a:ext cx="7520940" cy="548640"/>
          </a:xfrm>
        </p:spPr>
        <p:txBody>
          <a:bodyPr/>
          <a:lstStyle/>
          <a:p>
            <a:r>
              <a:rPr lang="en-US" smtClean="0"/>
              <a:t>Legislative research</a:t>
            </a:r>
            <a:endParaRPr lang="en-US"/>
          </a:p>
        </p:txBody>
      </p:sp>
      <p:pic>
        <p:nvPicPr>
          <p:cNvPr id="4" name="Picture 3"/>
          <p:cNvPicPr>
            <a:picLocks noChangeAspect="1"/>
          </p:cNvPicPr>
          <p:nvPr/>
        </p:nvPicPr>
        <p:blipFill>
          <a:blip r:embed="rId2"/>
          <a:stretch>
            <a:fillRect/>
          </a:stretch>
        </p:blipFill>
        <p:spPr>
          <a:xfrm>
            <a:off x="304800" y="1219200"/>
            <a:ext cx="8401176" cy="4828344"/>
          </a:xfrm>
          <a:prstGeom prst="rect">
            <a:avLst/>
          </a:prstGeom>
        </p:spPr>
      </p:pic>
    </p:spTree>
    <p:extLst>
      <p:ext uri="{BB962C8B-B14F-4D97-AF65-F5344CB8AC3E}">
        <p14:creationId xmlns:p14="http://schemas.microsoft.com/office/powerpoint/2010/main" val="1746637452"/>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17.05.17"/>
  <p:tag name="AS_TITLE" val="Aspose.Slides for .NET 4.0"/>
  <p:tag name="AS_VERSION" val="17.5"/>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Arial"/>
        <a:cs typeface="Arial"/>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Arial"/>
        <a:cs typeface="Arial"/>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r:embed="rId1">
            <a:duotone>
              <a:schemeClr val="phClr">
                <a:tint val="90000"/>
                <a:shade val="85000"/>
              </a:schemeClr>
              <a:schemeClr val="phClr">
                <a:tint val="95000"/>
                <a:shade val="99000"/>
              </a:schemeClr>
            </a:duotone>
          </a:blip>
          <a:tile tx="0" ty="0" sx="100000" sy="100000" flip="none" algn="tl"/>
        </a:blipFill>
        <a:blipFill rotWithShape="1">
          <a:blip r:embed="rId2">
            <a:duotone>
              <a:schemeClr val="phClr">
                <a:tint val="93000"/>
                <a:shade val="85000"/>
              </a:schemeClr>
              <a:schemeClr val="phClr">
                <a:tint val="96000"/>
                <a:shade val="99000"/>
              </a:schemeClr>
            </a:duotone>
          </a:blip>
          <a:tile tx="0" ty="0" sx="90000" sy="90000" flip="none" algn="tl"/>
        </a:blip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Angles.thmx</Template>
  <Company>Microsoft</Company>
  <PresentationFormat>On-screen Show (4:3)</PresentationFormat>
  <Paragraphs>106</Paragraphs>
  <Slides>27</Slides>
  <Notes>1</Notes>
  <TotalTime>0</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Angles</vt:lpstr>
      <vt:lpstr>Slide 1</vt:lpstr>
      <vt:lpstr>OFFICE OF LEGISLATIVE COUNSEL</vt:lpstr>
      <vt:lpstr>Office of Legislative Counsel</vt:lpstr>
      <vt:lpstr>Office of Legislative Counsel</vt:lpstr>
      <vt:lpstr>Slide 5</vt:lpstr>
      <vt:lpstr>Legislative research</vt:lpstr>
      <vt:lpstr>Resolution Numbering system</vt:lpstr>
      <vt:lpstr>Legislative Research</vt:lpstr>
      <vt:lpstr>Legislative research</vt:lpstr>
      <vt:lpstr>Legislative research</vt:lpstr>
      <vt:lpstr>Legislative research</vt:lpstr>
      <vt:lpstr>Legislative research</vt:lpstr>
      <vt:lpstr>Legislative research</vt:lpstr>
      <vt:lpstr>ALWAYS OPEN and CHECK THE RESOLUTION</vt:lpstr>
      <vt:lpstr>Major Steps</vt:lpstr>
      <vt:lpstr>Tips to push your legislation along</vt:lpstr>
      <vt:lpstr>Slide 17</vt:lpstr>
      <vt:lpstr>Select Standing Committee Resolutions</vt:lpstr>
      <vt:lpstr>Code AMENDMENTSOct 2018 to present</vt:lpstr>
      <vt:lpstr>Slide 20</vt:lpstr>
      <vt:lpstr>Slide 21</vt:lpstr>
      <vt:lpstr>ALWAYS CHECK THE RESOLUTION!</vt:lpstr>
      <vt:lpstr>Slide 23</vt:lpstr>
      <vt:lpstr>Slide 24</vt:lpstr>
      <vt:lpstr>Navajo Nation Council Fall Session 2019</vt:lpstr>
      <vt:lpstr>Slide 26</vt:lpstr>
      <vt:lpstr>OFFICE OF LEGISLATIVE COUNSEL</vt:lpstr>
    </vt:vector>
  </TitlesOfParts>
  <LinksUpToDate>0</LinksUpToDate>
  <SharedDoc>0</SharedDoc>
  <HyperlinksChanged>0</HyperlinksChanged>
  <Application>Aspose.Slides for .NET</Application>
  <AppVersion>17.0500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cp:lastModifiedBy>French, Candace D.</cp:lastModifiedBy>
  <cp:revision>1</cp:revision>
  <dcterms:created xsi:type="dcterms:W3CDTF">2019-10-14T13:13:24Z</dcterms:created>
  <dcterms:modified xsi:type="dcterms:W3CDTF">2019-10-14T20:13:24Z</dcterms:modified>
</cp:coreProperties>
</file>