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5143500" type="screen16x9"/>
  <p:notesSz cx="6858000" cy="9144000"/>
  <p:embeddedFontLst>
    <p:embeddedFont>
      <p:font typeface="Roboto" panose="02000000000000000000" pitchFamily="2" charset="0"/>
      <p:regular r:id="rId37"/>
      <p:bold r:id="rId38"/>
      <p:italic r:id="rId39"/>
      <p:boldItalic r:id="rId4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79"/>
    <p:restoredTop sz="94662"/>
  </p:normalViewPr>
  <p:slideViewPr>
    <p:cSldViewPr snapToGrid="0">
      <p:cViewPr varScale="1">
        <p:scale>
          <a:sx n="120" d="100"/>
          <a:sy n="120" d="100"/>
        </p:scale>
        <p:origin x="200" y="81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3.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0"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919934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6f91993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6f765db801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6f765db801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6f765db801_0_17: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6f765db801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6f765db801_0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6f765db801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6f765db801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6f765db801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6f765db801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6f765db801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6f765db801_0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6f765db801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6f765db801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6f765db801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c6f919934_0_1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c6f91993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6f765db801_0_8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6f765db801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c6f919934_0_2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c6f919934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6f765db80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6f765db80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c6f919934_0_57: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c6f919934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6f765db801_0_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6f765db801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6f765db801_0_1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6f765db801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6f765db801_0_1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6f765db801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6f765db801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6f765db801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6f765db801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6f765db801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6f765db801_0_1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6f765db801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6f765db801_0_1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6f765db801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6f765db801_0_1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6f765db801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6f765db801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6f765db801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6f765db801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6f765db80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6f765db801_0_1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 name="Google Shape;273;g6f765db801_0_1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6f765db801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6f765db801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6f765db801_0_1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6f765db801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6f765db801_0_1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1" name="Google Shape;291;g6f765db801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6f765db801_0_1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6f765db801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c6f919934_0_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c6f91993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6f765db801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6f765db801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6f765db801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6f765db801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c6f919934_0_2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c6f91993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6f765db801_0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6f765db801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6f765db801_0_2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6f765db801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Attorney’s Fees &amp; Court Regulation of Attorney Practice</a:t>
            </a:r>
            <a:endParaRPr dirty="0"/>
          </a:p>
        </p:txBody>
      </p:sp>
      <p:sp>
        <p:nvSpPr>
          <p:cNvPr id="68" name="Google Shape;68;p13"/>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Colin Bradley, Colin Bradley Law, PLLC</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October 25, 2019</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Examples of Special Circumstances</a:t>
            </a:r>
            <a:endParaRPr dirty="0"/>
          </a:p>
        </p:txBody>
      </p:sp>
      <p:sp>
        <p:nvSpPr>
          <p:cNvPr id="124" name="Google Shape;124;p22"/>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AutoNum type="arabicPeriod"/>
            </a:pPr>
            <a:r>
              <a:rPr lang="en" dirty="0">
                <a:solidFill>
                  <a:srgbClr val="000000"/>
                </a:solidFill>
              </a:rPr>
              <a:t>Contracts;</a:t>
            </a:r>
            <a:endParaRPr dirty="0">
              <a:solidFill>
                <a:srgbClr val="000000"/>
              </a:solidFill>
            </a:endParaRPr>
          </a:p>
          <a:p>
            <a:pPr marL="457200" lvl="0" indent="-342900" algn="l" rtl="0">
              <a:spcBef>
                <a:spcPts val="0"/>
              </a:spcBef>
              <a:spcAft>
                <a:spcPts val="0"/>
              </a:spcAft>
              <a:buClr>
                <a:srgbClr val="000000"/>
              </a:buClr>
              <a:buSzPts val="1800"/>
              <a:buAutoNum type="arabicPeriod"/>
            </a:pPr>
            <a:r>
              <a:rPr lang="en" dirty="0">
                <a:solidFill>
                  <a:srgbClr val="000000"/>
                </a:solidFill>
              </a:rPr>
              <a:t>Contempt;</a:t>
            </a:r>
            <a:endParaRPr dirty="0">
              <a:solidFill>
                <a:srgbClr val="000000"/>
              </a:solidFill>
            </a:endParaRPr>
          </a:p>
          <a:p>
            <a:pPr marL="457200" lvl="0" indent="-342900" algn="l" rtl="0">
              <a:spcBef>
                <a:spcPts val="0"/>
              </a:spcBef>
              <a:spcAft>
                <a:spcPts val="0"/>
              </a:spcAft>
              <a:buClr>
                <a:srgbClr val="000000"/>
              </a:buClr>
              <a:buSzPts val="1800"/>
              <a:buAutoNum type="arabicPeriod"/>
            </a:pPr>
            <a:r>
              <a:rPr lang="en" dirty="0">
                <a:solidFill>
                  <a:srgbClr val="000000"/>
                </a:solidFill>
              </a:rPr>
              <a:t>Action for Dissolution of Marriage;</a:t>
            </a:r>
            <a:endParaRPr dirty="0">
              <a:solidFill>
                <a:srgbClr val="000000"/>
              </a:solidFill>
            </a:endParaRPr>
          </a:p>
          <a:p>
            <a:pPr marL="457200" lvl="0" indent="-342900" algn="l" rtl="0">
              <a:spcBef>
                <a:spcPts val="0"/>
              </a:spcBef>
              <a:spcAft>
                <a:spcPts val="0"/>
              </a:spcAft>
              <a:buClr>
                <a:srgbClr val="000000"/>
              </a:buClr>
              <a:buSzPts val="1800"/>
              <a:buAutoNum type="arabicPeriod"/>
            </a:pPr>
            <a:r>
              <a:rPr lang="en" dirty="0">
                <a:solidFill>
                  <a:srgbClr val="000000"/>
                </a:solidFill>
              </a:rPr>
              <a:t>Divorce Proceedings;</a:t>
            </a:r>
            <a:endParaRPr dirty="0">
              <a:solidFill>
                <a:srgbClr val="000000"/>
              </a:solidFill>
            </a:endParaRPr>
          </a:p>
          <a:p>
            <a:pPr marL="457200" lvl="0" indent="-342900" algn="l" rtl="0">
              <a:spcBef>
                <a:spcPts val="0"/>
              </a:spcBef>
              <a:spcAft>
                <a:spcPts val="0"/>
              </a:spcAft>
              <a:buClr>
                <a:srgbClr val="000000"/>
              </a:buClr>
              <a:buSzPts val="1800"/>
              <a:buAutoNum type="arabicPeriod"/>
            </a:pPr>
            <a:r>
              <a:rPr lang="en" dirty="0">
                <a:solidFill>
                  <a:srgbClr val="000000"/>
                </a:solidFill>
              </a:rPr>
              <a:t>Failure to Obey Court Orders &amp; Discovery;</a:t>
            </a:r>
            <a:endParaRPr dirty="0">
              <a:solidFill>
                <a:srgbClr val="000000"/>
              </a:solidFill>
            </a:endParaRPr>
          </a:p>
          <a:p>
            <a:pPr marL="457200" lvl="0" indent="-342900" algn="l" rtl="0">
              <a:spcBef>
                <a:spcPts val="0"/>
              </a:spcBef>
              <a:spcAft>
                <a:spcPts val="0"/>
              </a:spcAft>
              <a:buClr>
                <a:srgbClr val="000000"/>
              </a:buClr>
              <a:buSzPts val="1800"/>
              <a:buAutoNum type="arabicPeriod"/>
            </a:pPr>
            <a:r>
              <a:rPr lang="en" dirty="0">
                <a:solidFill>
                  <a:srgbClr val="000000"/>
                </a:solidFill>
              </a:rPr>
              <a:t>Fundamental Law; and, </a:t>
            </a:r>
            <a:endParaRPr dirty="0">
              <a:solidFill>
                <a:srgbClr val="000000"/>
              </a:solidFill>
            </a:endParaRPr>
          </a:p>
          <a:p>
            <a:pPr marL="457200" lvl="0" indent="-342900" algn="l" rtl="0">
              <a:spcBef>
                <a:spcPts val="0"/>
              </a:spcBef>
              <a:spcAft>
                <a:spcPts val="0"/>
              </a:spcAft>
              <a:buClr>
                <a:srgbClr val="000000"/>
              </a:buClr>
              <a:buSzPts val="1800"/>
              <a:buAutoNum type="arabicPeriod"/>
            </a:pPr>
            <a:r>
              <a:rPr lang="en" dirty="0">
                <a:solidFill>
                  <a:srgbClr val="000000"/>
                </a:solidFill>
              </a:rPr>
              <a:t>Clarifying the Law.</a:t>
            </a:r>
            <a:endParaRPr dirty="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Statutes/Rules</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Statutes</a:t>
            </a:r>
            <a:endParaRPr dirty="0"/>
          </a:p>
        </p:txBody>
      </p:sp>
      <p:sp>
        <p:nvSpPr>
          <p:cNvPr id="135" name="Google Shape;135;p2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Char char="●"/>
            </a:pPr>
            <a:r>
              <a:rPr lang="en" dirty="0">
                <a:solidFill>
                  <a:srgbClr val="000000"/>
                </a:solidFill>
              </a:rPr>
              <a:t>Approximately 54 Statutes that Reference Attorney’s Fees</a:t>
            </a:r>
            <a:endParaRPr dirty="0">
              <a:solidFill>
                <a:srgbClr val="000000"/>
              </a:solidFill>
            </a:endParaRPr>
          </a:p>
          <a:p>
            <a:pPr marL="457200" lvl="0" indent="-342900" algn="l" rtl="0">
              <a:spcBef>
                <a:spcPts val="0"/>
              </a:spcBef>
              <a:spcAft>
                <a:spcPts val="0"/>
              </a:spcAft>
              <a:buClr>
                <a:srgbClr val="000000"/>
              </a:buClr>
              <a:buSzPts val="1800"/>
              <a:buChar char="●"/>
            </a:pPr>
            <a:r>
              <a:rPr lang="en" dirty="0">
                <a:solidFill>
                  <a:srgbClr val="000000"/>
                </a:solidFill>
              </a:rPr>
              <a:t>Table A of the Outline</a:t>
            </a:r>
            <a:endParaRPr dirty="0">
              <a:solidFill>
                <a:srgbClr val="000000"/>
              </a:solidFill>
            </a:endParaRPr>
          </a:p>
          <a:p>
            <a:pPr marL="0" lvl="0" indent="0" algn="l" rtl="0">
              <a:spcBef>
                <a:spcPts val="1600"/>
              </a:spcBef>
              <a:spcAft>
                <a:spcPts val="1600"/>
              </a:spcAft>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5"/>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200" dirty="0"/>
              <a:t>Curfew Violations</a:t>
            </a:r>
            <a:endParaRPr dirty="0"/>
          </a:p>
        </p:txBody>
      </p:sp>
      <p:sp>
        <p:nvSpPr>
          <p:cNvPr id="141" name="Google Shape;141;p25"/>
          <p:cNvSpPr txBox="1">
            <a:spLocks noGrp="1"/>
          </p:cNvSpPr>
          <p:nvPr>
            <p:ph type="body" idx="1"/>
          </p:nvPr>
        </p:nvSpPr>
        <p:spPr>
          <a:xfrm>
            <a:off x="3316475" y="357800"/>
            <a:ext cx="5709000" cy="4688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dirty="0">
                <a:solidFill>
                  <a:srgbClr val="000000"/>
                </a:solidFill>
              </a:rPr>
              <a:t>A. Notwithstanding the provisions of 9 N.N.C. § 1120(A), any person may recover damages, pursuant to applicable laws, in a civil action in a court or tribunal of competent jurisdiction, from the parent or guardian or a child upon proof by clear and convincing evidence that the child maliciously or willfully injured a person(s) or damaged or destroyed property, real or personal, belonging to the person bringing the action.</a:t>
            </a:r>
            <a:endParaRPr sz="1800" dirty="0">
              <a:solidFill>
                <a:srgbClr val="000000"/>
              </a:solidFill>
            </a:endParaRPr>
          </a:p>
          <a:p>
            <a:pPr marL="0" lvl="0" indent="0" algn="l" rtl="0">
              <a:spcBef>
                <a:spcPts val="1600"/>
              </a:spcBef>
              <a:spcAft>
                <a:spcPts val="0"/>
              </a:spcAft>
              <a:buNone/>
            </a:pPr>
            <a:r>
              <a:rPr lang="en" sz="1800" dirty="0">
                <a:solidFill>
                  <a:srgbClr val="000000"/>
                </a:solidFill>
              </a:rPr>
              <a:t>B. Recovery of damages under this Section is limited to actual damages proved in the action, court costs, and, in the discretion of the court, </a:t>
            </a:r>
            <a:r>
              <a:rPr lang="en" sz="1800" i="1" dirty="0">
                <a:solidFill>
                  <a:srgbClr val="000000"/>
                </a:solidFill>
              </a:rPr>
              <a:t>reasonable</a:t>
            </a:r>
            <a:r>
              <a:rPr lang="en" sz="1800" dirty="0">
                <a:solidFill>
                  <a:srgbClr val="000000"/>
                </a:solidFill>
              </a:rPr>
              <a:t> </a:t>
            </a:r>
            <a:r>
              <a:rPr lang="en" sz="1800" i="1" dirty="0">
                <a:solidFill>
                  <a:srgbClr val="000000"/>
                </a:solidFill>
              </a:rPr>
              <a:t>attorney's fees to be fixed by the court or tribunal.</a:t>
            </a:r>
            <a:endParaRPr sz="1800" i="1" dirty="0">
              <a:solidFill>
                <a:srgbClr val="000000"/>
              </a:solidFill>
            </a:endParaRPr>
          </a:p>
          <a:p>
            <a:pPr marL="0" lvl="0" indent="0" algn="l" rtl="0">
              <a:spcBef>
                <a:spcPts val="1600"/>
              </a:spcBef>
              <a:spcAft>
                <a:spcPts val="1600"/>
              </a:spcAft>
              <a:buNone/>
            </a:pPr>
            <a:endParaRPr dirty="0"/>
          </a:p>
        </p:txBody>
      </p:sp>
      <p:sp>
        <p:nvSpPr>
          <p:cNvPr id="142" name="Google Shape;142;p25"/>
          <p:cNvSpPr txBox="1"/>
          <p:nvPr/>
        </p:nvSpPr>
        <p:spPr>
          <a:xfrm>
            <a:off x="260575" y="1705625"/>
            <a:ext cx="2913900" cy="2534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800" dirty="0">
                <a:solidFill>
                  <a:schemeClr val="lt1"/>
                </a:solidFill>
                <a:latin typeface="Roboto"/>
                <a:ea typeface="Roboto"/>
                <a:cs typeface="Roboto"/>
                <a:sym typeface="Roboto"/>
              </a:rPr>
              <a:t>§ 532. Damages to or destruction of property by child; parents and guardian</a:t>
            </a:r>
            <a:endParaRPr dirty="0">
              <a:solidFill>
                <a:schemeClr val="lt1"/>
              </a:solidFill>
              <a:latin typeface="Roboto"/>
              <a:ea typeface="Roboto"/>
              <a:cs typeface="Roboto"/>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Navajo Sovereign Immunity Act (NSIA)</a:t>
            </a:r>
            <a:endParaRPr dirty="0"/>
          </a:p>
        </p:txBody>
      </p:sp>
      <p:sp>
        <p:nvSpPr>
          <p:cNvPr id="148" name="Google Shape;148;p2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2"/>
              </a:buClr>
              <a:buSzPts val="1800"/>
              <a:buChar char="●"/>
            </a:pPr>
            <a:r>
              <a:rPr lang="en" dirty="0">
                <a:solidFill>
                  <a:schemeClr val="dk2"/>
                </a:solidFill>
              </a:rPr>
              <a:t>Examples:</a:t>
            </a:r>
            <a:endParaRPr dirty="0">
              <a:solidFill>
                <a:schemeClr val="dk2"/>
              </a:solidFill>
            </a:endParaRPr>
          </a:p>
          <a:p>
            <a:pPr marL="914400" lvl="1" indent="-342900" algn="l" rtl="0">
              <a:spcBef>
                <a:spcPts val="0"/>
              </a:spcBef>
              <a:spcAft>
                <a:spcPts val="0"/>
              </a:spcAft>
              <a:buClr>
                <a:schemeClr val="dk2"/>
              </a:buClr>
              <a:buSzPts val="1800"/>
              <a:buChar char="○"/>
            </a:pPr>
            <a:r>
              <a:rPr lang="en" sz="1800" dirty="0">
                <a:solidFill>
                  <a:schemeClr val="dk2"/>
                </a:solidFill>
              </a:rPr>
              <a:t>Suits for Damages that are Covered by Insurance. 1 N.N.C. § 554(F)(5).</a:t>
            </a:r>
            <a:endParaRPr sz="1800" dirty="0">
              <a:solidFill>
                <a:schemeClr val="dk2"/>
              </a:solidFill>
            </a:endParaRPr>
          </a:p>
          <a:p>
            <a:pPr marL="914400" lvl="1" indent="-342900" algn="l" rtl="0">
              <a:spcBef>
                <a:spcPts val="0"/>
              </a:spcBef>
              <a:spcAft>
                <a:spcPts val="0"/>
              </a:spcAft>
              <a:buClr>
                <a:schemeClr val="dk2"/>
              </a:buClr>
              <a:buSzPts val="1800"/>
              <a:buChar char="○"/>
            </a:pPr>
            <a:r>
              <a:rPr lang="en" sz="1800" dirty="0">
                <a:solidFill>
                  <a:schemeClr val="dk2"/>
                </a:solidFill>
              </a:rPr>
              <a:t>Non-Monetary Suits Against Navajo Nation Officials to Compel Performance of Official Actions. 1 N.N.C. § 554(G)(1).</a:t>
            </a:r>
            <a:endParaRPr sz="1800" dirty="0">
              <a:solidFill>
                <a:schemeClr val="dk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Navajo Preference in Employment Act</a:t>
            </a:r>
            <a:endParaRPr dirty="0"/>
          </a:p>
        </p:txBody>
      </p:sp>
      <p:sp>
        <p:nvSpPr>
          <p:cNvPr id="154" name="Google Shape;154;p27"/>
          <p:cNvSpPr txBox="1">
            <a:spLocks noGrp="1"/>
          </p:cNvSpPr>
          <p:nvPr>
            <p:ph type="body" idx="1"/>
          </p:nvPr>
        </p:nvSpPr>
        <p:spPr>
          <a:xfrm>
            <a:off x="471900" y="1919075"/>
            <a:ext cx="8222100" cy="30408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Char char="●"/>
            </a:pPr>
            <a:r>
              <a:rPr lang="en" dirty="0">
                <a:solidFill>
                  <a:srgbClr val="000000"/>
                </a:solidFill>
              </a:rPr>
              <a:t>Attorney’s Fees are Permitted if the Position of the Employer Was Not “Substantially Justified”</a:t>
            </a:r>
            <a:endParaRPr dirty="0">
              <a:solidFill>
                <a:srgbClr val="000000"/>
              </a:solidFill>
            </a:endParaRPr>
          </a:p>
          <a:p>
            <a:pPr marL="457200" lvl="0" indent="-342900" algn="l" rtl="0">
              <a:lnSpc>
                <a:spcPct val="107916"/>
              </a:lnSpc>
              <a:spcBef>
                <a:spcPts val="0"/>
              </a:spcBef>
              <a:spcAft>
                <a:spcPts val="0"/>
              </a:spcAft>
              <a:buClr>
                <a:srgbClr val="000000"/>
              </a:buClr>
              <a:buSzPts val="1800"/>
              <a:buChar char="●"/>
            </a:pPr>
            <a:r>
              <a:rPr lang="en" i="1" dirty="0">
                <a:solidFill>
                  <a:srgbClr val="000000"/>
                </a:solidFill>
              </a:rPr>
              <a:t>Goldtooth v. Naa Tsis'Aan Cmty. Sch., Inc.</a:t>
            </a:r>
            <a:r>
              <a:rPr lang="en" dirty="0">
                <a:solidFill>
                  <a:srgbClr val="000000"/>
                </a:solidFill>
              </a:rPr>
              <a:t>, 9 Nav. R. 250 (Nav. Sup. Ct. 2009)</a:t>
            </a:r>
            <a:endParaRPr dirty="0">
              <a:solidFill>
                <a:srgbClr val="000000"/>
              </a:solidFill>
            </a:endParaRPr>
          </a:p>
          <a:p>
            <a:pPr marL="457200" lvl="0" indent="-342900" algn="l" rtl="0">
              <a:lnSpc>
                <a:spcPct val="107916"/>
              </a:lnSpc>
              <a:spcBef>
                <a:spcPts val="0"/>
              </a:spcBef>
              <a:spcAft>
                <a:spcPts val="0"/>
              </a:spcAft>
              <a:buClr>
                <a:srgbClr val="000000"/>
              </a:buClr>
              <a:buSzPts val="1800"/>
              <a:buChar char="●"/>
            </a:pPr>
            <a:r>
              <a:rPr lang="en" dirty="0">
                <a:solidFill>
                  <a:srgbClr val="000000"/>
                </a:solidFill>
              </a:rPr>
              <a:t>Employer is Substantially Justified When:</a:t>
            </a:r>
            <a:endParaRPr dirty="0">
              <a:solidFill>
                <a:srgbClr val="000000"/>
              </a:solidFill>
            </a:endParaRPr>
          </a:p>
          <a:p>
            <a:pPr marL="914400" lvl="1" indent="-342900" algn="l" rtl="0">
              <a:lnSpc>
                <a:spcPct val="107916"/>
              </a:lnSpc>
              <a:spcBef>
                <a:spcPts val="0"/>
              </a:spcBef>
              <a:spcAft>
                <a:spcPts val="0"/>
              </a:spcAft>
              <a:buClr>
                <a:srgbClr val="000000"/>
              </a:buClr>
              <a:buSzPts val="1800"/>
              <a:buChar char="○"/>
            </a:pPr>
            <a:r>
              <a:rPr lang="en" sz="1800" dirty="0">
                <a:solidFill>
                  <a:srgbClr val="000000"/>
                </a:solidFill>
              </a:rPr>
              <a:t>The employee's pleading or document was not submitted in good faith, or that it contains material misstatement of fact or law; or that it is not made upon adequate investigation or research; or, </a:t>
            </a:r>
            <a:endParaRPr sz="1800" dirty="0">
              <a:solidFill>
                <a:srgbClr val="000000"/>
              </a:solidFill>
            </a:endParaRPr>
          </a:p>
          <a:p>
            <a:pPr marL="914400" lvl="1" indent="-342900" algn="l" rtl="0">
              <a:lnSpc>
                <a:spcPct val="107916"/>
              </a:lnSpc>
              <a:spcBef>
                <a:spcPts val="0"/>
              </a:spcBef>
              <a:spcAft>
                <a:spcPts val="0"/>
              </a:spcAft>
              <a:buClr>
                <a:srgbClr val="000000"/>
              </a:buClr>
              <a:buSzPts val="1800"/>
              <a:buChar char="○"/>
            </a:pPr>
            <a:r>
              <a:rPr lang="en" sz="1800" dirty="0">
                <a:solidFill>
                  <a:srgbClr val="000000"/>
                </a:solidFill>
              </a:rPr>
              <a:t>The employee failed to participate in the proceedings. </a:t>
            </a:r>
            <a:r>
              <a:rPr lang="en" sz="1800" i="1" dirty="0">
                <a:solidFill>
                  <a:srgbClr val="000000"/>
                </a:solidFill>
              </a:rPr>
              <a:t>Id</a:t>
            </a:r>
            <a:r>
              <a:rPr lang="en" sz="1800" dirty="0">
                <a:solidFill>
                  <a:srgbClr val="000000"/>
                </a:solidFill>
              </a:rPr>
              <a:t>.</a:t>
            </a:r>
            <a:endParaRPr sz="1800" dirty="0">
              <a:solidFill>
                <a:srgbClr val="000000"/>
              </a:solidFill>
            </a:endParaRPr>
          </a:p>
          <a:p>
            <a:pPr marL="0" lvl="0" indent="0" algn="l" rtl="0">
              <a:spcBef>
                <a:spcPts val="0"/>
              </a:spcBef>
              <a:spcAft>
                <a:spcPts val="1600"/>
              </a:spcAft>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Rules</a:t>
            </a:r>
            <a:endParaRPr dirty="0"/>
          </a:p>
        </p:txBody>
      </p:sp>
      <p:sp>
        <p:nvSpPr>
          <p:cNvPr id="160" name="Google Shape;160;p2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2"/>
              </a:buClr>
              <a:buSzPts val="1800"/>
              <a:buChar char="●"/>
            </a:pPr>
            <a:r>
              <a:rPr lang="en" dirty="0">
                <a:solidFill>
                  <a:schemeClr val="dk2"/>
                </a:solidFill>
              </a:rPr>
              <a:t>Navajo Rules of Civil Procedure </a:t>
            </a:r>
            <a:endParaRPr dirty="0">
              <a:solidFill>
                <a:schemeClr val="dk2"/>
              </a:solidFill>
            </a:endParaRPr>
          </a:p>
          <a:p>
            <a:pPr marL="457200" lvl="0" indent="-342900" algn="l" rtl="0">
              <a:spcBef>
                <a:spcPts val="0"/>
              </a:spcBef>
              <a:spcAft>
                <a:spcPts val="0"/>
              </a:spcAft>
              <a:buClr>
                <a:schemeClr val="dk2"/>
              </a:buClr>
              <a:buSzPts val="1800"/>
              <a:buChar char="●"/>
            </a:pPr>
            <a:r>
              <a:rPr lang="en" dirty="0">
                <a:solidFill>
                  <a:schemeClr val="dk2"/>
                </a:solidFill>
              </a:rPr>
              <a:t>Navajo Rules of Civil Appellate Procedure</a:t>
            </a:r>
            <a:endParaRPr dirty="0">
              <a:solidFill>
                <a:schemeClr val="dk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9"/>
          <p:cNvSpPr txBox="1">
            <a:spLocks noGrp="1"/>
          </p:cNvSpPr>
          <p:nvPr>
            <p:ph type="title"/>
          </p:nvPr>
        </p:nvSpPr>
        <p:spPr>
          <a:xfrm>
            <a:off x="265500" y="1718250"/>
            <a:ext cx="4045200" cy="170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Nav. R. Civ. P.</a:t>
            </a:r>
            <a:endParaRPr dirty="0"/>
          </a:p>
        </p:txBody>
      </p:sp>
      <p:sp>
        <p:nvSpPr>
          <p:cNvPr id="166" name="Google Shape;166;p2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Costs allowed involve misconduct, such as:</a:t>
            </a:r>
            <a:endParaRPr dirty="0"/>
          </a:p>
          <a:p>
            <a:pPr marL="457200" lvl="0" indent="-342900" algn="l" rtl="0">
              <a:spcBef>
                <a:spcPts val="1600"/>
              </a:spcBef>
              <a:spcAft>
                <a:spcPts val="0"/>
              </a:spcAft>
              <a:buSzPts val="1800"/>
              <a:buChar char="●"/>
            </a:pPr>
            <a:r>
              <a:rPr lang="en" dirty="0"/>
              <a:t>Sanctions--Rule 11</a:t>
            </a:r>
            <a:endParaRPr dirty="0"/>
          </a:p>
          <a:p>
            <a:pPr marL="457200" lvl="0" indent="-342900" algn="l" rtl="0">
              <a:spcBef>
                <a:spcPts val="1600"/>
              </a:spcBef>
              <a:spcAft>
                <a:spcPts val="0"/>
              </a:spcAft>
              <a:buSzPts val="1800"/>
              <a:buChar char="●"/>
            </a:pPr>
            <a:r>
              <a:rPr lang="en" dirty="0"/>
              <a:t>Failure to Comply with Discovery--Rules 30 &amp; 37</a:t>
            </a:r>
            <a:endParaRPr dirty="0"/>
          </a:p>
          <a:p>
            <a:pPr marL="457200" lvl="0" indent="-342900" algn="l" rtl="0">
              <a:spcBef>
                <a:spcPts val="1600"/>
              </a:spcBef>
              <a:spcAft>
                <a:spcPts val="1600"/>
              </a:spcAft>
              <a:buSzPts val="1800"/>
              <a:buChar char="●"/>
            </a:pPr>
            <a:r>
              <a:rPr lang="en" dirty="0"/>
              <a:t>False Affidavit in Summary Judgment--Rule 56</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0"/>
          <p:cNvSpPr txBox="1">
            <a:spLocks noGrp="1"/>
          </p:cNvSpPr>
          <p:nvPr>
            <p:ph type="title"/>
          </p:nvPr>
        </p:nvSpPr>
        <p:spPr>
          <a:xfrm>
            <a:off x="265500" y="1718250"/>
            <a:ext cx="4045200" cy="170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N.R.C.A.P.</a:t>
            </a:r>
            <a:endParaRPr dirty="0"/>
          </a:p>
        </p:txBody>
      </p:sp>
      <p:sp>
        <p:nvSpPr>
          <p:cNvPr id="172" name="Google Shape;172;p30"/>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p>
          <a:p>
            <a:pPr marL="457200" lvl="0" indent="-342900" algn="l" rtl="0">
              <a:spcBef>
                <a:spcPts val="1600"/>
              </a:spcBef>
              <a:spcAft>
                <a:spcPts val="0"/>
              </a:spcAft>
              <a:buSzPts val="1800"/>
              <a:buChar char="●"/>
            </a:pPr>
            <a:r>
              <a:rPr lang="en" dirty="0"/>
              <a:t>Rule 18--Costs &amp; Attorney’s Fees</a:t>
            </a:r>
            <a:endParaRPr dirty="0"/>
          </a:p>
          <a:p>
            <a:pPr marL="457200" lvl="0" indent="-342900" algn="l" rtl="0">
              <a:spcBef>
                <a:spcPts val="1600"/>
              </a:spcBef>
              <a:spcAft>
                <a:spcPts val="1600"/>
              </a:spcAft>
              <a:buSzPts val="1800"/>
              <a:buChar char="●"/>
            </a:pPr>
            <a:r>
              <a:rPr lang="en" dirty="0"/>
              <a:t>Rule 29--Sanctions</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1"/>
          <p:cNvSpPr/>
          <p:nvPr/>
        </p:nvSpPr>
        <p:spPr>
          <a:xfrm>
            <a:off x="340934" y="2199000"/>
            <a:ext cx="1872300" cy="745500"/>
          </a:xfrm>
          <a:prstGeom prst="homePlate">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dirty="0"/>
          </a:p>
        </p:txBody>
      </p:sp>
      <p:sp>
        <p:nvSpPr>
          <p:cNvPr id="178" name="Google Shape;178;p31"/>
          <p:cNvSpPr txBox="1">
            <a:spLocks noGrp="1"/>
          </p:cNvSpPr>
          <p:nvPr>
            <p:ph type="body" idx="4294967295"/>
          </p:nvPr>
        </p:nvSpPr>
        <p:spPr>
          <a:xfrm>
            <a:off x="340923" y="2336550"/>
            <a:ext cx="1455600" cy="4704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dirty="0">
                <a:solidFill>
                  <a:schemeClr val="lt1"/>
                </a:solidFill>
              </a:rPr>
              <a:t>Permitted?</a:t>
            </a:r>
            <a:endParaRPr dirty="0">
              <a:solidFill>
                <a:schemeClr val="lt1"/>
              </a:solidFill>
            </a:endParaRPr>
          </a:p>
        </p:txBody>
      </p:sp>
      <p:grpSp>
        <p:nvGrpSpPr>
          <p:cNvPr id="179" name="Google Shape;179;p31"/>
          <p:cNvGrpSpPr/>
          <p:nvPr/>
        </p:nvGrpSpPr>
        <p:grpSpPr>
          <a:xfrm>
            <a:off x="912820" y="1610215"/>
            <a:ext cx="198900" cy="593656"/>
            <a:chOff x="777447" y="1610215"/>
            <a:chExt cx="198900" cy="593656"/>
          </a:xfrm>
        </p:grpSpPr>
        <p:cxnSp>
          <p:nvCxnSpPr>
            <p:cNvPr id="180" name="Google Shape;180;p31"/>
            <p:cNvCxnSpPr/>
            <p:nvPr/>
          </p:nvCxnSpPr>
          <p:spPr>
            <a:xfrm>
              <a:off x="876909" y="1649171"/>
              <a:ext cx="0" cy="554700"/>
            </a:xfrm>
            <a:prstGeom prst="straightConnector1">
              <a:avLst/>
            </a:prstGeom>
            <a:noFill/>
            <a:ln w="9525" cap="flat" cmpd="sng">
              <a:solidFill>
                <a:schemeClr val="dk2"/>
              </a:solidFill>
              <a:prstDash val="solid"/>
              <a:round/>
              <a:headEnd type="none" w="sm" len="sm"/>
              <a:tailEnd type="none" w="sm" len="sm"/>
            </a:ln>
          </p:spPr>
        </p:cxnSp>
        <p:sp>
          <p:nvSpPr>
            <p:cNvPr id="181" name="Google Shape;181;p31"/>
            <p:cNvSpPr/>
            <p:nvPr/>
          </p:nvSpPr>
          <p:spPr>
            <a:xfrm>
              <a:off x="777447" y="1610215"/>
              <a:ext cx="198900" cy="198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82" name="Google Shape;182;p31"/>
          <p:cNvSpPr txBox="1">
            <a:spLocks noGrp="1"/>
          </p:cNvSpPr>
          <p:nvPr>
            <p:ph type="body" idx="4294967295"/>
          </p:nvPr>
        </p:nvSpPr>
        <p:spPr>
          <a:xfrm>
            <a:off x="318375" y="374700"/>
            <a:ext cx="2242800" cy="906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dirty="0"/>
              <a:t>Determine Whether Attorney’s Fees are Permissible</a:t>
            </a:r>
            <a:endParaRPr sz="1600" dirty="0"/>
          </a:p>
        </p:txBody>
      </p:sp>
      <p:sp>
        <p:nvSpPr>
          <p:cNvPr id="183" name="Google Shape;183;p31"/>
          <p:cNvSpPr/>
          <p:nvPr/>
        </p:nvSpPr>
        <p:spPr>
          <a:xfrm>
            <a:off x="1817054" y="2199000"/>
            <a:ext cx="2051100" cy="745500"/>
          </a:xfrm>
          <a:prstGeom prst="chevron">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dirty="0"/>
          </a:p>
        </p:txBody>
      </p:sp>
      <p:sp>
        <p:nvSpPr>
          <p:cNvPr id="184" name="Google Shape;184;p31"/>
          <p:cNvSpPr txBox="1">
            <a:spLocks noGrp="1"/>
          </p:cNvSpPr>
          <p:nvPr>
            <p:ph type="body" idx="4294967295"/>
          </p:nvPr>
        </p:nvSpPr>
        <p:spPr>
          <a:xfrm>
            <a:off x="2126317" y="2336550"/>
            <a:ext cx="1315500" cy="4704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dirty="0">
                <a:solidFill>
                  <a:schemeClr val="lt1"/>
                </a:solidFill>
              </a:rPr>
              <a:t>Make a Claim</a:t>
            </a:r>
            <a:endParaRPr dirty="0">
              <a:solidFill>
                <a:schemeClr val="lt1"/>
              </a:solidFill>
            </a:endParaRPr>
          </a:p>
        </p:txBody>
      </p:sp>
      <p:grpSp>
        <p:nvGrpSpPr>
          <p:cNvPr id="185" name="Google Shape;185;p31"/>
          <p:cNvGrpSpPr/>
          <p:nvPr/>
        </p:nvGrpSpPr>
        <p:grpSpPr>
          <a:xfrm>
            <a:off x="2266282" y="2938958"/>
            <a:ext cx="198900" cy="593656"/>
            <a:chOff x="2223534" y="2938958"/>
            <a:chExt cx="198900" cy="593656"/>
          </a:xfrm>
        </p:grpSpPr>
        <p:cxnSp>
          <p:nvCxnSpPr>
            <p:cNvPr id="186" name="Google Shape;186;p31"/>
            <p:cNvCxnSpPr/>
            <p:nvPr/>
          </p:nvCxnSpPr>
          <p:spPr>
            <a:xfrm rot="10800000">
              <a:off x="2322997" y="2938958"/>
              <a:ext cx="0" cy="554700"/>
            </a:xfrm>
            <a:prstGeom prst="straightConnector1">
              <a:avLst/>
            </a:prstGeom>
            <a:noFill/>
            <a:ln w="9525" cap="flat" cmpd="sng">
              <a:solidFill>
                <a:schemeClr val="dk2"/>
              </a:solidFill>
              <a:prstDash val="solid"/>
              <a:round/>
              <a:headEnd type="none" w="sm" len="sm"/>
              <a:tailEnd type="none" w="sm" len="sm"/>
            </a:ln>
          </p:spPr>
        </p:cxnSp>
        <p:sp>
          <p:nvSpPr>
            <p:cNvPr id="187" name="Google Shape;187;p31"/>
            <p:cNvSpPr/>
            <p:nvPr/>
          </p:nvSpPr>
          <p:spPr>
            <a:xfrm rot="10800000" flipH="1">
              <a:off x="2223534" y="3333714"/>
              <a:ext cx="198900" cy="198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88" name="Google Shape;188;p31"/>
          <p:cNvSpPr txBox="1">
            <a:spLocks noGrp="1"/>
          </p:cNvSpPr>
          <p:nvPr>
            <p:ph type="body" idx="4294967295"/>
          </p:nvPr>
        </p:nvSpPr>
        <p:spPr>
          <a:xfrm>
            <a:off x="1244337" y="3757725"/>
            <a:ext cx="2242800" cy="906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dirty="0"/>
              <a:t>Give Notice to the Opposing Party</a:t>
            </a:r>
            <a:endParaRPr sz="1600" dirty="0"/>
          </a:p>
        </p:txBody>
      </p:sp>
      <p:sp>
        <p:nvSpPr>
          <p:cNvPr id="189" name="Google Shape;189;p31"/>
          <p:cNvSpPr/>
          <p:nvPr/>
        </p:nvSpPr>
        <p:spPr>
          <a:xfrm>
            <a:off x="3471973" y="2199000"/>
            <a:ext cx="2051100" cy="745500"/>
          </a:xfrm>
          <a:prstGeom prst="chevron">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dirty="0"/>
          </a:p>
        </p:txBody>
      </p:sp>
      <p:sp>
        <p:nvSpPr>
          <p:cNvPr id="190" name="Google Shape;190;p31"/>
          <p:cNvSpPr txBox="1">
            <a:spLocks noGrp="1"/>
          </p:cNvSpPr>
          <p:nvPr>
            <p:ph type="body" idx="4294967295"/>
          </p:nvPr>
        </p:nvSpPr>
        <p:spPr>
          <a:xfrm>
            <a:off x="3767755" y="2336550"/>
            <a:ext cx="1315500" cy="4704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dirty="0">
                <a:solidFill>
                  <a:schemeClr val="lt1"/>
                </a:solidFill>
              </a:rPr>
              <a:t>Response</a:t>
            </a:r>
            <a:endParaRPr dirty="0">
              <a:solidFill>
                <a:schemeClr val="lt1"/>
              </a:solidFill>
            </a:endParaRPr>
          </a:p>
        </p:txBody>
      </p:sp>
      <p:grpSp>
        <p:nvGrpSpPr>
          <p:cNvPr id="191" name="Google Shape;191;p31"/>
          <p:cNvGrpSpPr/>
          <p:nvPr/>
        </p:nvGrpSpPr>
        <p:grpSpPr>
          <a:xfrm>
            <a:off x="4058732" y="1610215"/>
            <a:ext cx="198900" cy="593656"/>
            <a:chOff x="3918084" y="1610215"/>
            <a:chExt cx="198900" cy="593656"/>
          </a:xfrm>
        </p:grpSpPr>
        <p:cxnSp>
          <p:nvCxnSpPr>
            <p:cNvPr id="192" name="Google Shape;192;p31"/>
            <p:cNvCxnSpPr/>
            <p:nvPr/>
          </p:nvCxnSpPr>
          <p:spPr>
            <a:xfrm>
              <a:off x="4017546" y="1649171"/>
              <a:ext cx="0" cy="554700"/>
            </a:xfrm>
            <a:prstGeom prst="straightConnector1">
              <a:avLst/>
            </a:prstGeom>
            <a:noFill/>
            <a:ln w="9525" cap="flat" cmpd="sng">
              <a:solidFill>
                <a:schemeClr val="dk2"/>
              </a:solidFill>
              <a:prstDash val="solid"/>
              <a:round/>
              <a:headEnd type="none" w="sm" len="sm"/>
              <a:tailEnd type="none" w="sm" len="sm"/>
            </a:ln>
          </p:spPr>
        </p:cxnSp>
        <p:sp>
          <p:nvSpPr>
            <p:cNvPr id="193" name="Google Shape;193;p31"/>
            <p:cNvSpPr/>
            <p:nvPr/>
          </p:nvSpPr>
          <p:spPr>
            <a:xfrm>
              <a:off x="3918084" y="1610215"/>
              <a:ext cx="198900" cy="198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94" name="Google Shape;194;p31"/>
          <p:cNvSpPr txBox="1">
            <a:spLocks noGrp="1"/>
          </p:cNvSpPr>
          <p:nvPr>
            <p:ph type="body" idx="4294967295"/>
          </p:nvPr>
        </p:nvSpPr>
        <p:spPr>
          <a:xfrm>
            <a:off x="3304094" y="374700"/>
            <a:ext cx="2242800" cy="906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dirty="0"/>
              <a:t>Opposing Party Should Have the Opportunity to Respond</a:t>
            </a:r>
            <a:endParaRPr sz="1600" dirty="0"/>
          </a:p>
        </p:txBody>
      </p:sp>
      <p:sp>
        <p:nvSpPr>
          <p:cNvPr id="195" name="Google Shape;195;p31"/>
          <p:cNvSpPr/>
          <p:nvPr/>
        </p:nvSpPr>
        <p:spPr>
          <a:xfrm>
            <a:off x="5126893" y="2199000"/>
            <a:ext cx="2051100" cy="745500"/>
          </a:xfrm>
          <a:prstGeom prst="chevron">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dirty="0"/>
          </a:p>
        </p:txBody>
      </p:sp>
      <p:sp>
        <p:nvSpPr>
          <p:cNvPr id="196" name="Google Shape;196;p31"/>
          <p:cNvSpPr txBox="1">
            <a:spLocks noGrp="1"/>
          </p:cNvSpPr>
          <p:nvPr>
            <p:ph type="body" idx="4294967295"/>
          </p:nvPr>
        </p:nvSpPr>
        <p:spPr>
          <a:xfrm>
            <a:off x="5416699" y="2336550"/>
            <a:ext cx="1315500" cy="4704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dirty="0">
                <a:solidFill>
                  <a:schemeClr val="lt1"/>
                </a:solidFill>
              </a:rPr>
              <a:t>Findings</a:t>
            </a:r>
            <a:endParaRPr dirty="0">
              <a:solidFill>
                <a:schemeClr val="lt1"/>
              </a:solidFill>
            </a:endParaRPr>
          </a:p>
        </p:txBody>
      </p:sp>
      <p:grpSp>
        <p:nvGrpSpPr>
          <p:cNvPr id="197" name="Google Shape;197;p31"/>
          <p:cNvGrpSpPr/>
          <p:nvPr/>
        </p:nvGrpSpPr>
        <p:grpSpPr>
          <a:xfrm>
            <a:off x="5973070" y="2938958"/>
            <a:ext cx="198900" cy="593656"/>
            <a:chOff x="5958946" y="2938958"/>
            <a:chExt cx="198900" cy="593656"/>
          </a:xfrm>
        </p:grpSpPr>
        <p:cxnSp>
          <p:nvCxnSpPr>
            <p:cNvPr id="198" name="Google Shape;198;p31"/>
            <p:cNvCxnSpPr/>
            <p:nvPr/>
          </p:nvCxnSpPr>
          <p:spPr>
            <a:xfrm rot="10800000">
              <a:off x="6058409" y="2938958"/>
              <a:ext cx="0" cy="554700"/>
            </a:xfrm>
            <a:prstGeom prst="straightConnector1">
              <a:avLst/>
            </a:prstGeom>
            <a:noFill/>
            <a:ln w="9525" cap="flat" cmpd="sng">
              <a:solidFill>
                <a:schemeClr val="dk2"/>
              </a:solidFill>
              <a:prstDash val="solid"/>
              <a:round/>
              <a:headEnd type="none" w="sm" len="sm"/>
              <a:tailEnd type="none" w="sm" len="sm"/>
            </a:ln>
          </p:spPr>
        </p:cxnSp>
        <p:sp>
          <p:nvSpPr>
            <p:cNvPr id="199" name="Google Shape;199;p31"/>
            <p:cNvSpPr/>
            <p:nvPr/>
          </p:nvSpPr>
          <p:spPr>
            <a:xfrm rot="10800000" flipH="1">
              <a:off x="5958946" y="3333714"/>
              <a:ext cx="198900" cy="198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00" name="Google Shape;200;p31"/>
          <p:cNvSpPr txBox="1">
            <a:spLocks noGrp="1"/>
          </p:cNvSpPr>
          <p:nvPr>
            <p:ph type="body" idx="4294967295"/>
          </p:nvPr>
        </p:nvSpPr>
        <p:spPr>
          <a:xfrm>
            <a:off x="5126902" y="3757725"/>
            <a:ext cx="2242800" cy="906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dirty="0"/>
              <a:t>Court’s Findings Must be Supported by Specific Findings of Fact</a:t>
            </a:r>
            <a:endParaRPr sz="1600" dirty="0"/>
          </a:p>
        </p:txBody>
      </p:sp>
      <p:sp>
        <p:nvSpPr>
          <p:cNvPr id="201" name="Google Shape;201;p31"/>
          <p:cNvSpPr/>
          <p:nvPr/>
        </p:nvSpPr>
        <p:spPr>
          <a:xfrm>
            <a:off x="6781813" y="2199000"/>
            <a:ext cx="2051100" cy="745500"/>
          </a:xfrm>
          <a:prstGeom prst="chevron">
            <a:avLst>
              <a:gd name="adj" fmla="val 50000"/>
            </a:avLst>
          </a:prstGeom>
          <a:solidFill>
            <a:schemeClr val="dk1"/>
          </a:solidFill>
          <a:ln w="9525" cap="flat" cmpd="sng">
            <a:solidFill>
              <a:schemeClr val="lt1"/>
            </a:solidFill>
            <a:prstDash val="solid"/>
            <a:round/>
            <a:headEnd type="none" w="sm" len="sm"/>
            <a:tailEnd type="none" w="sm" len="sm"/>
          </a:ln>
        </p:spPr>
        <p:txBody>
          <a:bodyPr spcFirstLastPara="1" wrap="square" lIns="121875" tIns="121875" rIns="121875" bIns="121875" anchor="ctr" anchorCtr="0">
            <a:noAutofit/>
          </a:bodyPr>
          <a:lstStyle/>
          <a:p>
            <a:pPr marL="0" lvl="0" indent="0" algn="l" rtl="0">
              <a:spcBef>
                <a:spcPts val="0"/>
              </a:spcBef>
              <a:spcAft>
                <a:spcPts val="0"/>
              </a:spcAft>
              <a:buNone/>
            </a:pPr>
            <a:endParaRPr dirty="0"/>
          </a:p>
        </p:txBody>
      </p:sp>
      <p:sp>
        <p:nvSpPr>
          <p:cNvPr id="202" name="Google Shape;202;p31"/>
          <p:cNvSpPr txBox="1">
            <a:spLocks noGrp="1"/>
          </p:cNvSpPr>
          <p:nvPr>
            <p:ph type="body" idx="4294967295"/>
          </p:nvPr>
        </p:nvSpPr>
        <p:spPr>
          <a:xfrm>
            <a:off x="7111512" y="2336550"/>
            <a:ext cx="1315500" cy="4704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dirty="0">
                <a:solidFill>
                  <a:schemeClr val="lt1"/>
                </a:solidFill>
              </a:rPr>
              <a:t>Submit</a:t>
            </a:r>
            <a:endParaRPr dirty="0">
              <a:solidFill>
                <a:schemeClr val="lt1"/>
              </a:solidFill>
            </a:endParaRPr>
          </a:p>
        </p:txBody>
      </p:sp>
      <p:grpSp>
        <p:nvGrpSpPr>
          <p:cNvPr id="203" name="Google Shape;203;p31"/>
          <p:cNvGrpSpPr/>
          <p:nvPr/>
        </p:nvGrpSpPr>
        <p:grpSpPr>
          <a:xfrm>
            <a:off x="7669807" y="1610215"/>
            <a:ext cx="198900" cy="593656"/>
            <a:chOff x="3918084" y="1610215"/>
            <a:chExt cx="198900" cy="593656"/>
          </a:xfrm>
        </p:grpSpPr>
        <p:cxnSp>
          <p:nvCxnSpPr>
            <p:cNvPr id="204" name="Google Shape;204;p31"/>
            <p:cNvCxnSpPr/>
            <p:nvPr/>
          </p:nvCxnSpPr>
          <p:spPr>
            <a:xfrm>
              <a:off x="4017546" y="1649171"/>
              <a:ext cx="0" cy="554700"/>
            </a:xfrm>
            <a:prstGeom prst="straightConnector1">
              <a:avLst/>
            </a:prstGeom>
            <a:noFill/>
            <a:ln w="9525" cap="flat" cmpd="sng">
              <a:solidFill>
                <a:schemeClr val="dk2"/>
              </a:solidFill>
              <a:prstDash val="solid"/>
              <a:round/>
              <a:headEnd type="none" w="sm" len="sm"/>
              <a:tailEnd type="none" w="sm" len="sm"/>
            </a:ln>
          </p:spPr>
        </p:cxnSp>
        <p:sp>
          <p:nvSpPr>
            <p:cNvPr id="205" name="Google Shape;205;p31"/>
            <p:cNvSpPr/>
            <p:nvPr/>
          </p:nvSpPr>
          <p:spPr>
            <a:xfrm>
              <a:off x="3918084" y="1610215"/>
              <a:ext cx="198900" cy="198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06" name="Google Shape;206;p31"/>
          <p:cNvSpPr txBox="1">
            <a:spLocks noGrp="1"/>
          </p:cNvSpPr>
          <p:nvPr>
            <p:ph type="body" idx="4294967295"/>
          </p:nvPr>
        </p:nvSpPr>
        <p:spPr>
          <a:xfrm>
            <a:off x="6685979" y="374700"/>
            <a:ext cx="2242800" cy="906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600" dirty="0"/>
              <a:t>Prevailing Party Can Submit Costs</a:t>
            </a:r>
            <a:endParaRP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Overview of Attorney’s Fees	</a:t>
            </a:r>
            <a:endParaRPr dirty="0"/>
          </a:p>
        </p:txBody>
      </p:sp>
      <p:sp>
        <p:nvSpPr>
          <p:cNvPr id="74" name="Google Shape;74;p1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000000"/>
                </a:solidFill>
              </a:rPr>
              <a:t>Attorney’s Fees:</a:t>
            </a:r>
            <a:endParaRPr dirty="0">
              <a:solidFill>
                <a:srgbClr val="000000"/>
              </a:solidFill>
            </a:endParaRPr>
          </a:p>
          <a:p>
            <a:pPr marL="457200" lvl="0" indent="-342900" algn="l" rtl="0">
              <a:spcBef>
                <a:spcPts val="1600"/>
              </a:spcBef>
              <a:spcAft>
                <a:spcPts val="0"/>
              </a:spcAft>
              <a:buClr>
                <a:srgbClr val="000000"/>
              </a:buClr>
              <a:buSzPts val="1800"/>
              <a:buChar char="●"/>
            </a:pPr>
            <a:r>
              <a:rPr lang="en" dirty="0">
                <a:solidFill>
                  <a:srgbClr val="000000"/>
                </a:solidFill>
              </a:rPr>
              <a:t>An allowance made by the court as costs in addition to the ordinary statutory costs. Ballentine’s Law Dictionary.</a:t>
            </a:r>
            <a:endParaRPr dirty="0">
              <a:solidFill>
                <a:srgbClr val="000000"/>
              </a:solidFill>
            </a:endParaRPr>
          </a:p>
          <a:p>
            <a:pPr marL="457200" lvl="0" indent="-342900" algn="l" rtl="0">
              <a:spcBef>
                <a:spcPts val="0"/>
              </a:spcBef>
              <a:spcAft>
                <a:spcPts val="0"/>
              </a:spcAft>
              <a:buClr>
                <a:srgbClr val="000000"/>
              </a:buClr>
              <a:buSzPts val="1800"/>
              <a:buChar char="●"/>
            </a:pPr>
            <a:r>
              <a:rPr lang="en" dirty="0">
                <a:solidFill>
                  <a:srgbClr val="000000"/>
                </a:solidFill>
              </a:rPr>
              <a:t>Practically, it’s reimbursing your client for costs they incurred.</a:t>
            </a:r>
            <a:endParaRPr dirty="0">
              <a:solidFill>
                <a:srgbClr val="000000"/>
              </a:solidFill>
            </a:endParaRPr>
          </a:p>
          <a:p>
            <a:pPr marL="457200" lvl="0" indent="-342900" algn="l" rtl="0">
              <a:spcBef>
                <a:spcPts val="0"/>
              </a:spcBef>
              <a:spcAft>
                <a:spcPts val="0"/>
              </a:spcAft>
              <a:buClr>
                <a:srgbClr val="000000"/>
              </a:buClr>
              <a:buSzPts val="1800"/>
              <a:buChar char="●"/>
            </a:pPr>
            <a:r>
              <a:rPr lang="en" dirty="0">
                <a:solidFill>
                  <a:srgbClr val="000000"/>
                </a:solidFill>
              </a:rPr>
              <a:t>This CLE will discuss the circumstances where a party is entitled  to recover these costs before courts--and administrative bodies--of the Navajo Nation.</a:t>
            </a:r>
            <a:endParaRPr dirty="0">
              <a:solidFill>
                <a:srgbClr val="000000"/>
              </a:solidFill>
            </a:endParaRPr>
          </a:p>
        </p:txBody>
      </p:sp>
      <p:sp>
        <p:nvSpPr>
          <p:cNvPr id="75" name="Google Shape;75;p14"/>
          <p:cNvSpPr txBox="1"/>
          <p:nvPr/>
        </p:nvSpPr>
        <p:spPr>
          <a:xfrm>
            <a:off x="3198950" y="2862975"/>
            <a:ext cx="7338600" cy="85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latin typeface="Roboto"/>
              <a:ea typeface="Roboto"/>
              <a:cs typeface="Roboto"/>
              <a:sym typeface="Roboto"/>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2"/>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Calculating Attorney’s Fees</a:t>
            </a:r>
            <a:endParaRPr dirty="0"/>
          </a:p>
        </p:txBody>
      </p:sp>
      <p:sp>
        <p:nvSpPr>
          <p:cNvPr id="212" name="Google Shape;212;p32"/>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dirty="0">
                <a:solidFill>
                  <a:srgbClr val="000000"/>
                </a:solidFill>
              </a:rPr>
              <a:t>The Navajo Courts, and Statutes, Allow for Several Different Methods of Calculating Attorney’s Fees</a:t>
            </a:r>
            <a:endParaRPr sz="1800" dirty="0">
              <a:solidFill>
                <a:srgbClr val="000000"/>
              </a:solidFill>
            </a:endParaRPr>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
        <p:nvSpPr>
          <p:cNvPr id="213" name="Google Shape;213;p32"/>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Clr>
                <a:srgbClr val="000000"/>
              </a:buClr>
              <a:buSzPts val="1600"/>
              <a:buChar char="●"/>
            </a:pPr>
            <a:r>
              <a:rPr lang="en" sz="1600" dirty="0">
                <a:solidFill>
                  <a:srgbClr val="000000"/>
                </a:solidFill>
              </a:rPr>
              <a:t>Court Determines Amount on Its Own</a:t>
            </a:r>
            <a:endParaRPr sz="1600" dirty="0">
              <a:solidFill>
                <a:srgbClr val="000000"/>
              </a:solidFill>
            </a:endParaRPr>
          </a:p>
          <a:p>
            <a:pPr marL="914400" lvl="1" indent="-330200" algn="l" rtl="0">
              <a:spcBef>
                <a:spcPts val="0"/>
              </a:spcBef>
              <a:spcAft>
                <a:spcPts val="0"/>
              </a:spcAft>
              <a:buClr>
                <a:srgbClr val="000000"/>
              </a:buClr>
              <a:buSzPts val="1600"/>
              <a:buChar char="○"/>
            </a:pPr>
            <a:r>
              <a:rPr lang="en" sz="1600" i="1" dirty="0">
                <a:solidFill>
                  <a:srgbClr val="000000"/>
                </a:solidFill>
              </a:rPr>
              <a:t>Hall</a:t>
            </a:r>
            <a:endParaRPr sz="1600" i="1" dirty="0">
              <a:solidFill>
                <a:srgbClr val="000000"/>
              </a:solidFill>
            </a:endParaRPr>
          </a:p>
          <a:p>
            <a:pPr marL="457200" lvl="0" indent="-330200" algn="l" rtl="0">
              <a:spcBef>
                <a:spcPts val="0"/>
              </a:spcBef>
              <a:spcAft>
                <a:spcPts val="0"/>
              </a:spcAft>
              <a:buClr>
                <a:srgbClr val="000000"/>
              </a:buClr>
              <a:buSzPts val="1600"/>
              <a:buChar char="●"/>
            </a:pPr>
            <a:r>
              <a:rPr lang="en" sz="1600" dirty="0">
                <a:solidFill>
                  <a:srgbClr val="000000"/>
                </a:solidFill>
              </a:rPr>
              <a:t>Split Costs</a:t>
            </a:r>
            <a:endParaRPr sz="1600" dirty="0">
              <a:solidFill>
                <a:srgbClr val="000000"/>
              </a:solidFill>
            </a:endParaRPr>
          </a:p>
          <a:p>
            <a:pPr marL="914400" lvl="1" indent="-330200" algn="l" rtl="0">
              <a:spcBef>
                <a:spcPts val="0"/>
              </a:spcBef>
              <a:spcAft>
                <a:spcPts val="0"/>
              </a:spcAft>
              <a:buClr>
                <a:srgbClr val="000000"/>
              </a:buClr>
              <a:buSzPts val="1600"/>
              <a:buChar char="○"/>
            </a:pPr>
            <a:r>
              <a:rPr lang="en" sz="1600" i="1" dirty="0">
                <a:solidFill>
                  <a:srgbClr val="000000"/>
                </a:solidFill>
              </a:rPr>
              <a:t>Goldtooth</a:t>
            </a:r>
            <a:endParaRPr sz="1600" i="1" dirty="0">
              <a:solidFill>
                <a:srgbClr val="000000"/>
              </a:solidFill>
            </a:endParaRPr>
          </a:p>
          <a:p>
            <a:pPr marL="457200" lvl="0" indent="-330200" algn="l" rtl="0">
              <a:spcBef>
                <a:spcPts val="0"/>
              </a:spcBef>
              <a:spcAft>
                <a:spcPts val="0"/>
              </a:spcAft>
              <a:buClr>
                <a:srgbClr val="000000"/>
              </a:buClr>
              <a:buSzPts val="1600"/>
              <a:buChar char="●"/>
            </a:pPr>
            <a:r>
              <a:rPr lang="en" sz="1600" dirty="0">
                <a:solidFill>
                  <a:srgbClr val="000000"/>
                </a:solidFill>
              </a:rPr>
              <a:t>Must be Consistent with the Area</a:t>
            </a:r>
            <a:endParaRPr sz="1600" dirty="0">
              <a:solidFill>
                <a:srgbClr val="000000"/>
              </a:solidFill>
            </a:endParaRPr>
          </a:p>
          <a:p>
            <a:pPr marL="914400" lvl="1" indent="-330200" algn="l" rtl="0">
              <a:spcBef>
                <a:spcPts val="0"/>
              </a:spcBef>
              <a:spcAft>
                <a:spcPts val="0"/>
              </a:spcAft>
              <a:buClr>
                <a:srgbClr val="000000"/>
              </a:buClr>
              <a:buSzPts val="1600"/>
              <a:buChar char="○"/>
            </a:pPr>
            <a:r>
              <a:rPr lang="en" sz="1600" i="1" dirty="0">
                <a:solidFill>
                  <a:srgbClr val="000000"/>
                </a:solidFill>
              </a:rPr>
              <a:t>Manygoats v. Cameron Trading Post</a:t>
            </a:r>
            <a:r>
              <a:rPr lang="en" sz="1600" dirty="0">
                <a:solidFill>
                  <a:srgbClr val="000000"/>
                </a:solidFill>
              </a:rPr>
              <a:t>, 8 Nav. R. 3 (Nav. Sup. Ct. 2000)</a:t>
            </a:r>
            <a:endParaRPr sz="1600" dirty="0">
              <a:solidFill>
                <a:srgbClr val="000000"/>
              </a:solidFill>
            </a:endParaRPr>
          </a:p>
          <a:p>
            <a:pPr marL="457200" lvl="0" indent="-330200" algn="l" rtl="0">
              <a:spcBef>
                <a:spcPts val="0"/>
              </a:spcBef>
              <a:spcAft>
                <a:spcPts val="0"/>
              </a:spcAft>
              <a:buClr>
                <a:srgbClr val="000000"/>
              </a:buClr>
              <a:buSzPts val="1600"/>
              <a:buChar char="●"/>
            </a:pPr>
            <a:r>
              <a:rPr lang="en" sz="1600" dirty="0">
                <a:solidFill>
                  <a:srgbClr val="000000"/>
                </a:solidFill>
              </a:rPr>
              <a:t>Some Statutes Require the Lodestar Method</a:t>
            </a:r>
            <a:endParaRPr sz="1600" dirty="0">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3"/>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Lodestar Method--The Wolters Kluwer Bouvier Law Dictionary</a:t>
            </a:r>
            <a:endParaRPr dirty="0"/>
          </a:p>
        </p:txBody>
      </p:sp>
      <p:sp>
        <p:nvSpPr>
          <p:cNvPr id="219" name="Google Shape;219;p33"/>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400" dirty="0">
                <a:solidFill>
                  <a:srgbClr val="000000"/>
                </a:solidFill>
              </a:rPr>
              <a:t>“The reasonable rate for an attorney of a given skill in a given market in a given form of action. A lodestar amount is the fee that a reasonable attorney would expect to be paid in a particular legal market for a particular type of work and is usually an hourly rate. In considering the amount that a prevailing party is owed for attorney's fees in a case in which the court determines fee shifting is appropriate, the court will usually determine a lodestar amount, which represents a calculation of the usual fee for an attorney in such a case in that forum, as well as the quality of the work performed, the difficulty of the work, the experience or skill of the attorney, the result, the extent to which the work would bar other representation, the degree of risk of compensation under which the lawyer took the representation, and the novelty in the representation. This yields an hourly rate, or lodestar, that will be due to the lawyers in that case, and then that amount will be multiplied by the approved hours worked to determine a total bill.”</a:t>
            </a:r>
            <a:endParaRPr sz="1400" dirty="0">
              <a:solidFill>
                <a:srgbClr val="000000"/>
              </a:solidFill>
            </a:endParaRPr>
          </a:p>
        </p:txBody>
      </p:sp>
      <p:sp>
        <p:nvSpPr>
          <p:cNvPr id="220" name="Google Shape;220;p33"/>
          <p:cNvSpPr txBox="1"/>
          <p:nvPr/>
        </p:nvSpPr>
        <p:spPr>
          <a:xfrm>
            <a:off x="5922275" y="4264050"/>
            <a:ext cx="7353000" cy="858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latin typeface="Roboto"/>
              <a:ea typeface="Roboto"/>
              <a:cs typeface="Roboto"/>
              <a:sym typeface="Roboto"/>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4"/>
          <p:cNvSpPr txBox="1">
            <a:spLocks noGrp="1"/>
          </p:cNvSpPr>
          <p:nvPr>
            <p:ph type="title"/>
          </p:nvPr>
        </p:nvSpPr>
        <p:spPr>
          <a:xfrm>
            <a:off x="265500" y="1718250"/>
            <a:ext cx="4045200" cy="170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Overview of Court Regulation of Attorney Practice</a:t>
            </a:r>
            <a:endParaRPr dirty="0"/>
          </a:p>
        </p:txBody>
      </p:sp>
      <p:sp>
        <p:nvSpPr>
          <p:cNvPr id="226" name="Google Shape;226;p3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Examples Include:</a:t>
            </a:r>
            <a:endParaRPr dirty="0"/>
          </a:p>
          <a:p>
            <a:pPr marL="457200" lvl="0" indent="-342900" algn="l" rtl="0">
              <a:spcBef>
                <a:spcPts val="1600"/>
              </a:spcBef>
              <a:spcAft>
                <a:spcPts val="0"/>
              </a:spcAft>
              <a:buSzPts val="1800"/>
              <a:buChar char="●"/>
            </a:pPr>
            <a:r>
              <a:rPr lang="en" dirty="0"/>
              <a:t>Discipline </a:t>
            </a:r>
            <a:endParaRPr dirty="0"/>
          </a:p>
          <a:p>
            <a:pPr marL="457200" lvl="0" indent="-342900" algn="l" rtl="0">
              <a:spcBef>
                <a:spcPts val="1600"/>
              </a:spcBef>
              <a:spcAft>
                <a:spcPts val="0"/>
              </a:spcAft>
              <a:buSzPts val="1800"/>
              <a:buChar char="●"/>
            </a:pPr>
            <a:r>
              <a:rPr lang="en" dirty="0"/>
              <a:t>Admission</a:t>
            </a:r>
            <a:endParaRPr dirty="0"/>
          </a:p>
          <a:p>
            <a:pPr marL="457200" lvl="0" indent="-342900" algn="l" rtl="0">
              <a:spcBef>
                <a:spcPts val="1600"/>
              </a:spcBef>
              <a:spcAft>
                <a:spcPts val="1600"/>
              </a:spcAft>
              <a:buSzPts val="1800"/>
              <a:buChar char="●"/>
            </a:pPr>
            <a:r>
              <a:rPr lang="en" dirty="0"/>
              <a:t>Representation</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5"/>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Discipline</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6"/>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Discipline		</a:t>
            </a:r>
            <a:endParaRPr dirty="0"/>
          </a:p>
        </p:txBody>
      </p:sp>
      <p:sp>
        <p:nvSpPr>
          <p:cNvPr id="237" name="Google Shape;237;p36"/>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i="1" dirty="0"/>
              <a:t>Bowman v. McDonald</a:t>
            </a:r>
            <a:r>
              <a:rPr lang="en" sz="1800" dirty="0"/>
              <a:t>, 6 Nav. R. 101 (Nav. Sup. Ct. 1989)</a:t>
            </a:r>
            <a:endParaRPr sz="1800" dirty="0"/>
          </a:p>
          <a:p>
            <a:pPr marL="0" lvl="0" indent="0" algn="l" rtl="0">
              <a:spcBef>
                <a:spcPts val="1600"/>
              </a:spcBef>
              <a:spcAft>
                <a:spcPts val="1600"/>
              </a:spcAft>
              <a:buNone/>
            </a:pPr>
            <a:r>
              <a:rPr lang="en" sz="1800" dirty="0"/>
              <a:t>The courts normally leaves disciplinary matters to the NNBA</a:t>
            </a:r>
            <a:endParaRPr sz="1800" dirty="0"/>
          </a:p>
        </p:txBody>
      </p:sp>
      <p:sp>
        <p:nvSpPr>
          <p:cNvPr id="238" name="Google Shape;238;p36"/>
          <p:cNvSpPr txBox="1"/>
          <p:nvPr/>
        </p:nvSpPr>
        <p:spPr>
          <a:xfrm>
            <a:off x="3549500" y="657325"/>
            <a:ext cx="5463000" cy="430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dirty="0">
              <a:latin typeface="Roboto"/>
              <a:ea typeface="Roboto"/>
              <a:cs typeface="Roboto"/>
              <a:sym typeface="Roboto"/>
            </a:endParaRPr>
          </a:p>
          <a:p>
            <a:pPr marL="0" lvl="0" indent="0" algn="l" rtl="0">
              <a:spcBef>
                <a:spcPts val="0"/>
              </a:spcBef>
              <a:spcAft>
                <a:spcPts val="0"/>
              </a:spcAft>
              <a:buNone/>
            </a:pPr>
            <a:endParaRPr sz="1800" dirty="0">
              <a:latin typeface="Roboto"/>
              <a:ea typeface="Roboto"/>
              <a:cs typeface="Roboto"/>
              <a:sym typeface="Roboto"/>
            </a:endParaRPr>
          </a:p>
          <a:p>
            <a:pPr marL="0" lvl="0" indent="0" algn="l" rtl="0">
              <a:spcBef>
                <a:spcPts val="0"/>
              </a:spcBef>
              <a:spcAft>
                <a:spcPts val="0"/>
              </a:spcAft>
              <a:buNone/>
            </a:pPr>
            <a:r>
              <a:rPr lang="en" sz="1800" dirty="0">
                <a:latin typeface="Roboto"/>
                <a:ea typeface="Roboto"/>
                <a:cs typeface="Roboto"/>
                <a:sym typeface="Roboto"/>
              </a:rPr>
              <a:t>However, the courts will step in where:</a:t>
            </a:r>
            <a:endParaRPr sz="1800" dirty="0">
              <a:latin typeface="Roboto"/>
              <a:ea typeface="Roboto"/>
              <a:cs typeface="Roboto"/>
              <a:sym typeface="Roboto"/>
            </a:endParaRPr>
          </a:p>
          <a:p>
            <a:pPr marL="457200" lvl="0" indent="-342900" algn="l" rtl="0">
              <a:spcBef>
                <a:spcPts val="0"/>
              </a:spcBef>
              <a:spcAft>
                <a:spcPts val="0"/>
              </a:spcAft>
              <a:buSzPts val="1800"/>
              <a:buFont typeface="Roboto"/>
              <a:buAutoNum type="arabicPeriod"/>
            </a:pPr>
            <a:r>
              <a:rPr lang="en" sz="1800" dirty="0">
                <a:latin typeface="Roboto"/>
                <a:ea typeface="Roboto"/>
                <a:cs typeface="Roboto"/>
                <a:sym typeface="Roboto"/>
              </a:rPr>
              <a:t>Gross misconduct appears in proceedings before the court; or,</a:t>
            </a:r>
            <a:endParaRPr sz="1800" dirty="0">
              <a:latin typeface="Roboto"/>
              <a:ea typeface="Roboto"/>
              <a:cs typeface="Roboto"/>
              <a:sym typeface="Roboto"/>
            </a:endParaRPr>
          </a:p>
          <a:p>
            <a:pPr marL="457200" lvl="0" indent="-342900" algn="l" rtl="0">
              <a:spcBef>
                <a:spcPts val="0"/>
              </a:spcBef>
              <a:spcAft>
                <a:spcPts val="0"/>
              </a:spcAft>
              <a:buSzPts val="1800"/>
              <a:buFont typeface="Roboto"/>
              <a:buAutoNum type="arabicPeriod"/>
            </a:pPr>
            <a:r>
              <a:rPr lang="en" sz="1800" dirty="0">
                <a:latin typeface="Roboto"/>
                <a:ea typeface="Roboto"/>
                <a:cs typeface="Roboto"/>
                <a:sym typeface="Roboto"/>
              </a:rPr>
              <a:t>When the bar member participates in a scheme to interfere with the operation or proceeding of any court of the Navajo Nation. </a:t>
            </a:r>
            <a:endParaRPr sz="1800" dirty="0">
              <a:latin typeface="Roboto"/>
              <a:ea typeface="Roboto"/>
              <a:cs typeface="Roboto"/>
              <a:sym typeface="Roboto"/>
            </a:endParaRPr>
          </a:p>
          <a:p>
            <a:pPr marL="914400" lvl="0" indent="0" algn="l" rtl="0">
              <a:spcBef>
                <a:spcPts val="0"/>
              </a:spcBef>
              <a:spcAft>
                <a:spcPts val="0"/>
              </a:spcAft>
              <a:buNone/>
            </a:pPr>
            <a:endParaRPr dirty="0">
              <a:latin typeface="Roboto"/>
              <a:ea typeface="Roboto"/>
              <a:cs typeface="Roboto"/>
              <a:sym typeface="Roboto"/>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3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Discipline Continued...</a:t>
            </a:r>
            <a:endParaRPr dirty="0"/>
          </a:p>
        </p:txBody>
      </p:sp>
      <p:sp>
        <p:nvSpPr>
          <p:cNvPr id="244" name="Google Shape;244;p37"/>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dirty="0">
                <a:solidFill>
                  <a:srgbClr val="000000"/>
                </a:solidFill>
              </a:rPr>
              <a:t>Suspension</a:t>
            </a:r>
            <a:endParaRPr sz="1600" dirty="0">
              <a:solidFill>
                <a:srgbClr val="000000"/>
              </a:solidFill>
            </a:endParaRPr>
          </a:p>
          <a:p>
            <a:pPr marL="0" lvl="0" indent="0" algn="l" rtl="0">
              <a:spcBef>
                <a:spcPts val="1600"/>
              </a:spcBef>
              <a:spcAft>
                <a:spcPts val="0"/>
              </a:spcAft>
              <a:buNone/>
            </a:pPr>
            <a:r>
              <a:rPr lang="en" sz="1600" dirty="0">
                <a:solidFill>
                  <a:srgbClr val="000000"/>
                </a:solidFill>
              </a:rPr>
              <a:t>Attorney was suspended by the Supreme Court. </a:t>
            </a:r>
            <a:r>
              <a:rPr lang="en" sz="1600" i="1" dirty="0">
                <a:solidFill>
                  <a:srgbClr val="000000"/>
                </a:solidFill>
              </a:rPr>
              <a:t>In re Seanez</a:t>
            </a:r>
            <a:r>
              <a:rPr lang="en" sz="1600" dirty="0">
                <a:solidFill>
                  <a:srgbClr val="000000"/>
                </a:solidFill>
              </a:rPr>
              <a:t>, 9 Nav. R. 433 (Nav. Sup. Ct. 2010).</a:t>
            </a:r>
            <a:endParaRPr sz="1600" dirty="0">
              <a:solidFill>
                <a:srgbClr val="000000"/>
              </a:solidFill>
            </a:endParaRPr>
          </a:p>
          <a:p>
            <a:pPr marL="0" lvl="0" indent="0" algn="l" rtl="0">
              <a:spcBef>
                <a:spcPts val="1600"/>
              </a:spcBef>
              <a:spcAft>
                <a:spcPts val="1600"/>
              </a:spcAft>
              <a:buNone/>
            </a:pPr>
            <a:r>
              <a:rPr lang="en" sz="1600" dirty="0">
                <a:solidFill>
                  <a:srgbClr val="000000"/>
                </a:solidFill>
              </a:rPr>
              <a:t>Suspension was for giving legal opinions that defied orders of the Court. </a:t>
            </a:r>
            <a:endParaRPr sz="1600" dirty="0">
              <a:solidFill>
                <a:srgbClr val="000000"/>
              </a:solidFill>
            </a:endParaRPr>
          </a:p>
        </p:txBody>
      </p:sp>
      <p:sp>
        <p:nvSpPr>
          <p:cNvPr id="245" name="Google Shape;245;p37"/>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dirty="0">
                <a:solidFill>
                  <a:srgbClr val="000000"/>
                </a:solidFill>
              </a:rPr>
              <a:t>Disbarment</a:t>
            </a:r>
            <a:endParaRPr sz="1600" dirty="0">
              <a:solidFill>
                <a:srgbClr val="000000"/>
              </a:solidFill>
            </a:endParaRPr>
          </a:p>
          <a:p>
            <a:pPr marL="0" lvl="0" indent="0" algn="l" rtl="0">
              <a:spcBef>
                <a:spcPts val="1600"/>
              </a:spcBef>
              <a:spcAft>
                <a:spcPts val="1600"/>
              </a:spcAft>
              <a:buNone/>
            </a:pPr>
            <a:r>
              <a:rPr lang="en" sz="1600" dirty="0">
                <a:solidFill>
                  <a:srgbClr val="000000"/>
                </a:solidFill>
              </a:rPr>
              <a:t>Attorney was disbarred for unauthorized practice of law while suspended. </a:t>
            </a:r>
            <a:r>
              <a:rPr lang="en" sz="1600" i="1" dirty="0">
                <a:solidFill>
                  <a:srgbClr val="000000"/>
                </a:solidFill>
              </a:rPr>
              <a:t>In re Seanez</a:t>
            </a:r>
            <a:r>
              <a:rPr lang="en" sz="1600" dirty="0">
                <a:solidFill>
                  <a:srgbClr val="000000"/>
                </a:solidFill>
              </a:rPr>
              <a:t>, 9 Nav. R. 467 (Nav. Sup. Ct. 2011). </a:t>
            </a:r>
            <a:endParaRPr sz="1600" dirty="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Admission</a:t>
            </a: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3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Admission</a:t>
            </a:r>
            <a:endParaRPr dirty="0"/>
          </a:p>
        </p:txBody>
      </p:sp>
      <p:sp>
        <p:nvSpPr>
          <p:cNvPr id="256" name="Google Shape;256;p39"/>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lnSpc>
                <a:spcPct val="107916"/>
              </a:lnSpc>
              <a:spcBef>
                <a:spcPts val="0"/>
              </a:spcBef>
              <a:spcAft>
                <a:spcPts val="0"/>
              </a:spcAft>
              <a:buNone/>
            </a:pPr>
            <a:r>
              <a:rPr lang="en" dirty="0">
                <a:solidFill>
                  <a:srgbClr val="000000"/>
                </a:solidFill>
              </a:rPr>
              <a:t>The Court Can Look at Special Petitions to Practice that are outside the NNBA Process. </a:t>
            </a:r>
            <a:r>
              <a:rPr lang="en" i="1" dirty="0">
                <a:solidFill>
                  <a:srgbClr val="000000"/>
                </a:solidFill>
              </a:rPr>
              <a:t>In re Practice of Law in the Courts of Navajo Nation</a:t>
            </a:r>
            <a:r>
              <a:rPr lang="en" dirty="0">
                <a:solidFill>
                  <a:srgbClr val="000000"/>
                </a:solidFill>
              </a:rPr>
              <a:t>, 4 Nav. R. 75 (Nav. Ct. of App. 1983). </a:t>
            </a:r>
            <a:endParaRPr dirty="0">
              <a:solidFill>
                <a:srgbClr val="000000"/>
              </a:solidFill>
            </a:endParaRPr>
          </a:p>
          <a:p>
            <a:pPr marL="0" lvl="0" indent="0" algn="l" rtl="0">
              <a:lnSpc>
                <a:spcPct val="107916"/>
              </a:lnSpc>
              <a:spcBef>
                <a:spcPts val="0"/>
              </a:spcBef>
              <a:spcAft>
                <a:spcPts val="0"/>
              </a:spcAft>
              <a:buNone/>
            </a:pPr>
            <a:endParaRPr dirty="0">
              <a:solidFill>
                <a:srgbClr val="000000"/>
              </a:solidFill>
            </a:endParaRPr>
          </a:p>
          <a:p>
            <a:pPr marL="0" lvl="0" indent="0" algn="l" rtl="0">
              <a:lnSpc>
                <a:spcPct val="107916"/>
              </a:lnSpc>
              <a:spcBef>
                <a:spcPts val="0"/>
              </a:spcBef>
              <a:spcAft>
                <a:spcPts val="0"/>
              </a:spcAft>
              <a:buNone/>
            </a:pPr>
            <a:r>
              <a:rPr lang="en" dirty="0">
                <a:solidFill>
                  <a:srgbClr val="000000"/>
                </a:solidFill>
              </a:rPr>
              <a:t>Court stated that applicants must first apply for admission with the NNBA. </a:t>
            </a:r>
            <a:r>
              <a:rPr lang="en" i="1" dirty="0">
                <a:solidFill>
                  <a:srgbClr val="000000"/>
                </a:solidFill>
              </a:rPr>
              <a:t>Id</a:t>
            </a:r>
            <a:r>
              <a:rPr lang="en" dirty="0">
                <a:solidFill>
                  <a:srgbClr val="000000"/>
                </a:solidFill>
              </a:rPr>
              <a:t>. </a:t>
            </a:r>
            <a:endParaRPr dirty="0">
              <a:solidFill>
                <a:srgbClr val="000000"/>
              </a:solidFill>
            </a:endParaRPr>
          </a:p>
        </p:txBody>
      </p:sp>
      <p:sp>
        <p:nvSpPr>
          <p:cNvPr id="257" name="Google Shape;257;p39"/>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p>
            <a:pPr marL="0" lvl="0" indent="0" algn="l" rtl="0">
              <a:lnSpc>
                <a:spcPct val="107916"/>
              </a:lnSpc>
              <a:spcBef>
                <a:spcPts val="0"/>
              </a:spcBef>
              <a:spcAft>
                <a:spcPts val="0"/>
              </a:spcAft>
              <a:buNone/>
            </a:pPr>
            <a:r>
              <a:rPr lang="en" dirty="0">
                <a:solidFill>
                  <a:srgbClr val="000000"/>
                </a:solidFill>
              </a:rPr>
              <a:t>Attorney Who Was Erroneously Granted Admission by the NNBA Could Continue to Practice. </a:t>
            </a:r>
            <a:r>
              <a:rPr lang="en" i="1" dirty="0">
                <a:solidFill>
                  <a:srgbClr val="000000"/>
                </a:solidFill>
              </a:rPr>
              <a:t>In re Battles</a:t>
            </a:r>
            <a:r>
              <a:rPr lang="en" dirty="0">
                <a:solidFill>
                  <a:srgbClr val="000000"/>
                </a:solidFill>
              </a:rPr>
              <a:t>, 3 Nav. R. 92 (Nav. Ct. of App. 1982).</a:t>
            </a:r>
            <a:endParaRPr dirty="0">
              <a:solidFill>
                <a:srgbClr val="000000"/>
              </a:solidFill>
            </a:endParaRPr>
          </a:p>
          <a:p>
            <a:pPr marL="0" lvl="0" indent="0" algn="l" rtl="0">
              <a:lnSpc>
                <a:spcPct val="107916"/>
              </a:lnSpc>
              <a:spcBef>
                <a:spcPts val="0"/>
              </a:spcBef>
              <a:spcAft>
                <a:spcPts val="0"/>
              </a:spcAft>
              <a:buNone/>
            </a:pPr>
            <a:endParaRPr dirty="0">
              <a:solidFill>
                <a:srgbClr val="000000"/>
              </a:solidFill>
            </a:endParaRPr>
          </a:p>
          <a:p>
            <a:pPr marL="0" lvl="0" indent="0" algn="l" rtl="0">
              <a:lnSpc>
                <a:spcPct val="107916"/>
              </a:lnSpc>
              <a:spcBef>
                <a:spcPts val="800"/>
              </a:spcBef>
              <a:spcAft>
                <a:spcPts val="800"/>
              </a:spcAft>
              <a:buNone/>
            </a:pPr>
            <a:r>
              <a:rPr lang="en" dirty="0">
                <a:solidFill>
                  <a:srgbClr val="000000"/>
                </a:solidFill>
              </a:rPr>
              <a:t>Passed the NNBA Bar Exam but was a  Non-Indian and a Non-Professional Attorney. </a:t>
            </a:r>
            <a:endParaRPr dirty="0">
              <a:solidFill>
                <a:srgbClr val="0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Revoking Admission</a:t>
            </a:r>
            <a:endParaRPr dirty="0"/>
          </a:p>
        </p:txBody>
      </p:sp>
      <p:sp>
        <p:nvSpPr>
          <p:cNvPr id="263" name="Google Shape;263;p40"/>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lnSpc>
                <a:spcPct val="107916"/>
              </a:lnSpc>
              <a:spcBef>
                <a:spcPts val="0"/>
              </a:spcBef>
              <a:spcAft>
                <a:spcPts val="0"/>
              </a:spcAft>
              <a:buNone/>
            </a:pPr>
            <a:r>
              <a:rPr lang="en" dirty="0">
                <a:solidFill>
                  <a:srgbClr val="000000"/>
                </a:solidFill>
              </a:rPr>
              <a:t>False Affidavit Led to Revocation of Admission by Motion. </a:t>
            </a:r>
            <a:r>
              <a:rPr lang="en" i="1" dirty="0">
                <a:solidFill>
                  <a:srgbClr val="000000"/>
                </a:solidFill>
              </a:rPr>
              <a:t>In re Admission to Practice of Wilson</a:t>
            </a:r>
            <a:r>
              <a:rPr lang="en" dirty="0">
                <a:solidFill>
                  <a:srgbClr val="000000"/>
                </a:solidFill>
              </a:rPr>
              <a:t>, 4 Nav. R. 137 (Nav. Ct. of App. 1983) </a:t>
            </a:r>
            <a:endParaRPr dirty="0">
              <a:solidFill>
                <a:srgbClr val="000000"/>
              </a:solidFill>
            </a:endParaRPr>
          </a:p>
          <a:p>
            <a:pPr marL="0" lvl="0" indent="0" algn="l" rtl="0">
              <a:lnSpc>
                <a:spcPct val="107916"/>
              </a:lnSpc>
              <a:spcBef>
                <a:spcPts val="0"/>
              </a:spcBef>
              <a:spcAft>
                <a:spcPts val="0"/>
              </a:spcAft>
              <a:buNone/>
            </a:pPr>
            <a:endParaRPr dirty="0">
              <a:solidFill>
                <a:srgbClr val="000000"/>
              </a:solidFill>
            </a:endParaRPr>
          </a:p>
          <a:p>
            <a:pPr marL="0" lvl="0" indent="0" algn="l" rtl="0">
              <a:lnSpc>
                <a:spcPct val="107916"/>
              </a:lnSpc>
              <a:spcBef>
                <a:spcPts val="0"/>
              </a:spcBef>
              <a:spcAft>
                <a:spcPts val="0"/>
              </a:spcAft>
              <a:buNone/>
            </a:pPr>
            <a:r>
              <a:rPr lang="en" dirty="0">
                <a:solidFill>
                  <a:srgbClr val="000000"/>
                </a:solidFill>
              </a:rPr>
              <a:t>Could only be reversed upon admission after taking the NNBA Bar Exam.</a:t>
            </a:r>
            <a:endParaRPr dirty="0">
              <a:solidFill>
                <a:srgbClr val="000000"/>
              </a:solidFill>
            </a:endParaRPr>
          </a:p>
          <a:p>
            <a:pPr marL="0" lvl="0" indent="0" algn="l" rtl="0">
              <a:spcBef>
                <a:spcPts val="0"/>
              </a:spcBef>
              <a:spcAft>
                <a:spcPts val="1600"/>
              </a:spcAft>
              <a:buNone/>
            </a:pP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41"/>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i="1" dirty="0"/>
              <a:t>Pro Hac Vice</a:t>
            </a:r>
            <a:endParaRPr i="1" dirty="0"/>
          </a:p>
        </p:txBody>
      </p:sp>
      <p:sp>
        <p:nvSpPr>
          <p:cNvPr id="269" name="Google Shape;269;p41"/>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dirty="0"/>
              <a:t>Court Has Paused the Entire Process. T</a:t>
            </a:r>
            <a:r>
              <a:rPr lang="en" sz="1400" i="1" dirty="0"/>
              <a:t>homas Bisup v. Kayenta District Court</a:t>
            </a:r>
            <a:r>
              <a:rPr lang="en" sz="1400" dirty="0"/>
              <a:t>. No. SC-CV-19-19 (Nav. Sup. Ct. 2019).</a:t>
            </a:r>
            <a:endParaRPr sz="1400" dirty="0"/>
          </a:p>
          <a:p>
            <a:pPr marL="0" lvl="0" indent="0" algn="l" rtl="0">
              <a:spcBef>
                <a:spcPts val="1600"/>
              </a:spcBef>
              <a:spcAft>
                <a:spcPts val="0"/>
              </a:spcAft>
              <a:buNone/>
            </a:pPr>
            <a:r>
              <a:rPr lang="en" sz="1400" dirty="0"/>
              <a:t>Court Ordered the NNBA To Cease Acceptance of Pro Hac Vice Applications Pending Further Order of the Court. </a:t>
            </a:r>
            <a:endParaRPr sz="1400" dirty="0"/>
          </a:p>
          <a:p>
            <a:pPr marL="0" lvl="0" indent="0" algn="l" rtl="0">
              <a:spcBef>
                <a:spcPts val="1600"/>
              </a:spcBef>
              <a:spcAft>
                <a:spcPts val="1600"/>
              </a:spcAft>
              <a:buNone/>
            </a:pPr>
            <a:endParaRPr dirty="0"/>
          </a:p>
        </p:txBody>
      </p:sp>
      <p:sp>
        <p:nvSpPr>
          <p:cNvPr id="270" name="Google Shape;270;p41"/>
          <p:cNvSpPr txBox="1"/>
          <p:nvPr/>
        </p:nvSpPr>
        <p:spPr>
          <a:xfrm>
            <a:off x="3461875" y="358775"/>
            <a:ext cx="5506800" cy="451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latin typeface="Roboto"/>
              <a:ea typeface="Roboto"/>
              <a:cs typeface="Roboto"/>
              <a:sym typeface="Roboto"/>
            </a:endParaRPr>
          </a:p>
          <a:p>
            <a:pPr marL="0" lvl="0" indent="0" algn="l" rtl="0">
              <a:spcBef>
                <a:spcPts val="0"/>
              </a:spcBef>
              <a:spcAft>
                <a:spcPts val="0"/>
              </a:spcAft>
              <a:buNone/>
            </a:pPr>
            <a:endParaRPr dirty="0">
              <a:latin typeface="Roboto"/>
              <a:ea typeface="Roboto"/>
              <a:cs typeface="Roboto"/>
              <a:sym typeface="Roboto"/>
            </a:endParaRPr>
          </a:p>
          <a:p>
            <a:pPr marL="0" lvl="0" indent="0" algn="l" rtl="0">
              <a:spcBef>
                <a:spcPts val="0"/>
              </a:spcBef>
              <a:spcAft>
                <a:spcPts val="0"/>
              </a:spcAft>
              <a:buNone/>
            </a:pPr>
            <a:endParaRPr dirty="0">
              <a:latin typeface="Roboto"/>
              <a:ea typeface="Roboto"/>
              <a:cs typeface="Roboto"/>
              <a:sym typeface="Roboto"/>
            </a:endParaRPr>
          </a:p>
          <a:p>
            <a:pPr marL="0" lvl="0" indent="0" algn="l" rtl="0">
              <a:spcBef>
                <a:spcPts val="0"/>
              </a:spcBef>
              <a:spcAft>
                <a:spcPts val="0"/>
              </a:spcAft>
              <a:buNone/>
            </a:pPr>
            <a:endParaRPr dirty="0">
              <a:latin typeface="Roboto"/>
              <a:ea typeface="Roboto"/>
              <a:cs typeface="Roboto"/>
              <a:sym typeface="Roboto"/>
            </a:endParaRPr>
          </a:p>
          <a:p>
            <a:pPr marL="0" lvl="0" indent="0" algn="l" rtl="0">
              <a:spcBef>
                <a:spcPts val="0"/>
              </a:spcBef>
              <a:spcAft>
                <a:spcPts val="0"/>
              </a:spcAft>
              <a:buNone/>
            </a:pPr>
            <a:endParaRPr dirty="0">
              <a:latin typeface="Roboto"/>
              <a:ea typeface="Roboto"/>
              <a:cs typeface="Roboto"/>
              <a:sym typeface="Roboto"/>
            </a:endParaRPr>
          </a:p>
          <a:p>
            <a:pPr marL="0" lvl="0" indent="0" algn="l" rtl="0">
              <a:spcBef>
                <a:spcPts val="0"/>
              </a:spcBef>
              <a:spcAft>
                <a:spcPts val="0"/>
              </a:spcAft>
              <a:buNone/>
            </a:pPr>
            <a:r>
              <a:rPr lang="en" sz="1800" dirty="0">
                <a:latin typeface="Roboto"/>
                <a:ea typeface="Roboto"/>
                <a:cs typeface="Roboto"/>
                <a:sym typeface="Roboto"/>
              </a:rPr>
              <a:t>Court clarified the Pro Hac Vice Process, and Found that Counsel Had Not Properly Complied. </a:t>
            </a:r>
            <a:r>
              <a:rPr lang="en" sz="1800" i="1" dirty="0">
                <a:latin typeface="Roboto"/>
                <a:ea typeface="Roboto"/>
                <a:cs typeface="Roboto"/>
                <a:sym typeface="Roboto"/>
              </a:rPr>
              <a:t>Corporation of the President of the Church of Jesus Christ of Latter Day Saints v. Window Rock District Court and Concerning BN, Real Party in Interest</a:t>
            </a:r>
            <a:r>
              <a:rPr lang="en" sz="1800" dirty="0">
                <a:latin typeface="Roboto"/>
                <a:ea typeface="Roboto"/>
                <a:cs typeface="Roboto"/>
                <a:sym typeface="Roboto"/>
              </a:rPr>
              <a:t>, SC-CV-42-18, slip op at 5 (Nav. Sup. Ct. December 28, 2018)</a:t>
            </a:r>
            <a:endParaRPr sz="1800" dirty="0">
              <a:latin typeface="Roboto"/>
              <a:ea typeface="Roboto"/>
              <a:cs typeface="Roboto"/>
              <a:sym typeface="Roboto"/>
            </a:endParaRPr>
          </a:p>
          <a:p>
            <a:pPr marL="0" lvl="0" indent="0" algn="l" rtl="0">
              <a:spcBef>
                <a:spcPts val="0"/>
              </a:spcBef>
              <a:spcAft>
                <a:spcPts val="0"/>
              </a:spcAft>
              <a:buNone/>
            </a:pPr>
            <a:endParaRPr sz="1800" dirty="0">
              <a:latin typeface="Roboto"/>
              <a:ea typeface="Roboto"/>
              <a:cs typeface="Roboto"/>
              <a:sym typeface="Roboto"/>
            </a:endParaRPr>
          </a:p>
          <a:p>
            <a:pPr marL="0" lvl="0" indent="0" algn="l" rtl="0">
              <a:spcBef>
                <a:spcPts val="0"/>
              </a:spcBef>
              <a:spcAft>
                <a:spcPts val="0"/>
              </a:spcAft>
              <a:buNone/>
            </a:pPr>
            <a:r>
              <a:rPr lang="en" sz="1800" dirty="0">
                <a:latin typeface="Roboto"/>
                <a:ea typeface="Roboto"/>
                <a:cs typeface="Roboto"/>
                <a:sym typeface="Roboto"/>
              </a:rPr>
              <a:t>Must Seek Leave of Court &amp; Comply with NNBA Process. </a:t>
            </a:r>
            <a:r>
              <a:rPr lang="en" sz="1800" i="1" dirty="0">
                <a:latin typeface="Roboto"/>
                <a:ea typeface="Roboto"/>
                <a:cs typeface="Roboto"/>
                <a:sym typeface="Roboto"/>
              </a:rPr>
              <a:t>Id</a:t>
            </a:r>
            <a:r>
              <a:rPr lang="en" sz="1800" dirty="0">
                <a:latin typeface="Roboto"/>
                <a:ea typeface="Roboto"/>
                <a:cs typeface="Roboto"/>
                <a:sym typeface="Roboto"/>
              </a:rPr>
              <a:t>.</a:t>
            </a:r>
            <a:endParaRPr sz="1800" dirty="0">
              <a:latin typeface="Roboto"/>
              <a:ea typeface="Roboto"/>
              <a:cs typeface="Roboto"/>
              <a:sym typeface="Roboto"/>
            </a:endParaRPr>
          </a:p>
          <a:p>
            <a:pPr marL="0" lvl="0" indent="0" algn="l" rtl="0">
              <a:spcBef>
                <a:spcPts val="0"/>
              </a:spcBef>
              <a:spcAft>
                <a:spcPts val="0"/>
              </a:spcAft>
              <a:buNone/>
            </a:pPr>
            <a:endParaRPr sz="1800" dirty="0">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Overview of the Court Regulation of Attorney Practice</a:t>
            </a:r>
            <a:endParaRPr dirty="0"/>
          </a:p>
        </p:txBody>
      </p:sp>
      <p:sp>
        <p:nvSpPr>
          <p:cNvPr id="81" name="Google Shape;81;p15"/>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Char char="●"/>
            </a:pPr>
            <a:r>
              <a:rPr lang="en" dirty="0">
                <a:solidFill>
                  <a:srgbClr val="000000"/>
                </a:solidFill>
              </a:rPr>
              <a:t>The Navajo Courts--and specifically the Navajo Nation Supreme Court--are the ultimate regulators of practice on the Navajo Nation. </a:t>
            </a:r>
            <a:endParaRPr dirty="0">
              <a:solidFill>
                <a:srgbClr val="000000"/>
              </a:solidFill>
            </a:endParaRPr>
          </a:p>
          <a:p>
            <a:pPr marL="457200" lvl="0" indent="-342900" algn="l" rtl="0">
              <a:spcBef>
                <a:spcPts val="0"/>
              </a:spcBef>
              <a:spcAft>
                <a:spcPts val="0"/>
              </a:spcAft>
              <a:buClr>
                <a:srgbClr val="000000"/>
              </a:buClr>
              <a:buSzPts val="1800"/>
              <a:buChar char="●"/>
            </a:pPr>
            <a:r>
              <a:rPr lang="en" dirty="0">
                <a:solidFill>
                  <a:srgbClr val="000000"/>
                </a:solidFill>
              </a:rPr>
              <a:t>Using this authority, the Navajo Courts regulate  attorney conduct and admission to the bar.  </a:t>
            </a:r>
            <a:endParaRPr dirty="0">
              <a:solidFill>
                <a:srgbClr val="0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42"/>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Representation</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3"/>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Entry of Appearance</a:t>
            </a:r>
            <a:endParaRPr dirty="0"/>
          </a:p>
        </p:txBody>
      </p:sp>
      <p:sp>
        <p:nvSpPr>
          <p:cNvPr id="281" name="Google Shape;281;p43"/>
          <p:cNvSpPr txBox="1">
            <a:spLocks noGrp="1"/>
          </p:cNvSpPr>
          <p:nvPr>
            <p:ph type="body" idx="1"/>
          </p:nvPr>
        </p:nvSpPr>
        <p:spPr>
          <a:xfrm>
            <a:off x="471900" y="1919075"/>
            <a:ext cx="84237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dirty="0">
                <a:solidFill>
                  <a:srgbClr val="000000"/>
                </a:solidFill>
              </a:rPr>
              <a:t>Court Denied Entry of Appearance for the Navajo Nation Department of Justice Where a Conflict Existed. </a:t>
            </a:r>
            <a:r>
              <a:rPr lang="en" sz="1800" i="1" dirty="0">
                <a:solidFill>
                  <a:srgbClr val="000000"/>
                </a:solidFill>
              </a:rPr>
              <a:t>Eriacho v. Ramah Dist. Ct.</a:t>
            </a:r>
            <a:r>
              <a:rPr lang="en" sz="1800" dirty="0">
                <a:solidFill>
                  <a:srgbClr val="000000"/>
                </a:solidFill>
              </a:rPr>
              <a:t>, 8 Nav. R. 598 (Nav. Sup. Ct. 2004).</a:t>
            </a:r>
            <a:endParaRPr sz="1800" dirty="0">
              <a:solidFill>
                <a:srgbClr val="000000"/>
              </a:solidFill>
            </a:endParaRPr>
          </a:p>
          <a:p>
            <a:pPr marL="0" lvl="0" indent="0" algn="l" rtl="0">
              <a:spcBef>
                <a:spcPts val="1600"/>
              </a:spcBef>
              <a:spcAft>
                <a:spcPts val="0"/>
              </a:spcAft>
              <a:buNone/>
            </a:pPr>
            <a:r>
              <a:rPr lang="en" sz="1800" dirty="0">
                <a:solidFill>
                  <a:srgbClr val="000000"/>
                </a:solidFill>
              </a:rPr>
              <a:t>Because NNDOJ represents the courts in federal litigation, NNDOJ could not represent the court in a writ.</a:t>
            </a:r>
            <a:endParaRPr sz="1800" dirty="0">
              <a:solidFill>
                <a:srgbClr val="000000"/>
              </a:solidFill>
            </a:endParaRPr>
          </a:p>
          <a:p>
            <a:pPr marL="0" lvl="0" indent="0" algn="l" rtl="0">
              <a:spcBef>
                <a:spcPts val="1600"/>
              </a:spcBef>
              <a:spcAft>
                <a:spcPts val="1600"/>
              </a:spcAft>
              <a:buNone/>
            </a:pP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Withdrawal</a:t>
            </a:r>
            <a:endParaRPr dirty="0"/>
          </a:p>
        </p:txBody>
      </p:sp>
      <p:sp>
        <p:nvSpPr>
          <p:cNvPr id="287" name="Google Shape;287;p44"/>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000000"/>
                </a:solidFill>
              </a:rPr>
              <a:t>Court Denied a Motion to Withdraw and Kept Attorneys Representing a Criminal Defendant. </a:t>
            </a:r>
            <a:r>
              <a:rPr lang="en" i="1" dirty="0">
                <a:solidFill>
                  <a:srgbClr val="000000"/>
                </a:solidFill>
              </a:rPr>
              <a:t>Navajo Nation v. MacDonald</a:t>
            </a:r>
            <a:r>
              <a:rPr lang="en" dirty="0">
                <a:solidFill>
                  <a:srgbClr val="000000"/>
                </a:solidFill>
              </a:rPr>
              <a:t>, 6 Nav. R. 222 (Nav. Sup. Ct. 1990).</a:t>
            </a:r>
            <a:endParaRPr dirty="0">
              <a:solidFill>
                <a:srgbClr val="000000"/>
              </a:solidFill>
            </a:endParaRPr>
          </a:p>
          <a:p>
            <a:pPr marL="0" lvl="0" indent="0" algn="l" rtl="0">
              <a:spcBef>
                <a:spcPts val="1600"/>
              </a:spcBef>
              <a:spcAft>
                <a:spcPts val="0"/>
              </a:spcAft>
              <a:buNone/>
            </a:pPr>
            <a:r>
              <a:rPr lang="en" dirty="0">
                <a:solidFill>
                  <a:srgbClr val="000000"/>
                </a:solidFill>
              </a:rPr>
              <a:t>Attorneys had complained that the costs of representation far exceeded the fee paid. </a:t>
            </a:r>
            <a:endParaRPr dirty="0">
              <a:solidFill>
                <a:srgbClr val="000000"/>
              </a:solidFill>
            </a:endParaRPr>
          </a:p>
          <a:p>
            <a:pPr marL="0" lvl="0" indent="0" algn="l" rtl="0">
              <a:spcBef>
                <a:spcPts val="1600"/>
              </a:spcBef>
              <a:spcAft>
                <a:spcPts val="1600"/>
              </a:spcAft>
              <a:buNone/>
            </a:pPr>
            <a:endParaRPr dirty="0"/>
          </a:p>
        </p:txBody>
      </p:sp>
      <p:sp>
        <p:nvSpPr>
          <p:cNvPr id="288" name="Google Shape;288;p44"/>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000000"/>
                </a:solidFill>
              </a:rPr>
              <a:t>A Court Appointed Attorney Was Not Permitted to Withdraw Under Claims that Representation Violated the Law.  </a:t>
            </a:r>
            <a:r>
              <a:rPr lang="en" i="1" dirty="0">
                <a:solidFill>
                  <a:srgbClr val="000000"/>
                </a:solidFill>
              </a:rPr>
              <a:t>Boos v. Yazzie</a:t>
            </a:r>
            <a:r>
              <a:rPr lang="en" dirty="0">
                <a:solidFill>
                  <a:srgbClr val="000000"/>
                </a:solidFill>
              </a:rPr>
              <a:t>, 6 Nav. R. 211 (Nav. Sup. Ct. 1990).</a:t>
            </a:r>
            <a:endParaRPr dirty="0">
              <a:solidFill>
                <a:srgbClr val="000000"/>
              </a:solidFill>
            </a:endParaRPr>
          </a:p>
          <a:p>
            <a:pPr marL="0" lvl="0" indent="0" algn="l" rtl="0">
              <a:spcBef>
                <a:spcPts val="1600"/>
              </a:spcBef>
              <a:spcAft>
                <a:spcPts val="0"/>
              </a:spcAft>
              <a:buNone/>
            </a:pPr>
            <a:r>
              <a:rPr lang="en" dirty="0">
                <a:solidFill>
                  <a:srgbClr val="000000"/>
                </a:solidFill>
              </a:rPr>
              <a:t>DNA—People’s Legal Services’ governing rules and statutes did not overcome the appointment by the court.</a:t>
            </a:r>
            <a:endParaRPr dirty="0">
              <a:solidFill>
                <a:srgbClr val="000000"/>
              </a:solidFill>
            </a:endParaRPr>
          </a:p>
          <a:p>
            <a:pPr marL="0" lvl="0" indent="0" algn="l" rtl="0">
              <a:spcBef>
                <a:spcPts val="1600"/>
              </a:spcBef>
              <a:spcAft>
                <a:spcPts val="1600"/>
              </a:spcAft>
              <a:buNone/>
            </a:pP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45"/>
          <p:cNvSpPr txBox="1">
            <a:spLocks noGrp="1"/>
          </p:cNvSpPr>
          <p:nvPr>
            <p:ph type="title"/>
          </p:nvPr>
        </p:nvSpPr>
        <p:spPr>
          <a:xfrm>
            <a:off x="475500" y="1258525"/>
            <a:ext cx="82221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Questions?</a:t>
            </a:r>
            <a:endParaRPr dirty="0"/>
          </a:p>
        </p:txBody>
      </p:sp>
      <p:sp>
        <p:nvSpPr>
          <p:cNvPr id="294" name="Google Shape;294;p45"/>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46"/>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p>
            <a:pPr marL="1371600" lvl="0" indent="0" algn="l" rtl="0">
              <a:spcBef>
                <a:spcPts val="0"/>
              </a:spcBef>
              <a:spcAft>
                <a:spcPts val="0"/>
              </a:spcAft>
              <a:buNone/>
            </a:pPr>
            <a:r>
              <a:rPr lang="en" dirty="0"/>
              <a:t>Have a Nice Weekend!</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txBox="1">
            <a:spLocks noGrp="1"/>
          </p:cNvSpPr>
          <p:nvPr>
            <p:ph type="title"/>
          </p:nvPr>
        </p:nvSpPr>
        <p:spPr>
          <a:xfrm>
            <a:off x="265500" y="1718250"/>
            <a:ext cx="4045200" cy="170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Attorney's Fees</a:t>
            </a:r>
            <a:endParaRPr dirty="0"/>
          </a:p>
        </p:txBody>
      </p:sp>
      <p:sp>
        <p:nvSpPr>
          <p:cNvPr id="87" name="Google Shape;87;p16"/>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Only Allowed in 3 Circumstances:</a:t>
            </a:r>
            <a:endParaRPr dirty="0"/>
          </a:p>
          <a:p>
            <a:pPr marL="457200" lvl="0" indent="-342900" algn="l" rtl="0">
              <a:spcBef>
                <a:spcPts val="1600"/>
              </a:spcBef>
              <a:spcAft>
                <a:spcPts val="0"/>
              </a:spcAft>
              <a:buSzPts val="1800"/>
              <a:buChar char="●"/>
            </a:pPr>
            <a:r>
              <a:rPr lang="en" dirty="0"/>
              <a:t>Misconduct</a:t>
            </a:r>
            <a:endParaRPr dirty="0"/>
          </a:p>
          <a:p>
            <a:pPr marL="457200" lvl="0" indent="-342900" algn="l" rtl="0">
              <a:spcBef>
                <a:spcPts val="0"/>
              </a:spcBef>
              <a:spcAft>
                <a:spcPts val="0"/>
              </a:spcAft>
              <a:buSzPts val="1800"/>
              <a:buChar char="●"/>
            </a:pPr>
            <a:r>
              <a:rPr lang="en" dirty="0"/>
              <a:t>“Special Circumstances”</a:t>
            </a:r>
            <a:endParaRPr dirty="0"/>
          </a:p>
          <a:p>
            <a:pPr marL="457200" lvl="0" indent="-342900" algn="l" rtl="0">
              <a:spcBef>
                <a:spcPts val="0"/>
              </a:spcBef>
              <a:spcAft>
                <a:spcPts val="1600"/>
              </a:spcAft>
              <a:buSzPts val="1800"/>
              <a:buChar char="●"/>
            </a:pPr>
            <a:r>
              <a:rPr lang="en" dirty="0"/>
              <a:t>Statute/Rule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History</a:t>
            </a:r>
            <a:endParaRPr dirty="0"/>
          </a:p>
        </p:txBody>
      </p:sp>
      <p:sp>
        <p:nvSpPr>
          <p:cNvPr id="93" name="Google Shape;93;p17"/>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dirty="0">
                <a:solidFill>
                  <a:srgbClr val="000000"/>
                </a:solidFill>
              </a:rPr>
              <a:t>First Notable Case: </a:t>
            </a:r>
            <a:r>
              <a:rPr lang="en" sz="1800" i="1" dirty="0">
                <a:solidFill>
                  <a:srgbClr val="000000"/>
                </a:solidFill>
              </a:rPr>
              <a:t>Hall v. Arthur</a:t>
            </a:r>
            <a:r>
              <a:rPr lang="en" sz="1800" dirty="0">
                <a:solidFill>
                  <a:srgbClr val="000000"/>
                </a:solidFill>
              </a:rPr>
              <a:t>, 3 Nav. R. 35 (Nav. Ct. of App. 1980)</a:t>
            </a:r>
            <a:endParaRPr sz="1800" dirty="0">
              <a:solidFill>
                <a:srgbClr val="000000"/>
              </a:solidFill>
            </a:endParaRPr>
          </a:p>
          <a:p>
            <a:pPr marL="0" lvl="0" indent="0" algn="l" rtl="0">
              <a:spcBef>
                <a:spcPts val="1600"/>
              </a:spcBef>
              <a:spcAft>
                <a:spcPts val="1600"/>
              </a:spcAft>
              <a:buNone/>
            </a:pPr>
            <a:r>
              <a:rPr lang="en" sz="1800" dirty="0">
                <a:solidFill>
                  <a:srgbClr val="000000"/>
                </a:solidFill>
              </a:rPr>
              <a:t>Applied the “American Rule”</a:t>
            </a:r>
            <a:endParaRPr sz="1800" dirty="0">
              <a:solidFill>
                <a:srgbClr val="000000"/>
              </a:solidFill>
            </a:endParaRPr>
          </a:p>
        </p:txBody>
      </p:sp>
      <p:sp>
        <p:nvSpPr>
          <p:cNvPr id="94" name="Google Shape;94;p17"/>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p>
            <a:pPr marL="0" lvl="0" indent="0" algn="l" rtl="0">
              <a:lnSpc>
                <a:spcPct val="107916"/>
              </a:lnSpc>
              <a:spcBef>
                <a:spcPts val="0"/>
              </a:spcBef>
              <a:spcAft>
                <a:spcPts val="0"/>
              </a:spcAft>
              <a:buNone/>
            </a:pPr>
            <a:r>
              <a:rPr lang="en" sz="1800" dirty="0">
                <a:solidFill>
                  <a:srgbClr val="000000"/>
                </a:solidFill>
              </a:rPr>
              <a:t>The American Rule is “each party must bear its own attorney's fees in the absence of a special set of circumstances such as a contempt proceeding or where a contractual agreement between the parties calls for payment of attorney's fees.”</a:t>
            </a:r>
            <a:endParaRP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i="1" dirty="0"/>
              <a:t>John v. Harrick</a:t>
            </a:r>
            <a:r>
              <a:rPr lang="en" dirty="0"/>
              <a:t>, 5 Nav. R. 129 (Nav. Sup. Ct. 1987)</a:t>
            </a:r>
            <a:endParaRPr dirty="0"/>
          </a:p>
        </p:txBody>
      </p:sp>
      <p:sp>
        <p:nvSpPr>
          <p:cNvPr id="100" name="Google Shape;100;p18"/>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800" dirty="0">
                <a:solidFill>
                  <a:srgbClr val="000000"/>
                </a:solidFill>
              </a:rPr>
              <a:t>Affirmed </a:t>
            </a:r>
            <a:r>
              <a:rPr lang="en" sz="1800" i="1" dirty="0">
                <a:solidFill>
                  <a:srgbClr val="000000"/>
                </a:solidFill>
              </a:rPr>
              <a:t>Hall</a:t>
            </a:r>
            <a:r>
              <a:rPr lang="en" sz="1800" dirty="0">
                <a:solidFill>
                  <a:srgbClr val="000000"/>
                </a:solidFill>
              </a:rPr>
              <a:t>, and held that there are 3 exceptions to the “American Rule” on the Navajo Nation</a:t>
            </a:r>
            <a:endParaRPr sz="1800" dirty="0">
              <a:solidFill>
                <a:srgbClr val="000000"/>
              </a:solidFill>
            </a:endParaRPr>
          </a:p>
        </p:txBody>
      </p:sp>
      <p:sp>
        <p:nvSpPr>
          <p:cNvPr id="101" name="Google Shape;101;p18"/>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p>
            <a:pPr marL="457200" lvl="0" indent="-342900" algn="l" rtl="0">
              <a:lnSpc>
                <a:spcPct val="107916"/>
              </a:lnSpc>
              <a:spcBef>
                <a:spcPts val="0"/>
              </a:spcBef>
              <a:spcAft>
                <a:spcPts val="0"/>
              </a:spcAft>
              <a:buClr>
                <a:srgbClr val="000000"/>
              </a:buClr>
              <a:buSzPts val="1800"/>
              <a:buAutoNum type="arabicPeriod"/>
            </a:pPr>
            <a:r>
              <a:rPr lang="en" sz="1800" dirty="0">
                <a:solidFill>
                  <a:srgbClr val="000000"/>
                </a:solidFill>
              </a:rPr>
              <a:t>Statute Provides for Fees;</a:t>
            </a:r>
            <a:endParaRPr sz="1800" dirty="0">
              <a:solidFill>
                <a:srgbClr val="000000"/>
              </a:solidFill>
            </a:endParaRPr>
          </a:p>
          <a:p>
            <a:pPr marL="457200" lvl="0" indent="-342900" algn="l" rtl="0">
              <a:lnSpc>
                <a:spcPct val="107916"/>
              </a:lnSpc>
              <a:spcBef>
                <a:spcPts val="0"/>
              </a:spcBef>
              <a:spcAft>
                <a:spcPts val="0"/>
              </a:spcAft>
              <a:buClr>
                <a:srgbClr val="000000"/>
              </a:buClr>
              <a:buSzPts val="1800"/>
              <a:buAutoNum type="arabicPeriod"/>
            </a:pPr>
            <a:r>
              <a:rPr lang="en" sz="1800" dirty="0">
                <a:solidFill>
                  <a:srgbClr val="000000"/>
                </a:solidFill>
              </a:rPr>
              <a:t>Special Set of Circumstances; or, </a:t>
            </a:r>
            <a:endParaRPr sz="1800" dirty="0">
              <a:solidFill>
                <a:srgbClr val="000000"/>
              </a:solidFill>
            </a:endParaRPr>
          </a:p>
          <a:p>
            <a:pPr marL="457200" lvl="0" indent="-342900" algn="l" rtl="0">
              <a:lnSpc>
                <a:spcPct val="107916"/>
              </a:lnSpc>
              <a:spcBef>
                <a:spcPts val="0"/>
              </a:spcBef>
              <a:spcAft>
                <a:spcPts val="0"/>
              </a:spcAft>
              <a:buClr>
                <a:srgbClr val="000000"/>
              </a:buClr>
              <a:buSzPts val="1800"/>
              <a:buAutoNum type="arabicPeriod"/>
            </a:pPr>
            <a:r>
              <a:rPr lang="en" sz="1800" dirty="0">
                <a:solidFill>
                  <a:srgbClr val="000000"/>
                </a:solidFill>
              </a:rPr>
              <a:t>Pleadings Not Submitted in Good Faith (Misconduct/Bad Faith)</a:t>
            </a:r>
            <a:endParaRPr sz="1800"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Misconduct/Bad Faith</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0"/>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Bad Faith/Misconduct</a:t>
            </a:r>
            <a:endParaRPr dirty="0"/>
          </a:p>
        </p:txBody>
      </p:sp>
      <p:sp>
        <p:nvSpPr>
          <p:cNvPr id="112" name="Google Shape;112;p20"/>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400" dirty="0"/>
              <a:t>One of the best cases that describes this concept is </a:t>
            </a:r>
            <a:r>
              <a:rPr lang="en" sz="1400" i="1" dirty="0"/>
              <a:t>Begay v. NEA</a:t>
            </a:r>
            <a:r>
              <a:rPr lang="en" sz="1400" dirty="0"/>
              <a:t>, 7 Nav. 139 (Nav. Sup. Ct. 1995)</a:t>
            </a:r>
            <a:endParaRPr sz="1400" dirty="0"/>
          </a:p>
        </p:txBody>
      </p:sp>
      <p:sp>
        <p:nvSpPr>
          <p:cNvPr id="113" name="Google Shape;113;p20"/>
          <p:cNvSpPr txBox="1"/>
          <p:nvPr/>
        </p:nvSpPr>
        <p:spPr>
          <a:xfrm>
            <a:off x="3648125" y="781750"/>
            <a:ext cx="5093100" cy="40272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SzPts val="1400"/>
              <a:buFont typeface="Roboto"/>
              <a:buChar char="●"/>
            </a:pPr>
            <a:r>
              <a:rPr lang="en" dirty="0">
                <a:latin typeface="Roboto"/>
                <a:ea typeface="Roboto"/>
                <a:cs typeface="Roboto"/>
                <a:sym typeface="Roboto"/>
              </a:rPr>
              <a:t>Held that Navajo courts have the inherent power to police themselves. </a:t>
            </a:r>
            <a:endParaRPr dirty="0">
              <a:latin typeface="Roboto"/>
              <a:ea typeface="Roboto"/>
              <a:cs typeface="Roboto"/>
              <a:sym typeface="Roboto"/>
            </a:endParaRPr>
          </a:p>
          <a:p>
            <a:pPr marL="457200" lvl="0" indent="-317500" algn="l" rtl="0">
              <a:spcBef>
                <a:spcPts val="0"/>
              </a:spcBef>
              <a:spcAft>
                <a:spcPts val="0"/>
              </a:spcAft>
              <a:buSzPts val="1400"/>
              <a:buFont typeface="Roboto"/>
              <a:buChar char="●"/>
            </a:pPr>
            <a:r>
              <a:rPr lang="en" dirty="0">
                <a:latin typeface="Roboto"/>
                <a:ea typeface="Roboto"/>
                <a:cs typeface="Roboto"/>
                <a:sym typeface="Roboto"/>
              </a:rPr>
              <a:t>Court can protect itself, and parties, from waste of time and expenses.</a:t>
            </a:r>
            <a:endParaRPr dirty="0">
              <a:latin typeface="Roboto"/>
              <a:ea typeface="Roboto"/>
              <a:cs typeface="Roboto"/>
              <a:sym typeface="Roboto"/>
            </a:endParaRPr>
          </a:p>
          <a:p>
            <a:pPr marL="457200" lvl="0" indent="-317500" algn="l" rtl="0">
              <a:spcBef>
                <a:spcPts val="0"/>
              </a:spcBef>
              <a:spcAft>
                <a:spcPts val="0"/>
              </a:spcAft>
              <a:buSzPts val="1400"/>
              <a:buFont typeface="Roboto"/>
              <a:buChar char="●"/>
            </a:pPr>
            <a:r>
              <a:rPr lang="en" dirty="0">
                <a:latin typeface="Roboto"/>
                <a:ea typeface="Roboto"/>
                <a:cs typeface="Roboto"/>
                <a:sym typeface="Roboto"/>
              </a:rPr>
              <a:t>Court stated that it can protect against:</a:t>
            </a:r>
            <a:endParaRPr dirty="0">
              <a:latin typeface="Roboto"/>
              <a:ea typeface="Roboto"/>
              <a:cs typeface="Roboto"/>
              <a:sym typeface="Roboto"/>
            </a:endParaRPr>
          </a:p>
          <a:p>
            <a:pPr marL="914400" lvl="1" indent="-317500" algn="l" rtl="0">
              <a:spcBef>
                <a:spcPts val="0"/>
              </a:spcBef>
              <a:spcAft>
                <a:spcPts val="0"/>
              </a:spcAft>
              <a:buSzPts val="1400"/>
              <a:buFont typeface="Roboto"/>
              <a:buChar char="○"/>
            </a:pPr>
            <a:r>
              <a:rPr lang="en" dirty="0">
                <a:latin typeface="Roboto"/>
                <a:ea typeface="Roboto"/>
                <a:cs typeface="Roboto"/>
                <a:sym typeface="Roboto"/>
              </a:rPr>
              <a:t>Sloppy practice;</a:t>
            </a:r>
            <a:endParaRPr dirty="0">
              <a:latin typeface="Roboto"/>
              <a:ea typeface="Roboto"/>
              <a:cs typeface="Roboto"/>
              <a:sym typeface="Roboto"/>
            </a:endParaRPr>
          </a:p>
          <a:p>
            <a:pPr marL="914400" lvl="1" indent="-317500" algn="l" rtl="0">
              <a:spcBef>
                <a:spcPts val="0"/>
              </a:spcBef>
              <a:spcAft>
                <a:spcPts val="0"/>
              </a:spcAft>
              <a:buSzPts val="1400"/>
              <a:buFont typeface="Roboto"/>
              <a:buChar char="○"/>
            </a:pPr>
            <a:r>
              <a:rPr lang="en" dirty="0">
                <a:latin typeface="Roboto"/>
                <a:ea typeface="Roboto"/>
                <a:cs typeface="Roboto"/>
                <a:sym typeface="Roboto"/>
              </a:rPr>
              <a:t>Bad faith;</a:t>
            </a:r>
            <a:endParaRPr dirty="0">
              <a:latin typeface="Roboto"/>
              <a:ea typeface="Roboto"/>
              <a:cs typeface="Roboto"/>
              <a:sym typeface="Roboto"/>
            </a:endParaRPr>
          </a:p>
          <a:p>
            <a:pPr marL="914400" lvl="1" indent="-317500" algn="l" rtl="0">
              <a:spcBef>
                <a:spcPts val="0"/>
              </a:spcBef>
              <a:spcAft>
                <a:spcPts val="0"/>
              </a:spcAft>
              <a:buSzPts val="1400"/>
              <a:buFont typeface="Roboto"/>
              <a:buChar char="○"/>
            </a:pPr>
            <a:r>
              <a:rPr lang="en" dirty="0">
                <a:latin typeface="Roboto"/>
                <a:ea typeface="Roboto"/>
                <a:cs typeface="Roboto"/>
                <a:sym typeface="Roboto"/>
              </a:rPr>
              <a:t>Breach of the duty of honesty;</a:t>
            </a:r>
            <a:endParaRPr dirty="0">
              <a:latin typeface="Roboto"/>
              <a:ea typeface="Roboto"/>
              <a:cs typeface="Roboto"/>
              <a:sym typeface="Roboto"/>
            </a:endParaRPr>
          </a:p>
          <a:p>
            <a:pPr marL="914400" lvl="1" indent="-317500" algn="l" rtl="0">
              <a:spcBef>
                <a:spcPts val="0"/>
              </a:spcBef>
              <a:spcAft>
                <a:spcPts val="0"/>
              </a:spcAft>
              <a:buSzPts val="1400"/>
              <a:buFont typeface="Roboto"/>
              <a:buChar char="○"/>
            </a:pPr>
            <a:r>
              <a:rPr lang="en" dirty="0">
                <a:latin typeface="Roboto"/>
                <a:ea typeface="Roboto"/>
                <a:cs typeface="Roboto"/>
                <a:sym typeface="Roboto"/>
              </a:rPr>
              <a:t>Frivolous appeals; or,</a:t>
            </a:r>
            <a:endParaRPr dirty="0">
              <a:latin typeface="Roboto"/>
              <a:ea typeface="Roboto"/>
              <a:cs typeface="Roboto"/>
              <a:sym typeface="Roboto"/>
            </a:endParaRPr>
          </a:p>
          <a:p>
            <a:pPr marL="914400" lvl="1" indent="-317500" algn="l" rtl="0">
              <a:spcBef>
                <a:spcPts val="0"/>
              </a:spcBef>
              <a:spcAft>
                <a:spcPts val="0"/>
              </a:spcAft>
              <a:buSzPts val="1400"/>
              <a:buFont typeface="Roboto"/>
              <a:buChar char="○"/>
            </a:pPr>
            <a:r>
              <a:rPr lang="en" dirty="0">
                <a:latin typeface="Roboto"/>
                <a:ea typeface="Roboto"/>
                <a:cs typeface="Roboto"/>
                <a:sym typeface="Roboto"/>
              </a:rPr>
              <a:t>Attorney misconduct.</a:t>
            </a:r>
            <a:endParaRPr dirty="0">
              <a:latin typeface="Roboto"/>
              <a:ea typeface="Roboto"/>
              <a:cs typeface="Roboto"/>
              <a:sym typeface="Roboto"/>
            </a:endParaRPr>
          </a:p>
          <a:p>
            <a:pPr marL="457200" lvl="0" indent="-317500" algn="l" rtl="0">
              <a:spcBef>
                <a:spcPts val="0"/>
              </a:spcBef>
              <a:spcAft>
                <a:spcPts val="0"/>
              </a:spcAft>
              <a:buSzPts val="1400"/>
              <a:buFont typeface="Roboto"/>
              <a:buChar char="●"/>
            </a:pPr>
            <a:r>
              <a:rPr lang="en" dirty="0">
                <a:latin typeface="Roboto"/>
                <a:ea typeface="Roboto"/>
                <a:cs typeface="Roboto"/>
                <a:sym typeface="Roboto"/>
              </a:rPr>
              <a:t>Frivolous Appeals:</a:t>
            </a:r>
            <a:endParaRPr dirty="0">
              <a:latin typeface="Roboto"/>
              <a:ea typeface="Roboto"/>
              <a:cs typeface="Roboto"/>
              <a:sym typeface="Roboto"/>
            </a:endParaRPr>
          </a:p>
          <a:p>
            <a:pPr marL="914400" lvl="1" indent="-317500" algn="l" rtl="0">
              <a:spcBef>
                <a:spcPts val="0"/>
              </a:spcBef>
              <a:spcAft>
                <a:spcPts val="0"/>
              </a:spcAft>
              <a:buSzPts val="1400"/>
              <a:buFont typeface="Roboto"/>
              <a:buChar char="○"/>
            </a:pPr>
            <a:r>
              <a:rPr lang="en" dirty="0">
                <a:latin typeface="Roboto"/>
                <a:ea typeface="Roboto"/>
                <a:cs typeface="Roboto"/>
                <a:sym typeface="Roboto"/>
              </a:rPr>
              <a:t>Not filed within the time permitted;</a:t>
            </a:r>
            <a:endParaRPr dirty="0">
              <a:latin typeface="Roboto"/>
              <a:ea typeface="Roboto"/>
              <a:cs typeface="Roboto"/>
              <a:sym typeface="Roboto"/>
            </a:endParaRPr>
          </a:p>
          <a:p>
            <a:pPr marL="914400" lvl="1" indent="-317500" algn="l" rtl="0">
              <a:spcBef>
                <a:spcPts val="0"/>
              </a:spcBef>
              <a:spcAft>
                <a:spcPts val="0"/>
              </a:spcAft>
              <a:buSzPts val="1400"/>
              <a:buFont typeface="Roboto"/>
              <a:buChar char="○"/>
            </a:pPr>
            <a:r>
              <a:rPr lang="en" dirty="0">
                <a:latin typeface="Roboto"/>
                <a:ea typeface="Roboto"/>
                <a:cs typeface="Roboto"/>
                <a:sym typeface="Roboto"/>
              </a:rPr>
              <a:t>Appeal that is not perfected by filing the record; or </a:t>
            </a:r>
            <a:endParaRPr dirty="0">
              <a:latin typeface="Roboto"/>
              <a:ea typeface="Roboto"/>
              <a:cs typeface="Roboto"/>
              <a:sym typeface="Roboto"/>
            </a:endParaRPr>
          </a:p>
          <a:p>
            <a:pPr marL="914400" lvl="1" indent="-317500" algn="l" rtl="0">
              <a:spcBef>
                <a:spcPts val="0"/>
              </a:spcBef>
              <a:spcAft>
                <a:spcPts val="0"/>
              </a:spcAft>
              <a:buSzPts val="1400"/>
              <a:buFont typeface="Roboto"/>
              <a:buChar char="○"/>
            </a:pPr>
            <a:r>
              <a:rPr lang="en" dirty="0">
                <a:latin typeface="Roboto"/>
                <a:ea typeface="Roboto"/>
                <a:cs typeface="Roboto"/>
                <a:sym typeface="Roboto"/>
              </a:rPr>
              <a:t>When the appeal clearly lacks probable cause:</a:t>
            </a:r>
            <a:endParaRPr dirty="0">
              <a:latin typeface="Roboto"/>
              <a:ea typeface="Roboto"/>
              <a:cs typeface="Roboto"/>
              <a:sym typeface="Roboto"/>
            </a:endParaRPr>
          </a:p>
          <a:p>
            <a:pPr marL="1371600" lvl="2" indent="-317500" algn="l" rtl="0">
              <a:spcBef>
                <a:spcPts val="0"/>
              </a:spcBef>
              <a:spcAft>
                <a:spcPts val="0"/>
              </a:spcAft>
              <a:buSzPts val="1400"/>
              <a:buFont typeface="Roboto"/>
              <a:buChar char="■"/>
            </a:pPr>
            <a:r>
              <a:rPr lang="en" dirty="0">
                <a:latin typeface="Roboto"/>
                <a:ea typeface="Roboto"/>
                <a:cs typeface="Roboto"/>
                <a:sym typeface="Roboto"/>
              </a:rPr>
              <a:t>Occurs when a matter is settled under the law; or,</a:t>
            </a:r>
            <a:endParaRPr dirty="0">
              <a:latin typeface="Roboto"/>
              <a:ea typeface="Roboto"/>
              <a:cs typeface="Roboto"/>
              <a:sym typeface="Roboto"/>
            </a:endParaRPr>
          </a:p>
          <a:p>
            <a:pPr marL="1371600" lvl="2" indent="-317500" algn="l" rtl="0">
              <a:spcBef>
                <a:spcPts val="0"/>
              </a:spcBef>
              <a:spcAft>
                <a:spcPts val="0"/>
              </a:spcAft>
              <a:buSzPts val="1400"/>
              <a:buFont typeface="Roboto"/>
              <a:buChar char="■"/>
            </a:pPr>
            <a:r>
              <a:rPr lang="en" dirty="0">
                <a:latin typeface="Roboto"/>
                <a:ea typeface="Roboto"/>
                <a:cs typeface="Roboto"/>
                <a:sym typeface="Roboto"/>
              </a:rPr>
              <a:t>When a party does not have the right to appear</a:t>
            </a:r>
            <a:endParaRPr dirty="0">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1"/>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Special Circumstances</a:t>
            </a:r>
            <a:endParaRPr dirty="0"/>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1804</Words>
  <Application>Microsoft Macintosh PowerPoint</Application>
  <PresentationFormat>On-screen Show (16:9)</PresentationFormat>
  <Paragraphs>157</Paragraphs>
  <Slides>34</Slides>
  <Notes>34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Roboto</vt:lpstr>
      <vt:lpstr>Arial</vt:lpstr>
      <vt:lpstr>Material</vt:lpstr>
      <vt:lpstr>Attorney’s Fees &amp; Court Regulation of Attorney Practice</vt:lpstr>
      <vt:lpstr>Overview of Attorney’s Fees </vt:lpstr>
      <vt:lpstr>Overview of the Court Regulation of Attorney Practice</vt:lpstr>
      <vt:lpstr>Attorney's Fees</vt:lpstr>
      <vt:lpstr>History</vt:lpstr>
      <vt:lpstr>John v. Harrick, 5 Nav. R. 129 (Nav. Sup. Ct. 1987)</vt:lpstr>
      <vt:lpstr>Misconduct/Bad Faith</vt:lpstr>
      <vt:lpstr>Bad Faith/Misconduct</vt:lpstr>
      <vt:lpstr>Special Circumstances</vt:lpstr>
      <vt:lpstr>Examples of Special Circumstances</vt:lpstr>
      <vt:lpstr>Statutes/Rules</vt:lpstr>
      <vt:lpstr>Statutes</vt:lpstr>
      <vt:lpstr>Curfew Violations</vt:lpstr>
      <vt:lpstr>Navajo Sovereign Immunity Act (NSIA)</vt:lpstr>
      <vt:lpstr>Navajo Preference in Employment Act</vt:lpstr>
      <vt:lpstr>Rules</vt:lpstr>
      <vt:lpstr>Nav. R. Civ. P.</vt:lpstr>
      <vt:lpstr>N.R.C.A.P.</vt:lpstr>
      <vt:lpstr>PowerPoint Presentation</vt:lpstr>
      <vt:lpstr>Calculating Attorney’s Fees</vt:lpstr>
      <vt:lpstr>Lodestar Method--The Wolters Kluwer Bouvier Law Dictionary</vt:lpstr>
      <vt:lpstr>Overview of Court Regulation of Attorney Practice</vt:lpstr>
      <vt:lpstr>Discipline</vt:lpstr>
      <vt:lpstr>Discipline  </vt:lpstr>
      <vt:lpstr>Discipline Continued...</vt:lpstr>
      <vt:lpstr>Admission</vt:lpstr>
      <vt:lpstr>Admission</vt:lpstr>
      <vt:lpstr>Revoking Admission</vt:lpstr>
      <vt:lpstr>Pro Hac Vice</vt:lpstr>
      <vt:lpstr>Representation</vt:lpstr>
      <vt:lpstr>Entry of Appearance</vt:lpstr>
      <vt:lpstr>Withdrawal</vt:lpstr>
      <vt:lpstr>Questions?</vt:lpstr>
      <vt:lpstr>Have a Nice Weekend!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Attorney’s Fees &amp; Court Regulation of Attorney Practice</dc:title>
  <cp:lastModifiedBy>Colin Bradley</cp:lastModifiedBy>
  <cp:revision>1</cp:revision>
  <dcterms:modified xsi:type="dcterms:W3CDTF">2019-10-25T01:22:03Z</dcterms:modified>
</cp:coreProperties>
</file>