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8" r:id="rId3"/>
    <p:sldId id="257" r:id="rId4"/>
    <p:sldId id="319" r:id="rId5"/>
    <p:sldId id="328" r:id="rId6"/>
    <p:sldId id="259" r:id="rId7"/>
    <p:sldId id="294" r:id="rId8"/>
    <p:sldId id="295" r:id="rId9"/>
    <p:sldId id="325" r:id="rId10"/>
    <p:sldId id="296" r:id="rId11"/>
    <p:sldId id="300" r:id="rId12"/>
    <p:sldId id="261" r:id="rId13"/>
    <p:sldId id="320" r:id="rId14"/>
    <p:sldId id="327" r:id="rId15"/>
    <p:sldId id="263" r:id="rId16"/>
    <p:sldId id="260" r:id="rId17"/>
    <p:sldId id="264" r:id="rId18"/>
    <p:sldId id="301" r:id="rId19"/>
    <p:sldId id="268" r:id="rId20"/>
    <p:sldId id="322" r:id="rId21"/>
    <p:sldId id="269" r:id="rId22"/>
    <p:sldId id="308" r:id="rId23"/>
    <p:sldId id="307" r:id="rId24"/>
    <p:sldId id="324" r:id="rId25"/>
    <p:sldId id="306" r:id="rId26"/>
    <p:sldId id="305" r:id="rId27"/>
    <p:sldId id="303" r:id="rId28"/>
    <p:sldId id="321" r:id="rId29"/>
    <p:sldId id="279" r:id="rId30"/>
    <p:sldId id="280" r:id="rId31"/>
    <p:sldId id="281" r:id="rId32"/>
    <p:sldId id="283" r:id="rId33"/>
    <p:sldId id="284" r:id="rId34"/>
    <p:sldId id="282" r:id="rId35"/>
    <p:sldId id="278" r:id="rId36"/>
    <p:sldId id="271" r:id="rId37"/>
    <p:sldId id="285" r:id="rId38"/>
    <p:sldId id="286" r:id="rId39"/>
    <p:sldId id="272" r:id="rId40"/>
    <p:sldId id="288" r:id="rId41"/>
    <p:sldId id="289" r:id="rId42"/>
    <p:sldId id="290" r:id="rId43"/>
    <p:sldId id="291" r:id="rId44"/>
    <p:sldId id="310" r:id="rId45"/>
    <p:sldId id="311" r:id="rId46"/>
    <p:sldId id="315" r:id="rId47"/>
    <p:sldId id="317" r:id="rId48"/>
    <p:sldId id="314" r:id="rId49"/>
    <p:sldId id="316" r:id="rId50"/>
    <p:sldId id="318" r:id="rId51"/>
    <p:sldId id="273" r:id="rId52"/>
    <p:sldId id="299" r:id="rId53"/>
    <p:sldId id="274" r:id="rId54"/>
    <p:sldId id="298" r:id="rId55"/>
    <p:sldId id="276" r:id="rId56"/>
    <p:sldId id="277" r:id="rId57"/>
    <p:sldId id="292" r:id="rId58"/>
    <p:sldId id="297" r:id="rId5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5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E6F0D3C-E5AB-41A6-BC45-A2D3A6D8C1BB}"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16E53289-2E9A-451A-8C1E-F64FA0A4CA21}"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F0D3C-E5AB-41A6-BC45-A2D3A6D8C1BB}"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53289-2E9A-451A-8C1E-F64FA0A4CA21}"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6F0D3C-E5AB-41A6-BC45-A2D3A6D8C1BB}"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53289-2E9A-451A-8C1E-F64FA0A4CA21}"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F0D3C-E5AB-41A6-BC45-A2D3A6D8C1BB}"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53289-2E9A-451A-8C1E-F64FA0A4CA21}"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E6F0D3C-E5AB-41A6-BC45-A2D3A6D8C1BB}" type="datetimeFigureOut">
              <a:rPr lang="en-US" smtClean="0"/>
              <a:t>9/25/2019</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53289-2E9A-451A-8C1E-F64FA0A4CA21}"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6F0D3C-E5AB-41A6-BC45-A2D3A6D8C1BB}"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53289-2E9A-451A-8C1E-F64FA0A4CA21}"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6F0D3C-E5AB-41A6-BC45-A2D3A6D8C1BB}" type="datetimeFigureOut">
              <a:rPr lang="en-US" smtClean="0"/>
              <a:t>9/25/2019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E53289-2E9A-451A-8C1E-F64FA0A4CA21}"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6F0D3C-E5AB-41A6-BC45-A2D3A6D8C1BB}" type="datetimeFigureOut">
              <a:rPr lang="en-US" smtClean="0"/>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E53289-2E9A-451A-8C1E-F64FA0A4CA21}"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E6F0D3C-E5AB-41A6-BC45-A2D3A6D8C1BB}" type="datetimeFigureOut">
              <a:rPr lang="en-US" smtClean="0"/>
              <a:t>9/25/2019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E53289-2E9A-451A-8C1E-F64FA0A4CA21}"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6F0D3C-E5AB-41A6-BC45-A2D3A6D8C1BB}"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53289-2E9A-451A-8C1E-F64FA0A4CA21}"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FE6F0D3C-E5AB-41A6-BC45-A2D3A6D8C1BB}" type="datetimeFigureOut">
              <a:rPr lang="en-US" smtClean="0"/>
              <a:t>9/25/2019</a:t>
            </a:fld>
            <a:endParaRPr lang="en-US"/>
          </a:p>
        </p:txBody>
      </p:sp>
      <p:sp>
        <p:nvSpPr>
          <p:cNvPr id="7" name="Slide Number Placeholder 6"/>
          <p:cNvSpPr>
            <a:spLocks noGrp="1"/>
          </p:cNvSpPr>
          <p:nvPr>
            <p:ph type="sldNum" sz="quarter" idx="12"/>
          </p:nvPr>
        </p:nvSpPr>
        <p:spPr/>
        <p:txBody>
          <a:bodyPr/>
          <a:lstStyle/>
          <a:p>
            <a:fld id="{16E53289-2E9A-451A-8C1E-F64FA0A4CA21}"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E6F0D3C-E5AB-41A6-BC45-A2D3A6D8C1BB}" type="datetimeFigureOut">
              <a:rPr lang="en-US" smtClean="0"/>
              <a:t>9/25/2019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16E53289-2E9A-451A-8C1E-F64FA0A4CA21}"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7500" lnSpcReduction="20000"/>
          </a:bodyPr>
          <a:lstStyle/>
          <a:p>
            <a:r>
              <a:rPr lang="en-US" dirty="0" smtClean="0"/>
              <a:t>Aka: criminal defense for attorneys who purposely chose not to practice criminal law</a:t>
            </a:r>
          </a:p>
          <a:p>
            <a:endParaRPr lang="en-US" dirty="0"/>
          </a:p>
          <a:p>
            <a:endParaRPr lang="en-US" dirty="0"/>
          </a:p>
        </p:txBody>
      </p:sp>
      <p:sp>
        <p:nvSpPr>
          <p:cNvPr id="2" name="Title 1"/>
          <p:cNvSpPr>
            <a:spLocks noGrp="1"/>
          </p:cNvSpPr>
          <p:nvPr>
            <p:ph type="ctrTitle"/>
          </p:nvPr>
        </p:nvSpPr>
        <p:spPr/>
        <p:txBody>
          <a:bodyPr/>
          <a:lstStyle/>
          <a:p>
            <a:r>
              <a:rPr lang="en-US" dirty="0" smtClean="0"/>
              <a:t>Criminal Law: </a:t>
            </a:r>
            <a:br>
              <a:rPr lang="en-US" dirty="0" smtClean="0"/>
            </a:br>
            <a:r>
              <a:rPr lang="en-US" dirty="0" smtClean="0"/>
              <a:t>Nuts &amp; Bolts</a:t>
            </a:r>
            <a:endParaRPr lang="en-US" dirty="0"/>
          </a:p>
        </p:txBody>
      </p:sp>
    </p:spTree>
    <p:extLst>
      <p:ext uri="{BB962C8B-B14F-4D97-AF65-F5344CB8AC3E}">
        <p14:creationId xmlns:p14="http://schemas.microsoft.com/office/powerpoint/2010/main" val="3172320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Navajo Supreme Court Opinions</a:t>
            </a:r>
            <a:endParaRPr lang="en-US" dirty="0"/>
          </a:p>
        </p:txBody>
      </p:sp>
      <p:sp>
        <p:nvSpPr>
          <p:cNvPr id="3" name="Content Placeholder 2"/>
          <p:cNvSpPr>
            <a:spLocks noGrp="1"/>
          </p:cNvSpPr>
          <p:nvPr>
            <p:ph idx="1"/>
          </p:nvPr>
        </p:nvSpPr>
        <p:spPr/>
        <p:txBody>
          <a:bodyPr>
            <a:normAutofit/>
          </a:bodyPr>
          <a:lstStyle/>
          <a:p>
            <a:pPr marL="114300" indent="0">
              <a:buNone/>
            </a:pPr>
            <a:endParaRPr lang="en-US" sz="2000" dirty="0" smtClean="0"/>
          </a:p>
          <a:p>
            <a:pPr marL="114300" indent="0">
              <a:buNone/>
            </a:pPr>
            <a:endParaRPr lang="en-US" sz="2000" dirty="0"/>
          </a:p>
          <a:p>
            <a:pPr marL="114300" indent="0" algn="ctr">
              <a:buNone/>
            </a:pPr>
            <a:r>
              <a:rPr lang="en-US" sz="2000" dirty="0" smtClean="0"/>
              <a:t>List of Navajo Nation criminal case law included in course materials posted online.  Want a copy by email – let me know.</a:t>
            </a:r>
          </a:p>
          <a:p>
            <a:pPr marL="114300" indent="0" algn="ctr">
              <a:buNone/>
            </a:pPr>
            <a:endParaRPr lang="en-US" sz="2000" dirty="0"/>
          </a:p>
          <a:p>
            <a:pPr marL="114300" indent="0" algn="ctr">
              <a:buNone/>
            </a:pPr>
            <a:r>
              <a:rPr lang="en-US" sz="2000" dirty="0" smtClean="0"/>
              <a:t>If you’d like a copy of anything we talk about today, let me know.</a:t>
            </a:r>
          </a:p>
          <a:p>
            <a:pPr marL="114300" indent="0" algn="ctr">
              <a:buNone/>
            </a:pPr>
            <a:endParaRPr lang="en-US" sz="2000" dirty="0"/>
          </a:p>
          <a:p>
            <a:pPr marL="114300" indent="0" algn="ctr">
              <a:buNone/>
            </a:pPr>
            <a:r>
              <a:rPr lang="en-US" sz="2000" dirty="0" smtClean="0"/>
              <a:t>Research tip: Navajo Nation does not have the right to appeal in criminal cases, so if you’re looking for case law it will likely be from writs or defense appeals.</a:t>
            </a:r>
            <a:endParaRPr lang="en-US" sz="2000" dirty="0"/>
          </a:p>
        </p:txBody>
      </p:sp>
    </p:spTree>
    <p:extLst>
      <p:ext uri="{BB962C8B-B14F-4D97-AF65-F5344CB8AC3E}">
        <p14:creationId xmlns:p14="http://schemas.microsoft.com/office/powerpoint/2010/main" val="3018637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 to the “nuts and bolts”</a:t>
            </a:r>
            <a:endParaRPr lang="en-US" dirty="0"/>
          </a:p>
        </p:txBody>
      </p:sp>
      <p:sp>
        <p:nvSpPr>
          <p:cNvPr id="5" name="Text Placeholder 4"/>
          <p:cNvSpPr>
            <a:spLocks noGrp="1"/>
          </p:cNvSpPr>
          <p:nvPr>
            <p:ph type="body" idx="1"/>
          </p:nvPr>
        </p:nvSpPr>
        <p:spPr/>
        <p:txBody>
          <a:bodyPr/>
          <a:lstStyle/>
          <a:p>
            <a:r>
              <a:rPr lang="en-US" dirty="0" smtClean="0"/>
              <a:t>You can delay no longer</a:t>
            </a:r>
            <a:endParaRPr lang="en-US" dirty="0"/>
          </a:p>
        </p:txBody>
      </p:sp>
    </p:spTree>
    <p:extLst>
      <p:ext uri="{BB962C8B-B14F-4D97-AF65-F5344CB8AC3E}">
        <p14:creationId xmlns:p14="http://schemas.microsoft.com/office/powerpoint/2010/main" val="2421886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things first</a:t>
            </a:r>
            <a:endParaRPr lang="en-US" dirty="0"/>
          </a:p>
        </p:txBody>
      </p:sp>
      <p:sp>
        <p:nvSpPr>
          <p:cNvPr id="3" name="Content Placeholder 2"/>
          <p:cNvSpPr>
            <a:spLocks noGrp="1"/>
          </p:cNvSpPr>
          <p:nvPr>
            <p:ph idx="1"/>
          </p:nvPr>
        </p:nvSpPr>
        <p:spPr/>
        <p:txBody>
          <a:bodyPr/>
          <a:lstStyle/>
          <a:p>
            <a:r>
              <a:rPr lang="en-US" dirty="0" smtClean="0"/>
              <a:t>Do a conflict check on client</a:t>
            </a:r>
          </a:p>
          <a:p>
            <a:pPr marL="114300" indent="0">
              <a:buNone/>
            </a:pPr>
            <a:endParaRPr lang="en-US" dirty="0" smtClean="0"/>
          </a:p>
          <a:p>
            <a:r>
              <a:rPr lang="en-US" dirty="0" smtClean="0"/>
              <a:t>Do a conflict check on witnesses and victims</a:t>
            </a:r>
          </a:p>
          <a:p>
            <a:pPr marL="114300" indent="0">
              <a:buNone/>
            </a:pPr>
            <a:endParaRPr lang="en-US" dirty="0" smtClean="0"/>
          </a:p>
          <a:p>
            <a:r>
              <a:rPr lang="en-US" dirty="0" smtClean="0"/>
              <a:t>Determine date of next hearing</a:t>
            </a:r>
          </a:p>
          <a:p>
            <a:endParaRPr lang="en-US" dirty="0"/>
          </a:p>
          <a:p>
            <a:r>
              <a:rPr lang="en-US" dirty="0" smtClean="0"/>
              <a:t>Contact your client!</a:t>
            </a:r>
          </a:p>
          <a:p>
            <a:pPr marL="114300" indent="0">
              <a:buNone/>
            </a:pPr>
            <a:endParaRPr lang="en-US" dirty="0" smtClean="0"/>
          </a:p>
          <a:p>
            <a:pPr marL="114300" indent="0">
              <a:buNone/>
            </a:pPr>
            <a:endParaRPr lang="en-US" dirty="0" smtClean="0"/>
          </a:p>
          <a:p>
            <a:pPr marL="114300" indent="0">
              <a:buNone/>
            </a:pPr>
            <a:endParaRPr lang="en-US" dirty="0" smtClean="0"/>
          </a:p>
          <a:p>
            <a:pPr marL="114300" indent="0">
              <a:buNone/>
            </a:pPr>
            <a:endParaRPr lang="en-US" dirty="0"/>
          </a:p>
        </p:txBody>
      </p:sp>
    </p:spTree>
    <p:extLst>
      <p:ext uri="{BB962C8B-B14F-4D97-AF65-F5344CB8AC3E}">
        <p14:creationId xmlns:p14="http://schemas.microsoft.com/office/powerpoint/2010/main" val="1728677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timeline</a:t>
            </a:r>
            <a:endParaRPr lang="en-US" dirty="0"/>
          </a:p>
        </p:txBody>
      </p:sp>
      <p:sp>
        <p:nvSpPr>
          <p:cNvPr id="3" name="Content Placeholder 2"/>
          <p:cNvSpPr>
            <a:spLocks noGrp="1"/>
          </p:cNvSpPr>
          <p:nvPr>
            <p:ph idx="1"/>
          </p:nvPr>
        </p:nvSpPr>
        <p:spPr/>
        <p:txBody>
          <a:bodyPr/>
          <a:lstStyle/>
          <a:p>
            <a:pPr marL="114300" indent="0" algn="ctr">
              <a:buNone/>
            </a:pPr>
            <a:r>
              <a:rPr lang="en-US" dirty="0" smtClean="0"/>
              <a:t>Prosecutor files complaint(s)</a:t>
            </a:r>
          </a:p>
          <a:p>
            <a:pPr marL="114300" indent="0" algn="ctr">
              <a:buNone/>
            </a:pPr>
            <a:r>
              <a:rPr lang="en-US" b="1" dirty="0" smtClean="0"/>
              <a:t>ARRAIGNMENT</a:t>
            </a:r>
          </a:p>
          <a:p>
            <a:pPr marL="114300" indent="0" algn="ctr">
              <a:buNone/>
            </a:pPr>
            <a:r>
              <a:rPr lang="en-US" dirty="0" smtClean="0"/>
              <a:t>(discovery)</a:t>
            </a:r>
          </a:p>
          <a:p>
            <a:pPr marL="114300" indent="0" algn="ctr">
              <a:buNone/>
            </a:pPr>
            <a:r>
              <a:rPr lang="en-US" b="1" dirty="0" smtClean="0"/>
              <a:t>PRETRIAL CONFERENCE(S)</a:t>
            </a:r>
          </a:p>
          <a:p>
            <a:pPr marL="114300" indent="0" algn="ctr">
              <a:buNone/>
            </a:pPr>
            <a:r>
              <a:rPr lang="en-US" dirty="0" smtClean="0"/>
              <a:t>(more discovery; pretrial motions)</a:t>
            </a:r>
          </a:p>
          <a:p>
            <a:pPr marL="114300" indent="0" algn="ctr">
              <a:buNone/>
            </a:pPr>
            <a:r>
              <a:rPr lang="en-US" b="1" dirty="0" smtClean="0"/>
              <a:t>TRIAL</a:t>
            </a:r>
          </a:p>
          <a:p>
            <a:pPr marL="114300" indent="0" algn="ctr">
              <a:buNone/>
            </a:pPr>
            <a:r>
              <a:rPr lang="en-US" b="1" dirty="0" smtClean="0"/>
              <a:t>SENTENCING</a:t>
            </a:r>
          </a:p>
          <a:p>
            <a:pPr marL="114300" indent="0" algn="ctr">
              <a:buNone/>
            </a:pPr>
            <a:r>
              <a:rPr lang="en-US" b="1" dirty="0" smtClean="0"/>
              <a:t>POST-TRIAL WORK</a:t>
            </a:r>
          </a:p>
          <a:p>
            <a:pPr marL="114300" indent="0" algn="ctr">
              <a:buNone/>
            </a:pPr>
            <a:endParaRPr lang="en-US" dirty="0"/>
          </a:p>
        </p:txBody>
      </p:sp>
    </p:spTree>
    <p:extLst>
      <p:ext uri="{BB962C8B-B14F-4D97-AF65-F5344CB8AC3E}">
        <p14:creationId xmlns:p14="http://schemas.microsoft.com/office/powerpoint/2010/main" val="2143650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18821604"/>
              </p:ext>
            </p:extLst>
          </p:nvPr>
        </p:nvGraphicFramePr>
        <p:xfrm>
          <a:off x="800100" y="514350"/>
          <a:ext cx="7543800" cy="5829300"/>
        </p:xfrm>
        <a:graphic>
          <a:graphicData uri="http://schemas.openxmlformats.org/presentationml/2006/ole">
            <mc:AlternateContent xmlns:mc="http://schemas.openxmlformats.org/markup-compatibility/2006">
              <mc:Choice xmlns:v="urn:schemas-microsoft-com:vml" Requires="v">
                <p:oleObj spid="_x0000_s2053" name="Acrobat Document" r:id="rId3" imgW="7543623" imgH="5829300" progId="Acrobat.Document.2017">
                  <p:embed/>
                </p:oleObj>
              </mc:Choice>
              <mc:Fallback>
                <p:oleObj name="Acrobat Document" r:id="rId3" imgW="7543623" imgH="5829300" progId="Acrobat.Document.2017">
                  <p:embed/>
                  <p:pic>
                    <p:nvPicPr>
                      <p:cNvPr id="0" name=""/>
                      <p:cNvPicPr/>
                      <p:nvPr/>
                    </p:nvPicPr>
                    <p:blipFill>
                      <a:blip r:embed="rId4"/>
                      <a:stretch>
                        <a:fillRect/>
                      </a:stretch>
                    </p:blipFill>
                    <p:spPr>
                      <a:xfrm>
                        <a:off x="800100" y="514350"/>
                        <a:ext cx="7543800" cy="5829300"/>
                      </a:xfrm>
                      <a:prstGeom prst="rect">
                        <a:avLst/>
                      </a:prstGeom>
                    </p:spPr>
                  </p:pic>
                </p:oleObj>
              </mc:Fallback>
            </mc:AlternateContent>
          </a:graphicData>
        </a:graphic>
      </p:graphicFrame>
    </p:spTree>
    <p:extLst>
      <p:ext uri="{BB962C8B-B14F-4D97-AF65-F5344CB8AC3E}">
        <p14:creationId xmlns:p14="http://schemas.microsoft.com/office/powerpoint/2010/main" val="187058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is the case at when you’re appointed?</a:t>
            </a:r>
            <a:endParaRPr lang="en-US" dirty="0"/>
          </a:p>
        </p:txBody>
      </p:sp>
      <p:sp>
        <p:nvSpPr>
          <p:cNvPr id="3" name="Content Placeholder 2"/>
          <p:cNvSpPr>
            <a:spLocks noGrp="1"/>
          </p:cNvSpPr>
          <p:nvPr>
            <p:ph idx="1"/>
          </p:nvPr>
        </p:nvSpPr>
        <p:spPr/>
        <p:txBody>
          <a:bodyPr/>
          <a:lstStyle/>
          <a:p>
            <a:pPr marL="114300" indent="0" algn="ctr">
              <a:buNone/>
            </a:pPr>
            <a:r>
              <a:rPr lang="en-US" dirty="0" smtClean="0"/>
              <a:t>ALMOST ALWAYS AFTER ARRAIGNMENT</a:t>
            </a:r>
          </a:p>
          <a:p>
            <a:pPr marL="114300" indent="0" algn="ctr">
              <a:buNone/>
            </a:pPr>
            <a:endParaRPr lang="en-US" dirty="0" smtClean="0"/>
          </a:p>
          <a:p>
            <a:pPr marL="114300" indent="0" algn="ctr">
              <a:buNone/>
            </a:pPr>
            <a:r>
              <a:rPr lang="en-US" i="1" dirty="0" smtClean="0"/>
              <a:t>is your client in custody? </a:t>
            </a:r>
            <a:r>
              <a:rPr lang="en-US" dirty="0" smtClean="0"/>
              <a:t>If so – GO TO THE JAIL NOW</a:t>
            </a:r>
            <a:endParaRPr lang="en-US" i="1" dirty="0" smtClean="0"/>
          </a:p>
          <a:p>
            <a:pPr marL="114300" indent="0" algn="ctr">
              <a:buNone/>
            </a:pPr>
            <a:r>
              <a:rPr lang="en-US" dirty="0" smtClean="0"/>
              <a:t>review the arraignment order</a:t>
            </a:r>
          </a:p>
          <a:p>
            <a:pPr marL="114300" indent="0" algn="ctr">
              <a:buNone/>
            </a:pPr>
            <a:r>
              <a:rPr lang="en-US" dirty="0" smtClean="0"/>
              <a:t>should you make a jury demand?</a:t>
            </a:r>
          </a:p>
          <a:p>
            <a:pPr marL="114300" indent="0" algn="ctr">
              <a:buNone/>
            </a:pPr>
            <a:r>
              <a:rPr lang="en-US" dirty="0" smtClean="0"/>
              <a:t>make a request for discovery</a:t>
            </a:r>
          </a:p>
          <a:p>
            <a:endParaRPr lang="en-US" dirty="0"/>
          </a:p>
        </p:txBody>
      </p:sp>
    </p:spTree>
    <p:extLst>
      <p:ext uri="{BB962C8B-B14F-4D97-AF65-F5344CB8AC3E}">
        <p14:creationId xmlns:p14="http://schemas.microsoft.com/office/powerpoint/2010/main" val="3552372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THE COMPLAINT</a:t>
            </a:r>
            <a:endParaRPr lang="en-US" dirty="0"/>
          </a:p>
        </p:txBody>
      </p:sp>
      <p:sp>
        <p:nvSpPr>
          <p:cNvPr id="3" name="Content Placeholder 2"/>
          <p:cNvSpPr>
            <a:spLocks noGrp="1"/>
          </p:cNvSpPr>
          <p:nvPr>
            <p:ph idx="1"/>
          </p:nvPr>
        </p:nvSpPr>
        <p:spPr/>
        <p:txBody>
          <a:bodyPr/>
          <a:lstStyle/>
          <a:p>
            <a:r>
              <a:rPr lang="en-US" dirty="0" smtClean="0"/>
              <a:t>No joinder of offenses (Rule 7)</a:t>
            </a:r>
          </a:p>
          <a:p>
            <a:r>
              <a:rPr lang="en-US" dirty="0" smtClean="0"/>
              <a:t>No joinder of defendants (Rule 7)</a:t>
            </a:r>
          </a:p>
          <a:p>
            <a:r>
              <a:rPr lang="en-US" dirty="0" smtClean="0"/>
              <a:t>Check content of complaint (Rule 8)</a:t>
            </a:r>
          </a:p>
          <a:p>
            <a:pPr lvl="1"/>
            <a:r>
              <a:rPr lang="en-US" dirty="0" smtClean="0"/>
              <a:t>Client’s name (or description that IDs w/ reasonable clarity)</a:t>
            </a:r>
          </a:p>
          <a:p>
            <a:pPr lvl="1"/>
            <a:r>
              <a:rPr lang="en-US" dirty="0" smtClean="0"/>
              <a:t>Client’s census #, if any</a:t>
            </a:r>
          </a:p>
          <a:p>
            <a:pPr lvl="1"/>
            <a:r>
              <a:rPr lang="en-US" dirty="0" smtClean="0"/>
              <a:t>Client’s address</a:t>
            </a:r>
          </a:p>
          <a:p>
            <a:pPr lvl="1"/>
            <a:r>
              <a:rPr lang="en-US" dirty="0" smtClean="0"/>
              <a:t>Essential facts, including jurisdictional facts</a:t>
            </a:r>
          </a:p>
          <a:p>
            <a:pPr lvl="1"/>
            <a:r>
              <a:rPr lang="en-US" dirty="0" smtClean="0"/>
              <a:t>Statutory name of offense</a:t>
            </a:r>
          </a:p>
          <a:p>
            <a:pPr lvl="1"/>
            <a:r>
              <a:rPr lang="en-US" dirty="0" smtClean="0"/>
              <a:t>Section of Code allegedly violated</a:t>
            </a:r>
          </a:p>
          <a:p>
            <a:pPr lvl="1"/>
            <a:r>
              <a:rPr lang="en-US" dirty="0" smtClean="0"/>
              <a:t>No unnecessary allegations</a:t>
            </a:r>
            <a:endParaRPr lang="en-US" dirty="0"/>
          </a:p>
        </p:txBody>
      </p:sp>
    </p:spTree>
    <p:extLst>
      <p:ext uri="{BB962C8B-B14F-4D97-AF65-F5344CB8AC3E}">
        <p14:creationId xmlns:p14="http://schemas.microsoft.com/office/powerpoint/2010/main" val="3296671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additive="base">
                                        <p:cTn id="5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the summons &amp; service</a:t>
            </a:r>
            <a:endParaRPr lang="en-US" dirty="0"/>
          </a:p>
        </p:txBody>
      </p:sp>
      <p:sp>
        <p:nvSpPr>
          <p:cNvPr id="3" name="Content Placeholder 2"/>
          <p:cNvSpPr>
            <a:spLocks noGrp="1"/>
          </p:cNvSpPr>
          <p:nvPr>
            <p:ph idx="1"/>
          </p:nvPr>
        </p:nvSpPr>
        <p:spPr/>
        <p:txBody>
          <a:bodyPr/>
          <a:lstStyle/>
          <a:p>
            <a:r>
              <a:rPr lang="en-US" dirty="0" smtClean="0"/>
              <a:t>Was your client served by a Navajo Nation Police officer?</a:t>
            </a:r>
          </a:p>
          <a:p>
            <a:r>
              <a:rPr lang="en-US" dirty="0" smtClean="0"/>
              <a:t>Was your client served within the territorial jurisdiction of the Navajo Nation?</a:t>
            </a:r>
          </a:p>
          <a:p>
            <a:r>
              <a:rPr lang="en-US" dirty="0" smtClean="0"/>
              <a:t>Was the summons and complaint handed directly to your client?</a:t>
            </a:r>
          </a:p>
          <a:p>
            <a:pPr marL="114300" indent="0">
              <a:buNone/>
            </a:pPr>
            <a:endParaRPr lang="en-US" dirty="0"/>
          </a:p>
        </p:txBody>
      </p:sp>
    </p:spTree>
    <p:extLst>
      <p:ext uri="{BB962C8B-B14F-4D97-AF65-F5344CB8AC3E}">
        <p14:creationId xmlns:p14="http://schemas.microsoft.com/office/powerpoint/2010/main" val="1628834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JURISDICTION ISSUE?</a:t>
            </a:r>
            <a:endParaRPr lang="en-US" dirty="0"/>
          </a:p>
        </p:txBody>
      </p:sp>
      <p:sp>
        <p:nvSpPr>
          <p:cNvPr id="3" name="Content Placeholder 2"/>
          <p:cNvSpPr>
            <a:spLocks noGrp="1"/>
          </p:cNvSpPr>
          <p:nvPr>
            <p:ph idx="1"/>
          </p:nvPr>
        </p:nvSpPr>
        <p:spPr/>
        <p:txBody>
          <a:bodyPr/>
          <a:lstStyle/>
          <a:p>
            <a:pPr marL="114300" indent="0">
              <a:buNone/>
            </a:pPr>
            <a:endParaRPr lang="en-US" dirty="0" smtClean="0"/>
          </a:p>
          <a:p>
            <a:pPr marL="114300" indent="0" algn="ctr">
              <a:buNone/>
            </a:pPr>
            <a:r>
              <a:rPr lang="en-US" dirty="0" smtClean="0"/>
              <a:t>SERVICE OF PROCESS SUFFICIENT?</a:t>
            </a:r>
          </a:p>
          <a:p>
            <a:pPr marL="114300" indent="0" algn="ctr">
              <a:buNone/>
            </a:pPr>
            <a:endParaRPr lang="en-US" dirty="0"/>
          </a:p>
          <a:p>
            <a:pPr marL="114300" indent="0" algn="ctr">
              <a:buNone/>
            </a:pPr>
            <a:r>
              <a:rPr lang="en-US" dirty="0" smtClean="0"/>
              <a:t>LOCATION OF ALLEGED OFFENSE?</a:t>
            </a:r>
          </a:p>
          <a:p>
            <a:pPr marL="114300" indent="0" algn="ctr">
              <a:buNone/>
            </a:pPr>
            <a:endParaRPr lang="en-US" dirty="0"/>
          </a:p>
          <a:p>
            <a:pPr marL="114300" indent="0" algn="ctr">
              <a:buNone/>
            </a:pPr>
            <a:r>
              <a:rPr lang="en-US" dirty="0" smtClean="0"/>
              <a:t>CLIENT’S TRIBAL AFFILIATION?</a:t>
            </a:r>
          </a:p>
        </p:txBody>
      </p:sp>
    </p:spTree>
    <p:extLst>
      <p:ext uri="{BB962C8B-B14F-4D97-AF65-F5344CB8AC3E}">
        <p14:creationId xmlns:p14="http://schemas.microsoft.com/office/powerpoint/2010/main" val="2787311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CLIENT CONTACT &amp; COMMUNICATION</a:t>
            </a:r>
            <a:endParaRPr lang="en-US" dirty="0"/>
          </a:p>
        </p:txBody>
      </p:sp>
      <p:sp>
        <p:nvSpPr>
          <p:cNvPr id="3" name="Content Placeholder 2"/>
          <p:cNvSpPr>
            <a:spLocks noGrp="1"/>
          </p:cNvSpPr>
          <p:nvPr>
            <p:ph idx="1"/>
          </p:nvPr>
        </p:nvSpPr>
        <p:spPr>
          <a:xfrm>
            <a:off x="457200" y="1752600"/>
            <a:ext cx="8229600" cy="4800600"/>
          </a:xfrm>
        </p:spPr>
        <p:txBody>
          <a:bodyPr/>
          <a:lstStyle/>
          <a:p>
            <a:pPr marL="114300" indent="0" algn="ctr">
              <a:buNone/>
            </a:pPr>
            <a:r>
              <a:rPr lang="en-US" dirty="0" smtClean="0"/>
              <a:t>When to contact your client?</a:t>
            </a:r>
          </a:p>
          <a:p>
            <a:pPr>
              <a:buFont typeface="Wingdings" panose="05000000000000000000" pitchFamily="2" charset="2"/>
              <a:buChar char="ü"/>
            </a:pPr>
            <a:r>
              <a:rPr lang="en-US" dirty="0"/>
              <a:t>	</a:t>
            </a:r>
            <a:r>
              <a:rPr lang="en-US" sz="2000" dirty="0" smtClean="0"/>
              <a:t>In custody – immediately!  (Not ASAP.  </a:t>
            </a:r>
            <a:r>
              <a:rPr lang="en-US" sz="2000" i="1" dirty="0" smtClean="0"/>
              <a:t>Immediately</a:t>
            </a:r>
            <a:r>
              <a:rPr lang="en-US" sz="2000" dirty="0" smtClean="0"/>
              <a:t>.)</a:t>
            </a:r>
          </a:p>
          <a:p>
            <a:pPr>
              <a:buFont typeface="Wingdings" panose="05000000000000000000" pitchFamily="2" charset="2"/>
              <a:buChar char="ü"/>
            </a:pPr>
            <a:r>
              <a:rPr lang="en-US" sz="2000" dirty="0"/>
              <a:t>	</a:t>
            </a:r>
            <a:r>
              <a:rPr lang="en-US" sz="2000" dirty="0" smtClean="0"/>
              <a:t>Not in custody</a:t>
            </a:r>
          </a:p>
          <a:p>
            <a:pPr marL="114300" indent="0" algn="ctr">
              <a:buNone/>
            </a:pPr>
            <a:endParaRPr lang="en-US" dirty="0" smtClean="0"/>
          </a:p>
          <a:p>
            <a:pPr marL="114300" indent="0" algn="ctr">
              <a:buNone/>
            </a:pPr>
            <a:r>
              <a:rPr lang="en-US" dirty="0" smtClean="0"/>
              <a:t>Are </a:t>
            </a:r>
            <a:r>
              <a:rPr lang="en-US" dirty="0" smtClean="0"/>
              <a:t>you guilty?  Did you do it?  Client admissions.</a:t>
            </a:r>
          </a:p>
          <a:p>
            <a:pPr marL="114300" indent="0" algn="ctr">
              <a:buNone/>
            </a:pPr>
            <a:r>
              <a:rPr lang="en-US" dirty="0" smtClean="0"/>
              <a:t>Authority to talk to client’s </a:t>
            </a:r>
            <a:r>
              <a:rPr lang="en-US" dirty="0" smtClean="0"/>
              <a:t>family.</a:t>
            </a:r>
            <a:endParaRPr lang="en-US" dirty="0" smtClean="0"/>
          </a:p>
          <a:p>
            <a:pPr marL="114300" indent="0" algn="ctr">
              <a:buNone/>
            </a:pPr>
            <a:r>
              <a:rPr lang="en-US" dirty="0" smtClean="0"/>
              <a:t>Go through criminal process and </a:t>
            </a:r>
            <a:r>
              <a:rPr lang="en-US" dirty="0" smtClean="0"/>
              <a:t>hearings.</a:t>
            </a:r>
            <a:endParaRPr lang="en-US" dirty="0" smtClean="0"/>
          </a:p>
          <a:p>
            <a:pPr marL="114300" indent="0" algn="ctr">
              <a:buNone/>
            </a:pPr>
            <a:r>
              <a:rPr lang="en-US" dirty="0" smtClean="0"/>
              <a:t>Give your client the </a:t>
            </a:r>
            <a:r>
              <a:rPr lang="en-US" dirty="0" smtClean="0"/>
              <a:t>discovery.</a:t>
            </a:r>
            <a:endParaRPr lang="en-US" dirty="0" smtClean="0"/>
          </a:p>
          <a:p>
            <a:pPr marL="114300" indent="0" algn="ctr">
              <a:buNone/>
            </a:pPr>
            <a:r>
              <a:rPr lang="en-US" dirty="0" smtClean="0"/>
              <a:t>Get your client’s contact information!</a:t>
            </a:r>
          </a:p>
          <a:p>
            <a:pPr marL="114300" indent="0" algn="ctr">
              <a:buNone/>
            </a:pPr>
            <a:r>
              <a:rPr lang="en-US" dirty="0" smtClean="0"/>
              <a:t>Make the next </a:t>
            </a:r>
            <a:r>
              <a:rPr lang="en-US" dirty="0" smtClean="0"/>
              <a:t>appointment.</a:t>
            </a:r>
            <a:endParaRPr lang="en-US" dirty="0" smtClean="0"/>
          </a:p>
          <a:p>
            <a:pPr marL="114300" indent="0" algn="ctr">
              <a:buNone/>
            </a:pPr>
            <a:r>
              <a:rPr lang="en-US" dirty="0" smtClean="0"/>
              <a:t>Keep your promises to your </a:t>
            </a:r>
            <a:r>
              <a:rPr lang="en-US" dirty="0" smtClean="0"/>
              <a:t>client.</a:t>
            </a:r>
            <a:endParaRPr lang="en-US" dirty="0" smtClean="0"/>
          </a:p>
          <a:p>
            <a:pPr marL="114300" indent="0">
              <a:buNone/>
            </a:pPr>
            <a:endParaRPr lang="en-US" dirty="0" smtClean="0"/>
          </a:p>
        </p:txBody>
      </p:sp>
    </p:spTree>
    <p:extLst>
      <p:ext uri="{BB962C8B-B14F-4D97-AF65-F5344CB8AC3E}">
        <p14:creationId xmlns:p14="http://schemas.microsoft.com/office/powerpoint/2010/main" val="777825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85800"/>
            <a:ext cx="8229600" cy="4373563"/>
          </a:xfrm>
        </p:spPr>
        <p:txBody>
          <a:bodyPr>
            <a:normAutofit/>
          </a:bodyPr>
          <a:lstStyle/>
          <a:p>
            <a:pPr marL="114300" indent="0" algn="ctr">
              <a:buNone/>
            </a:pPr>
            <a:endParaRPr lang="en-US" dirty="0" smtClean="0"/>
          </a:p>
          <a:p>
            <a:pPr marL="114300" indent="0" algn="ctr">
              <a:buNone/>
            </a:pPr>
            <a:endParaRPr lang="en-US" dirty="0"/>
          </a:p>
          <a:p>
            <a:pPr marL="114300" indent="0" algn="ctr">
              <a:buNone/>
            </a:pPr>
            <a:r>
              <a:rPr lang="en-US" dirty="0" smtClean="0"/>
              <a:t>Jennifer </a:t>
            </a:r>
            <a:r>
              <a:rPr lang="en-US" dirty="0" smtClean="0"/>
              <a:t>Henry</a:t>
            </a:r>
          </a:p>
          <a:p>
            <a:pPr marL="114300" indent="0" algn="ctr">
              <a:buNone/>
            </a:pPr>
            <a:r>
              <a:rPr lang="en-US" dirty="0" smtClean="0"/>
              <a:t>Acting Chief Prosecutor</a:t>
            </a:r>
            <a:endParaRPr lang="en-US" dirty="0" smtClean="0"/>
          </a:p>
          <a:p>
            <a:pPr marL="114300" indent="0" algn="ctr">
              <a:buNone/>
            </a:pPr>
            <a:r>
              <a:rPr lang="en-US" dirty="0" smtClean="0"/>
              <a:t>Navajo </a:t>
            </a:r>
            <a:r>
              <a:rPr lang="en-US" dirty="0" smtClean="0"/>
              <a:t>Office of the Prosecutor</a:t>
            </a:r>
            <a:endParaRPr lang="en-US" dirty="0" smtClean="0"/>
          </a:p>
          <a:p>
            <a:pPr marL="114300" indent="0" algn="ctr">
              <a:spcBef>
                <a:spcPts val="500"/>
              </a:spcBef>
              <a:buNone/>
            </a:pPr>
            <a:r>
              <a:rPr lang="en-US" dirty="0"/>
              <a:t>Phone: 505-755-3238 | Fax: 505-775-3566 (Ramah)</a:t>
            </a:r>
          </a:p>
          <a:p>
            <a:pPr marL="114300" indent="0" algn="ctr">
              <a:spcBef>
                <a:spcPts val="500"/>
              </a:spcBef>
              <a:buNone/>
            </a:pPr>
            <a:r>
              <a:rPr lang="en-US" dirty="0"/>
              <a:t>Phone: 928-871-6622 | Fax: 928-871-6633 </a:t>
            </a:r>
            <a:r>
              <a:rPr lang="en-US" dirty="0" smtClean="0"/>
              <a:t>(</a:t>
            </a:r>
            <a:r>
              <a:rPr lang="en-US" dirty="0" err="1" smtClean="0"/>
              <a:t>WR</a:t>
            </a:r>
            <a:r>
              <a:rPr lang="en-US" dirty="0" smtClean="0"/>
              <a:t>)</a:t>
            </a:r>
            <a:endParaRPr lang="en-US" dirty="0"/>
          </a:p>
          <a:p>
            <a:pPr marL="114300" indent="0" algn="ctr">
              <a:spcBef>
                <a:spcPts val="500"/>
              </a:spcBef>
              <a:buNone/>
            </a:pPr>
            <a:r>
              <a:rPr lang="en-US" dirty="0"/>
              <a:t>Work cell (</a:t>
            </a:r>
            <a:r>
              <a:rPr lang="en-US" dirty="0" smtClean="0"/>
              <a:t>24/7, sadly): </a:t>
            </a:r>
            <a:r>
              <a:rPr lang="en-US" dirty="0"/>
              <a:t>928-206-7482</a:t>
            </a:r>
          </a:p>
          <a:p>
            <a:pPr marL="114300" indent="0" algn="ctr">
              <a:buNone/>
            </a:pPr>
            <a:r>
              <a:rPr lang="en-US" dirty="0" smtClean="0"/>
              <a:t>jahenry@navajo-nsn.gov</a:t>
            </a:r>
            <a:endParaRPr lang="en-US" dirty="0"/>
          </a:p>
        </p:txBody>
      </p:sp>
    </p:spTree>
    <p:extLst>
      <p:ext uri="{BB962C8B-B14F-4D97-AF65-F5344CB8AC3E}">
        <p14:creationId xmlns:p14="http://schemas.microsoft.com/office/powerpoint/2010/main" val="352333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talk about bail</a:t>
            </a:r>
            <a:endParaRPr lang="en-US" dirty="0"/>
          </a:p>
        </p:txBody>
      </p:sp>
      <p:sp>
        <p:nvSpPr>
          <p:cNvPr id="3" name="Text Placeholder 2"/>
          <p:cNvSpPr>
            <a:spLocks noGrp="1"/>
          </p:cNvSpPr>
          <p:nvPr>
            <p:ph type="body" idx="1"/>
          </p:nvPr>
        </p:nvSpPr>
        <p:spPr/>
        <p:txBody>
          <a:bodyPr/>
          <a:lstStyle/>
          <a:p>
            <a:r>
              <a:rPr lang="en-US" dirty="0" smtClean="0"/>
              <a:t>This and discovery are big issues</a:t>
            </a:r>
            <a:endParaRPr lang="en-US" dirty="0"/>
          </a:p>
        </p:txBody>
      </p:sp>
    </p:spTree>
    <p:extLst>
      <p:ext uri="{BB962C8B-B14F-4D97-AF65-F5344CB8AC3E}">
        <p14:creationId xmlns:p14="http://schemas.microsoft.com/office/powerpoint/2010/main" val="1072089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bail</a:t>
            </a:r>
            <a:endParaRPr lang="en-US" dirty="0"/>
          </a:p>
        </p:txBody>
      </p:sp>
      <p:sp>
        <p:nvSpPr>
          <p:cNvPr id="3" name="Content Placeholder 2"/>
          <p:cNvSpPr>
            <a:spLocks noGrp="1"/>
          </p:cNvSpPr>
          <p:nvPr>
            <p:ph idx="1"/>
          </p:nvPr>
        </p:nvSpPr>
        <p:spPr/>
        <p:txBody>
          <a:bodyPr/>
          <a:lstStyle/>
          <a:p>
            <a:pPr marL="114300" indent="0">
              <a:buNone/>
            </a:pPr>
            <a:r>
              <a:rPr lang="en-US" dirty="0" smtClean="0"/>
              <a:t>17 N.N.C. §1807</a:t>
            </a:r>
          </a:p>
          <a:p>
            <a:pPr marL="114300" indent="0">
              <a:buNone/>
            </a:pPr>
            <a:endParaRPr lang="en-US" dirty="0" smtClean="0"/>
          </a:p>
          <a:p>
            <a:pPr marL="114300" indent="0" algn="just">
              <a:buNone/>
            </a:pPr>
            <a:r>
              <a:rPr lang="en-US" dirty="0" smtClean="0"/>
              <a:t>“Every person arrested for an alleged offense against the Navajo Nation shall, within a period of 18 hours from the time of commitment, be given an opportunity to be released on bail.”</a:t>
            </a:r>
          </a:p>
          <a:p>
            <a:pPr marL="114300" indent="0" algn="just">
              <a:buNone/>
            </a:pPr>
            <a:endParaRPr lang="en-US" dirty="0"/>
          </a:p>
          <a:p>
            <a:pPr marL="114300" indent="0">
              <a:buNone/>
            </a:pPr>
            <a:endParaRPr lang="en-US" dirty="0" smtClean="0"/>
          </a:p>
        </p:txBody>
      </p:sp>
    </p:spTree>
    <p:extLst>
      <p:ext uri="{BB962C8B-B14F-4D97-AF65-F5344CB8AC3E}">
        <p14:creationId xmlns:p14="http://schemas.microsoft.com/office/powerpoint/2010/main" val="2253480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who offers/decides bail?</a:t>
            </a:r>
            <a:endParaRPr lang="en-US" dirty="0"/>
          </a:p>
        </p:txBody>
      </p:sp>
      <p:sp>
        <p:nvSpPr>
          <p:cNvPr id="3" name="Content Placeholder 2"/>
          <p:cNvSpPr>
            <a:spLocks noGrp="1"/>
          </p:cNvSpPr>
          <p:nvPr>
            <p:ph idx="1"/>
          </p:nvPr>
        </p:nvSpPr>
        <p:spPr>
          <a:xfrm>
            <a:off x="457200" y="1752600"/>
            <a:ext cx="8229600" cy="4648200"/>
          </a:xfrm>
        </p:spPr>
        <p:txBody>
          <a:bodyPr>
            <a:normAutofit fontScale="85000" lnSpcReduction="20000"/>
          </a:bodyPr>
          <a:lstStyle/>
          <a:p>
            <a:pPr marL="114300" indent="0">
              <a:buNone/>
            </a:pPr>
            <a:r>
              <a:rPr lang="en-US" b="1" dirty="0" smtClean="0"/>
              <a:t>Judges &amp;/or the Detention Facility</a:t>
            </a:r>
            <a:endParaRPr lang="en-US" b="1" dirty="0" smtClean="0"/>
          </a:p>
          <a:p>
            <a:pPr>
              <a:buFont typeface="Wingdings" panose="05000000000000000000" pitchFamily="2" charset="2"/>
              <a:buChar char="ü"/>
            </a:pPr>
            <a:r>
              <a:rPr lang="en-US" dirty="0" smtClean="0"/>
              <a:t>Specific bail </a:t>
            </a:r>
            <a:r>
              <a:rPr lang="en-US" dirty="0" smtClean="0"/>
              <a:t>for each alleged offense(not </a:t>
            </a:r>
            <a:r>
              <a:rPr lang="en-US" dirty="0" smtClean="0"/>
              <a:t>to exceed maximum fine)</a:t>
            </a:r>
          </a:p>
          <a:p>
            <a:pPr>
              <a:buFont typeface="Wingdings" panose="05000000000000000000" pitchFamily="2" charset="2"/>
              <a:buChar char="ü"/>
            </a:pPr>
            <a:r>
              <a:rPr lang="en-US" dirty="0" smtClean="0"/>
              <a:t>Bail </a:t>
            </a:r>
            <a:r>
              <a:rPr lang="en-US" i="1" dirty="0" smtClean="0"/>
              <a:t>schedule </a:t>
            </a:r>
            <a:r>
              <a:rPr lang="en-US" dirty="0" smtClean="0"/>
              <a:t>for various offenses (majority of judges w/ Chief Justice’s concurrence)</a:t>
            </a:r>
          </a:p>
          <a:p>
            <a:pPr lvl="1">
              <a:buFont typeface="Wingdings" panose="05000000000000000000" pitchFamily="2" charset="2"/>
              <a:buChar char="ü"/>
            </a:pPr>
            <a:r>
              <a:rPr lang="en-US" dirty="0" smtClean="0"/>
              <a:t>Police officers authorized by the Director of the Department of Law Enforcement could implement the schedule</a:t>
            </a:r>
          </a:p>
          <a:p>
            <a:pPr lvl="1">
              <a:buFont typeface="Wingdings" panose="05000000000000000000" pitchFamily="2" charset="2"/>
              <a:buChar char="ü"/>
            </a:pPr>
            <a:r>
              <a:rPr lang="en-US" dirty="0" smtClean="0"/>
              <a:t>Department of Corrections could implement the schedule</a:t>
            </a:r>
          </a:p>
          <a:p>
            <a:pPr>
              <a:buFont typeface="Wingdings" panose="05000000000000000000" pitchFamily="2" charset="2"/>
              <a:buChar char="ü"/>
            </a:pPr>
            <a:r>
              <a:rPr lang="en-US" dirty="0" smtClean="0"/>
              <a:t>17 N.N.C. §1815 Director of the Department of Law Enforcement is authorized and directed to authorize officers to admit persons to bail when Court is not in session</a:t>
            </a:r>
          </a:p>
          <a:p>
            <a:pPr>
              <a:buFont typeface="Wingdings" panose="05000000000000000000" pitchFamily="2" charset="2"/>
              <a:buChar char="ü"/>
            </a:pPr>
            <a:r>
              <a:rPr lang="en-US" dirty="0" smtClean="0"/>
              <a:t>17 N.N.C. §1815 Director of the Department of Law Enforcement is directed to assure that an officer authorized to admit persons to bail be on duty at each jail facility during said times</a:t>
            </a:r>
          </a:p>
          <a:p>
            <a:pPr>
              <a:buFont typeface="Wingdings" panose="05000000000000000000" pitchFamily="2" charset="2"/>
              <a:buChar char="ü"/>
            </a:pPr>
            <a:r>
              <a:rPr lang="en-US" dirty="0"/>
              <a:t>“Consent decree” (1992) and </a:t>
            </a:r>
            <a:r>
              <a:rPr lang="en-US" i="1" dirty="0"/>
              <a:t>Navajo Nation v. Holmes </a:t>
            </a:r>
            <a:r>
              <a:rPr lang="en-US" dirty="0"/>
              <a:t>(2013)</a:t>
            </a:r>
          </a:p>
          <a:p>
            <a:pPr marL="411480" lvl="1" indent="0">
              <a:buNone/>
            </a:pPr>
            <a:endParaRPr lang="en-US" dirty="0" smtClean="0"/>
          </a:p>
          <a:p>
            <a:pPr lvl="1">
              <a:buFont typeface="Wingdings" panose="05000000000000000000" pitchFamily="2" charset="2"/>
              <a:buChar char="ü"/>
            </a:pPr>
            <a:endParaRPr lang="en-US" dirty="0" smtClean="0"/>
          </a:p>
          <a:p>
            <a:pPr marL="114300" indent="0" algn="just">
              <a:buNone/>
            </a:pPr>
            <a:endParaRPr lang="en-US" dirty="0"/>
          </a:p>
          <a:p>
            <a:pPr marL="114300" indent="0">
              <a:buNone/>
            </a:pPr>
            <a:endParaRPr lang="en-US" dirty="0" smtClean="0"/>
          </a:p>
        </p:txBody>
      </p:sp>
    </p:spTree>
    <p:extLst>
      <p:ext uri="{BB962C8B-B14F-4D97-AF65-F5344CB8AC3E}">
        <p14:creationId xmlns:p14="http://schemas.microsoft.com/office/powerpoint/2010/main" val="331706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BAIL/RELEASE</a:t>
            </a:r>
            <a:endParaRPr lang="en-US" dirty="0"/>
          </a:p>
        </p:txBody>
      </p:sp>
      <p:sp>
        <p:nvSpPr>
          <p:cNvPr id="3" name="Content Placeholder 2"/>
          <p:cNvSpPr>
            <a:spLocks noGrp="1"/>
          </p:cNvSpPr>
          <p:nvPr>
            <p:ph idx="1"/>
          </p:nvPr>
        </p:nvSpPr>
        <p:spPr/>
        <p:txBody>
          <a:bodyPr/>
          <a:lstStyle/>
          <a:p>
            <a:pPr marL="114300" indent="0">
              <a:buNone/>
            </a:pPr>
            <a:r>
              <a:rPr lang="en-US" dirty="0" smtClean="0"/>
              <a:t>17 N.N.C. §1805</a:t>
            </a:r>
          </a:p>
          <a:p>
            <a:pPr marL="114300" indent="0">
              <a:buNone/>
            </a:pPr>
            <a:endParaRPr lang="en-US" dirty="0" smtClean="0"/>
          </a:p>
          <a:p>
            <a:pPr marL="114300" indent="0" algn="just">
              <a:buNone/>
            </a:pPr>
            <a:r>
              <a:rPr lang="en-US" dirty="0" smtClean="0"/>
              <a:t>“No person shall be detained, jailed or imprisoned under any law of the Navajo Nation for a longer period than 36 hours, unless there be issued a commitment bearing the signature of a duly qualified judge of the Court of the Navajo Nation….”</a:t>
            </a:r>
          </a:p>
          <a:p>
            <a:pPr marL="114300" indent="0">
              <a:buNone/>
            </a:pPr>
            <a:endParaRPr lang="en-US" dirty="0"/>
          </a:p>
          <a:p>
            <a:pPr marL="114300" indent="0">
              <a:buNone/>
            </a:pPr>
            <a:endParaRPr lang="en-US" dirty="0" smtClean="0"/>
          </a:p>
        </p:txBody>
      </p:sp>
    </p:spTree>
    <p:extLst>
      <p:ext uri="{BB962C8B-B14F-4D97-AF65-F5344CB8AC3E}">
        <p14:creationId xmlns:p14="http://schemas.microsoft.com/office/powerpoint/2010/main" val="4237990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HOLIDAYS AND WEEKENDS</a:t>
            </a:r>
            <a:endParaRPr lang="en-US" dirty="0"/>
          </a:p>
        </p:txBody>
      </p:sp>
      <p:sp>
        <p:nvSpPr>
          <p:cNvPr id="3" name="Content Placeholder 2"/>
          <p:cNvSpPr>
            <a:spLocks noGrp="1"/>
          </p:cNvSpPr>
          <p:nvPr>
            <p:ph idx="1"/>
          </p:nvPr>
        </p:nvSpPr>
        <p:spPr/>
        <p:txBody>
          <a:bodyPr/>
          <a:lstStyle/>
          <a:p>
            <a:pPr marL="114300" indent="0">
              <a:buNone/>
            </a:pPr>
            <a:r>
              <a:rPr lang="en-US" dirty="0" smtClean="0"/>
              <a:t>Certain things just seem more likely to happen on holidays and weekends:</a:t>
            </a:r>
          </a:p>
          <a:p>
            <a:pPr marL="114300" indent="0">
              <a:buNone/>
            </a:pPr>
            <a:endParaRPr lang="en-US" dirty="0" smtClean="0"/>
          </a:p>
          <a:p>
            <a:pPr algn="ctr">
              <a:buFont typeface="Wingdings" panose="05000000000000000000" pitchFamily="2" charset="2"/>
              <a:buChar char="ü"/>
            </a:pPr>
            <a:r>
              <a:rPr lang="en-US" dirty="0" smtClean="0"/>
              <a:t>Kids get sick when the clinic’s closed</a:t>
            </a:r>
          </a:p>
          <a:p>
            <a:pPr algn="ctr">
              <a:buFont typeface="Wingdings" panose="05000000000000000000" pitchFamily="2" charset="2"/>
              <a:buChar char="ü"/>
            </a:pPr>
            <a:r>
              <a:rPr lang="en-US" dirty="0" smtClean="0"/>
              <a:t>Dogs need medical help when the vet is closed</a:t>
            </a:r>
          </a:p>
          <a:p>
            <a:pPr algn="ctr">
              <a:buFont typeface="Wingdings" panose="05000000000000000000" pitchFamily="2" charset="2"/>
              <a:buChar char="ü"/>
            </a:pPr>
            <a:r>
              <a:rPr lang="en-US" b="1" dirty="0" smtClean="0"/>
              <a:t>Your clients will be arrested when the court’s closed</a:t>
            </a:r>
            <a:endParaRPr lang="en-US" b="1" dirty="0"/>
          </a:p>
        </p:txBody>
      </p:sp>
    </p:spTree>
    <p:extLst>
      <p:ext uri="{BB962C8B-B14F-4D97-AF65-F5344CB8AC3E}">
        <p14:creationId xmlns:p14="http://schemas.microsoft.com/office/powerpoint/2010/main" val="3630511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2840" b="12840"/>
          <a:stretch>
            <a:fillRect/>
          </a:stretch>
        </p:blipFill>
        <p:spPr/>
      </p:pic>
      <p:sp>
        <p:nvSpPr>
          <p:cNvPr id="6" name="Text Placeholder 5"/>
          <p:cNvSpPr>
            <a:spLocks noGrp="1"/>
          </p:cNvSpPr>
          <p:nvPr>
            <p:ph type="body" sz="half" idx="2"/>
          </p:nvPr>
        </p:nvSpPr>
        <p:spPr/>
        <p:txBody>
          <a:bodyPr/>
          <a:lstStyle/>
          <a:p>
            <a:r>
              <a:rPr lang="en-US" dirty="0" smtClean="0"/>
              <a:t>Easter weekend, 2005</a:t>
            </a:r>
            <a:endParaRPr lang="en-US" dirty="0"/>
          </a:p>
        </p:txBody>
      </p:sp>
      <p:sp>
        <p:nvSpPr>
          <p:cNvPr id="4" name="Title 3"/>
          <p:cNvSpPr>
            <a:spLocks noGrp="1"/>
          </p:cNvSpPr>
          <p:nvPr>
            <p:ph type="title"/>
          </p:nvPr>
        </p:nvSpPr>
        <p:spPr/>
        <p:txBody>
          <a:bodyPr/>
          <a:lstStyle/>
          <a:p>
            <a:r>
              <a:rPr lang="en-US" dirty="0" err="1" smtClean="0"/>
              <a:t>Nizhoni</a:t>
            </a:r>
            <a:endParaRPr lang="en-US" dirty="0"/>
          </a:p>
        </p:txBody>
      </p:sp>
    </p:spTree>
    <p:extLst>
      <p:ext uri="{BB962C8B-B14F-4D97-AF65-F5344CB8AC3E}">
        <p14:creationId xmlns:p14="http://schemas.microsoft.com/office/powerpoint/2010/main" val="3636902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840" b="12840"/>
          <a:stretch>
            <a:fillRect/>
          </a:stretch>
        </p:blipFill>
        <p:spPr/>
      </p:pic>
      <p:sp>
        <p:nvSpPr>
          <p:cNvPr id="6" name="Text Placeholder 5"/>
          <p:cNvSpPr>
            <a:spLocks noGrp="1"/>
          </p:cNvSpPr>
          <p:nvPr>
            <p:ph type="body" sz="half" idx="2"/>
          </p:nvPr>
        </p:nvSpPr>
        <p:spPr/>
        <p:txBody>
          <a:bodyPr/>
          <a:lstStyle/>
          <a:p>
            <a:r>
              <a:rPr lang="en-US" dirty="0" smtClean="0"/>
              <a:t>SUNDAY EVENING, December 6, 2015</a:t>
            </a:r>
            <a:endParaRPr lang="en-US" dirty="0"/>
          </a:p>
        </p:txBody>
      </p:sp>
      <p:sp>
        <p:nvSpPr>
          <p:cNvPr id="4" name="Title 3"/>
          <p:cNvSpPr>
            <a:spLocks noGrp="1"/>
          </p:cNvSpPr>
          <p:nvPr>
            <p:ph type="title"/>
          </p:nvPr>
        </p:nvSpPr>
        <p:spPr/>
        <p:txBody>
          <a:bodyPr/>
          <a:lstStyle/>
          <a:p>
            <a:r>
              <a:rPr lang="en-US" dirty="0" err="1" smtClean="0"/>
              <a:t>Shylah</a:t>
            </a:r>
            <a:endParaRPr lang="en-US" dirty="0"/>
          </a:p>
        </p:txBody>
      </p:sp>
    </p:spTree>
    <p:extLst>
      <p:ext uri="{BB962C8B-B14F-4D97-AF65-F5344CB8AC3E}">
        <p14:creationId xmlns:p14="http://schemas.microsoft.com/office/powerpoint/2010/main" val="338018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BAIL/RELEASE</a:t>
            </a:r>
            <a:br>
              <a:rPr lang="en-US" dirty="0" smtClean="0"/>
            </a:br>
            <a:r>
              <a:rPr lang="en-US" dirty="0"/>
              <a:t>(</a:t>
            </a:r>
            <a:r>
              <a:rPr lang="en-US" dirty="0" smtClean="0"/>
              <a:t>Friday, weekends, holidays)</a:t>
            </a:r>
            <a:endParaRPr lang="en-US" dirty="0"/>
          </a:p>
        </p:txBody>
      </p:sp>
      <p:sp>
        <p:nvSpPr>
          <p:cNvPr id="3" name="Content Placeholder 2"/>
          <p:cNvSpPr>
            <a:spLocks noGrp="1"/>
          </p:cNvSpPr>
          <p:nvPr>
            <p:ph idx="1"/>
          </p:nvPr>
        </p:nvSpPr>
        <p:spPr/>
        <p:txBody>
          <a:bodyPr/>
          <a:lstStyle/>
          <a:p>
            <a:pPr marL="114300" indent="0">
              <a:buNone/>
            </a:pPr>
            <a:r>
              <a:rPr lang="en-US" dirty="0" smtClean="0"/>
              <a:t>17 N.N.C. §1805</a:t>
            </a:r>
          </a:p>
          <a:p>
            <a:pPr marL="114300" indent="0">
              <a:buNone/>
            </a:pPr>
            <a:endParaRPr lang="en-US" dirty="0" smtClean="0"/>
          </a:p>
          <a:p>
            <a:pPr marL="114300" indent="0" algn="just">
              <a:buNone/>
            </a:pPr>
            <a:r>
              <a:rPr lang="en-US" dirty="0" smtClean="0"/>
              <a:t>“…however, that a person arrested on a Friday, Saturday, Sunday, or a day before a holiday, who, having been given an opportunity within 36 hours after arrest to be released on bail does not provide bail, may be held in custody pending commitment for a reasonable additional period not to exceed eight hours following the opening of court on the next day it is in session.”</a:t>
            </a:r>
          </a:p>
          <a:p>
            <a:pPr marL="114300" indent="0">
              <a:buNone/>
            </a:pPr>
            <a:endParaRPr lang="en-US" dirty="0"/>
          </a:p>
          <a:p>
            <a:pPr marL="114300" indent="0">
              <a:buNone/>
            </a:pPr>
            <a:endParaRPr lang="en-US" dirty="0" smtClean="0"/>
          </a:p>
        </p:txBody>
      </p:sp>
    </p:spTree>
    <p:extLst>
      <p:ext uri="{BB962C8B-B14F-4D97-AF65-F5344CB8AC3E}">
        <p14:creationId xmlns:p14="http://schemas.microsoft.com/office/powerpoint/2010/main" val="2994546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Should you file a writ?</a:t>
            </a:r>
            <a:endParaRPr lang="en-US" dirty="0"/>
          </a:p>
        </p:txBody>
      </p:sp>
      <p:sp>
        <p:nvSpPr>
          <p:cNvPr id="5" name="Text Placeholder 4"/>
          <p:cNvSpPr>
            <a:spLocks noGrp="1"/>
          </p:cNvSpPr>
          <p:nvPr>
            <p:ph type="body" idx="1"/>
          </p:nvPr>
        </p:nvSpPr>
        <p:spPr/>
        <p:txBody>
          <a:bodyPr/>
          <a:lstStyle/>
          <a:p>
            <a:r>
              <a:rPr lang="en-US" dirty="0" smtClean="0"/>
              <a:t>And/or should you call the prosecutor?</a:t>
            </a:r>
            <a:endParaRPr lang="en-US" dirty="0"/>
          </a:p>
        </p:txBody>
      </p:sp>
    </p:spTree>
    <p:extLst>
      <p:ext uri="{BB962C8B-B14F-4D97-AF65-F5344CB8AC3E}">
        <p14:creationId xmlns:p14="http://schemas.microsoft.com/office/powerpoint/2010/main" val="3260181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BAIL/RELEASE</a:t>
            </a:r>
            <a:endParaRPr lang="en-US" dirty="0"/>
          </a:p>
        </p:txBody>
      </p:sp>
      <p:sp>
        <p:nvSpPr>
          <p:cNvPr id="3" name="Content Placeholder 2"/>
          <p:cNvSpPr>
            <a:spLocks noGrp="1"/>
          </p:cNvSpPr>
          <p:nvPr>
            <p:ph idx="1"/>
          </p:nvPr>
        </p:nvSpPr>
        <p:spPr/>
        <p:txBody>
          <a:bodyPr/>
          <a:lstStyle/>
          <a:p>
            <a:pPr marL="114300" indent="0">
              <a:buNone/>
            </a:pPr>
            <a:endParaRPr lang="en-US" dirty="0" smtClean="0"/>
          </a:p>
          <a:p>
            <a:pPr marL="114300" indent="0" algn="ctr">
              <a:buNone/>
            </a:pPr>
            <a:r>
              <a:rPr lang="en-US" dirty="0" smtClean="0"/>
              <a:t>“…</a:t>
            </a:r>
            <a:r>
              <a:rPr lang="en-US" i="1" dirty="0" smtClean="0"/>
              <a:t>there is a legal presumption for release by personal recognizance unless the Navajo Nation objects and a judge makes ‘certain findings’ to the contrary at the defendant’s initial appearance.</a:t>
            </a:r>
            <a:r>
              <a:rPr lang="en-US" dirty="0" smtClean="0"/>
              <a:t>”</a:t>
            </a:r>
          </a:p>
          <a:p>
            <a:pPr marL="114300" indent="0" algn="ctr">
              <a:buNone/>
            </a:pPr>
            <a:endParaRPr lang="en-US" dirty="0"/>
          </a:p>
          <a:p>
            <a:pPr marL="114300" indent="0" algn="ctr">
              <a:buNone/>
            </a:pPr>
            <a:r>
              <a:rPr lang="en-US" i="1" dirty="0" smtClean="0"/>
              <a:t>Wood v. Window Rock Dist. Ct.</a:t>
            </a:r>
          </a:p>
          <a:p>
            <a:pPr marL="114300" indent="0" algn="ctr">
              <a:buNone/>
            </a:pPr>
            <a:r>
              <a:rPr lang="en-US" i="1" dirty="0" smtClean="0"/>
              <a:t>slip op. </a:t>
            </a:r>
            <a:r>
              <a:rPr lang="en-US" dirty="0" smtClean="0"/>
              <a:t>No. SC-CV-20-29</a:t>
            </a:r>
          </a:p>
          <a:p>
            <a:pPr marL="114300" indent="0" algn="ctr">
              <a:buNone/>
            </a:pPr>
            <a:r>
              <a:rPr lang="en-US" i="1" dirty="0" smtClean="0"/>
              <a:t>(Nav. Sup. Ct. July 1, 2009)</a:t>
            </a:r>
            <a:endParaRPr lang="en-US" i="1" dirty="0"/>
          </a:p>
        </p:txBody>
      </p:sp>
    </p:spTree>
    <p:extLst>
      <p:ext uri="{BB962C8B-B14F-4D97-AF65-F5344CB8AC3E}">
        <p14:creationId xmlns:p14="http://schemas.microsoft.com/office/powerpoint/2010/main" val="932413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Omg I just got a criminal appointment!</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Stare at envelope in disbelief and fear</a:t>
            </a:r>
          </a:p>
          <a:p>
            <a:r>
              <a:rPr lang="en-US" dirty="0" smtClean="0"/>
              <a:t>Check and double-check the court order</a:t>
            </a:r>
          </a:p>
          <a:p>
            <a:r>
              <a:rPr lang="en-US" dirty="0" smtClean="0"/>
              <a:t>Break out into a sweat</a:t>
            </a:r>
          </a:p>
          <a:p>
            <a:r>
              <a:rPr lang="en-US" dirty="0" smtClean="0"/>
              <a:t>Consider calling your professional liability insurance provider</a:t>
            </a:r>
          </a:p>
          <a:p>
            <a:r>
              <a:rPr lang="en-US" dirty="0" smtClean="0"/>
              <a:t>Think of ways you can get out of the appointment</a:t>
            </a:r>
          </a:p>
          <a:p>
            <a:pPr lvl="1"/>
            <a:r>
              <a:rPr lang="en-US" dirty="0" smtClean="0"/>
              <a:t>I’m too busy and/or I work very far away.</a:t>
            </a:r>
          </a:p>
          <a:p>
            <a:pPr lvl="1"/>
            <a:r>
              <a:rPr lang="en-US" dirty="0" smtClean="0"/>
              <a:t>This is going to be very burdensome for me/my firm.</a:t>
            </a:r>
          </a:p>
          <a:p>
            <a:pPr lvl="1"/>
            <a:r>
              <a:rPr lang="en-US" dirty="0" smtClean="0"/>
              <a:t>I’m not competent to represent a criminal defendant.</a:t>
            </a:r>
          </a:p>
          <a:p>
            <a:r>
              <a:rPr lang="en-US" dirty="0" smtClean="0"/>
              <a:t>Can I sell or trade this appointment?</a:t>
            </a:r>
            <a:br>
              <a:rPr lang="en-US" dirty="0" smtClean="0"/>
            </a:br>
            <a:endParaRPr lang="en-US" dirty="0" smtClean="0"/>
          </a:p>
          <a:p>
            <a:pPr marL="114300" indent="0">
              <a:buNone/>
            </a:pPr>
            <a:endParaRPr lang="en-US" dirty="0" smtClean="0"/>
          </a:p>
          <a:p>
            <a:pPr lvl="1"/>
            <a:endParaRPr lang="en-US" dirty="0" smtClean="0"/>
          </a:p>
          <a:p>
            <a:endParaRPr lang="en-US" dirty="0"/>
          </a:p>
        </p:txBody>
      </p:sp>
    </p:spTree>
    <p:extLst>
      <p:ext uri="{BB962C8B-B14F-4D97-AF65-F5344CB8AC3E}">
        <p14:creationId xmlns:p14="http://schemas.microsoft.com/office/powerpoint/2010/main" val="1583221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BAIL/RELEASE</a:t>
            </a:r>
            <a:endParaRPr lang="en-US" dirty="0"/>
          </a:p>
        </p:txBody>
      </p:sp>
      <p:sp>
        <p:nvSpPr>
          <p:cNvPr id="3" name="Content Placeholder 2"/>
          <p:cNvSpPr>
            <a:spLocks noGrp="1"/>
          </p:cNvSpPr>
          <p:nvPr>
            <p:ph idx="1"/>
          </p:nvPr>
        </p:nvSpPr>
        <p:spPr>
          <a:xfrm>
            <a:off x="457200" y="1752600"/>
            <a:ext cx="8229600" cy="4953000"/>
          </a:xfrm>
        </p:spPr>
        <p:txBody>
          <a:bodyPr/>
          <a:lstStyle/>
          <a:p>
            <a:pPr marL="114300" indent="0" algn="ctr">
              <a:buNone/>
            </a:pPr>
            <a:r>
              <a:rPr lang="en-US" dirty="0" smtClean="0"/>
              <a:t>“Certain findings”</a:t>
            </a:r>
            <a:r>
              <a:rPr lang="en-US" i="1" dirty="0" smtClean="0"/>
              <a:t> </a:t>
            </a:r>
          </a:p>
          <a:p>
            <a:pPr marL="114300" indent="0">
              <a:buNone/>
            </a:pPr>
            <a:r>
              <a:rPr lang="en-US" sz="1800" u="sng" dirty="0" smtClean="0"/>
              <a:t>The court has reason to believe:</a:t>
            </a:r>
          </a:p>
          <a:p>
            <a:pPr>
              <a:buFont typeface="Wingdings" panose="05000000000000000000" pitchFamily="2" charset="2"/>
              <a:buChar char="ü"/>
            </a:pPr>
            <a:r>
              <a:rPr lang="en-US" sz="1800" dirty="0" smtClean="0"/>
              <a:t>Defendant is dangerous to public safety </a:t>
            </a:r>
            <a:r>
              <a:rPr lang="en-US" sz="1600" dirty="0" smtClean="0"/>
              <a:t>(Rule 15(d))</a:t>
            </a:r>
          </a:p>
          <a:p>
            <a:pPr>
              <a:buFont typeface="Wingdings" panose="05000000000000000000" pitchFamily="2" charset="2"/>
              <a:buChar char="ü"/>
            </a:pPr>
            <a:r>
              <a:rPr lang="en-US" sz="1800" dirty="0" smtClean="0"/>
              <a:t>Defendant will commit a serious crime </a:t>
            </a:r>
            <a:r>
              <a:rPr lang="en-US" sz="1600" dirty="0"/>
              <a:t>(Rule 15(d))</a:t>
            </a:r>
            <a:endParaRPr lang="en-US" sz="1600" dirty="0" smtClean="0"/>
          </a:p>
          <a:p>
            <a:pPr>
              <a:buFont typeface="Wingdings" panose="05000000000000000000" pitchFamily="2" charset="2"/>
              <a:buChar char="ü"/>
            </a:pPr>
            <a:r>
              <a:rPr lang="en-US" sz="1800" dirty="0" smtClean="0"/>
              <a:t>Defendant will seek to intimidate any witness </a:t>
            </a:r>
            <a:r>
              <a:rPr lang="en-US" sz="1600" dirty="0"/>
              <a:t>(Rule 15(d))</a:t>
            </a:r>
            <a:endParaRPr lang="en-US" sz="1600" dirty="0" smtClean="0"/>
          </a:p>
          <a:p>
            <a:pPr>
              <a:buFont typeface="Wingdings" panose="05000000000000000000" pitchFamily="2" charset="2"/>
              <a:buChar char="ü"/>
            </a:pPr>
            <a:r>
              <a:rPr lang="en-US" sz="1800" dirty="0" smtClean="0"/>
              <a:t>Defendant will otherwise unlawfully interfere with the administration of justice </a:t>
            </a:r>
            <a:r>
              <a:rPr lang="en-US" sz="1600" dirty="0"/>
              <a:t>(Rule 15(d))</a:t>
            </a:r>
            <a:endParaRPr lang="en-US" sz="1600" dirty="0" smtClean="0"/>
          </a:p>
          <a:p>
            <a:pPr>
              <a:buFont typeface="Wingdings" panose="05000000000000000000" pitchFamily="2" charset="2"/>
              <a:buChar char="ü"/>
            </a:pPr>
            <a:r>
              <a:rPr lang="en-US" sz="1800" dirty="0" smtClean="0"/>
              <a:t>“For any other reason allowed by law” </a:t>
            </a:r>
            <a:r>
              <a:rPr lang="en-US" sz="1600" dirty="0" smtClean="0"/>
              <a:t>(Rule 15(d))</a:t>
            </a:r>
            <a:endParaRPr lang="en-US" sz="2000" dirty="0"/>
          </a:p>
          <a:p>
            <a:pPr>
              <a:buFont typeface="Wingdings" panose="05000000000000000000" pitchFamily="2" charset="2"/>
              <a:buChar char="ü"/>
            </a:pPr>
            <a:r>
              <a:rPr lang="en-US" sz="1800" dirty="0" smtClean="0"/>
              <a:t>Defendant is unable to care for his or her personal safety </a:t>
            </a:r>
            <a:r>
              <a:rPr lang="en-US" sz="1600" dirty="0" smtClean="0"/>
              <a:t>(17 N.N.C. §1812)</a:t>
            </a:r>
          </a:p>
          <a:p>
            <a:pPr>
              <a:buFont typeface="Wingdings" panose="05000000000000000000" pitchFamily="2" charset="2"/>
              <a:buChar char="ü"/>
            </a:pPr>
            <a:r>
              <a:rPr lang="en-US" sz="1800" dirty="0" smtClean="0"/>
              <a:t>Defendant will pose a danger to any other person </a:t>
            </a:r>
            <a:r>
              <a:rPr lang="en-US" sz="1600" dirty="0" smtClean="0"/>
              <a:t>(</a:t>
            </a:r>
            <a:r>
              <a:rPr lang="en-US" sz="1600" dirty="0"/>
              <a:t>17 N.N.C. §1812)</a:t>
            </a:r>
          </a:p>
          <a:p>
            <a:pPr>
              <a:buFont typeface="Wingdings" panose="05000000000000000000" pitchFamily="2" charset="2"/>
              <a:buChar char="ü"/>
            </a:pPr>
            <a:r>
              <a:rPr lang="en-US" sz="1800" dirty="0" smtClean="0"/>
              <a:t>Defendant will leave the lands subject to the jurisdiction of the Navajo Nation and fail to appear </a:t>
            </a:r>
            <a:r>
              <a:rPr lang="en-US" sz="1600" dirty="0" smtClean="0"/>
              <a:t>(</a:t>
            </a:r>
            <a:r>
              <a:rPr lang="en-US" sz="1600" dirty="0"/>
              <a:t>17 N.N.C. §1812)</a:t>
            </a:r>
          </a:p>
          <a:p>
            <a:pPr>
              <a:buFont typeface="Wingdings" panose="05000000000000000000" pitchFamily="2" charset="2"/>
              <a:buChar char="ü"/>
            </a:pPr>
            <a:endParaRPr lang="en-US" sz="1800" dirty="0" smtClean="0"/>
          </a:p>
          <a:p>
            <a:pPr>
              <a:buFont typeface="Wingdings" panose="05000000000000000000" pitchFamily="2" charset="2"/>
              <a:buChar char="ü"/>
            </a:pPr>
            <a:endParaRPr lang="en-US" sz="1600" dirty="0" smtClean="0"/>
          </a:p>
        </p:txBody>
      </p:sp>
    </p:spTree>
    <p:extLst>
      <p:ext uri="{BB962C8B-B14F-4D97-AF65-F5344CB8AC3E}">
        <p14:creationId xmlns:p14="http://schemas.microsoft.com/office/powerpoint/2010/main" val="773969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BAIL/RELEASE</a:t>
            </a:r>
            <a:endParaRPr lang="en-US" dirty="0"/>
          </a:p>
        </p:txBody>
      </p:sp>
      <p:sp>
        <p:nvSpPr>
          <p:cNvPr id="3" name="Content Placeholder 2"/>
          <p:cNvSpPr>
            <a:spLocks noGrp="1"/>
          </p:cNvSpPr>
          <p:nvPr>
            <p:ph idx="1"/>
          </p:nvPr>
        </p:nvSpPr>
        <p:spPr>
          <a:xfrm>
            <a:off x="457200" y="1752600"/>
            <a:ext cx="8229600" cy="4953000"/>
          </a:xfrm>
        </p:spPr>
        <p:txBody>
          <a:bodyPr/>
          <a:lstStyle/>
          <a:p>
            <a:pPr marL="114300" indent="0" algn="ctr">
              <a:buNone/>
            </a:pPr>
            <a:endParaRPr lang="en-US" dirty="0" smtClean="0"/>
          </a:p>
          <a:p>
            <a:pPr marL="114300" indent="0" algn="ctr">
              <a:buNone/>
            </a:pPr>
            <a:endParaRPr lang="en-US" dirty="0" smtClean="0"/>
          </a:p>
          <a:p>
            <a:pPr marL="114300" indent="0" algn="ctr">
              <a:buNone/>
            </a:pPr>
            <a:r>
              <a:rPr lang="en-US" dirty="0" smtClean="0"/>
              <a:t>Rule 15(b) &amp; 17 N.N.C. §1812 findings</a:t>
            </a:r>
            <a:endParaRPr lang="en-US" i="1" dirty="0" smtClean="0"/>
          </a:p>
          <a:p>
            <a:pPr>
              <a:buFont typeface="Wingdings" panose="05000000000000000000" pitchFamily="2" charset="2"/>
              <a:buChar char="ü"/>
            </a:pPr>
            <a:endParaRPr lang="en-US" sz="1800" dirty="0" smtClean="0"/>
          </a:p>
          <a:p>
            <a:pPr>
              <a:buFont typeface="Wingdings" panose="05000000000000000000" pitchFamily="2" charset="2"/>
              <a:buChar char="ü"/>
            </a:pPr>
            <a:endParaRPr lang="en-US" sz="1800" dirty="0"/>
          </a:p>
          <a:p>
            <a:pPr marL="114300" indent="0" algn="ctr">
              <a:buNone/>
            </a:pPr>
            <a:r>
              <a:rPr lang="en-US" sz="1800" dirty="0" smtClean="0"/>
              <a:t>Must be made by CLEAR AND CONVINCING </a:t>
            </a:r>
            <a:r>
              <a:rPr lang="en-US" sz="1800" dirty="0" smtClean="0"/>
              <a:t>evidence</a:t>
            </a:r>
            <a:endParaRPr lang="en-US" sz="1800" dirty="0"/>
          </a:p>
          <a:p>
            <a:pPr marL="114300" indent="0" algn="ctr">
              <a:buNone/>
            </a:pPr>
            <a:endParaRPr lang="en-US" sz="1800" dirty="0" smtClean="0"/>
          </a:p>
          <a:p>
            <a:pPr>
              <a:buFont typeface="Wingdings" panose="05000000000000000000" pitchFamily="2" charset="2"/>
              <a:buChar char="ü"/>
            </a:pPr>
            <a:endParaRPr lang="en-US" sz="1600" dirty="0" smtClean="0"/>
          </a:p>
        </p:txBody>
      </p:sp>
    </p:spTree>
    <p:extLst>
      <p:ext uri="{BB962C8B-B14F-4D97-AF65-F5344CB8AC3E}">
        <p14:creationId xmlns:p14="http://schemas.microsoft.com/office/powerpoint/2010/main" val="1677280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60672" cy="1039427"/>
          </a:xfrm>
        </p:spPr>
        <p:txBody>
          <a:bodyPr>
            <a:normAutofit fontScale="90000"/>
          </a:bodyPr>
          <a:lstStyle/>
          <a:p>
            <a:r>
              <a:rPr lang="en-US" sz="3100" dirty="0" smtClean="0"/>
              <a:t/>
            </a:r>
            <a:br>
              <a:rPr lang="en-US" sz="3100" dirty="0" smtClean="0"/>
            </a:br>
            <a:r>
              <a:rPr lang="en-US" sz="3100" dirty="0" smtClean="0"/>
              <a:t>One </a:t>
            </a:r>
            <a:r>
              <a:rPr lang="en-US" sz="3100" dirty="0"/>
              <a:t>more “certain </a:t>
            </a:r>
            <a:r>
              <a:rPr lang="en-US" sz="3100" dirty="0" smtClean="0"/>
              <a:t>finding”</a:t>
            </a:r>
            <a:br>
              <a:rPr lang="en-US" sz="3100" dirty="0" smtClean="0"/>
            </a:br>
            <a:r>
              <a:rPr lang="en-US" sz="3100" dirty="0" smtClean="0"/>
              <a:t>17 </a:t>
            </a:r>
            <a:r>
              <a:rPr lang="en-US" sz="3100" dirty="0"/>
              <a:t>N.N.C. §1812(A)(4)</a:t>
            </a:r>
            <a:r>
              <a:rPr lang="en-US" dirty="0"/>
              <a:t/>
            </a:r>
            <a:br>
              <a:rPr lang="en-US" dirty="0"/>
            </a:br>
            <a:endParaRPr lang="en-US" dirty="0"/>
          </a:p>
        </p:txBody>
      </p:sp>
      <p:sp>
        <p:nvSpPr>
          <p:cNvPr id="3" name="Content Placeholder 2"/>
          <p:cNvSpPr>
            <a:spLocks noGrp="1"/>
          </p:cNvSpPr>
          <p:nvPr>
            <p:ph idx="1"/>
          </p:nvPr>
        </p:nvSpPr>
        <p:spPr/>
        <p:txBody>
          <a:bodyPr/>
          <a:lstStyle/>
          <a:p>
            <a:pPr marL="114300" indent="0" algn="ctr">
              <a:buNone/>
            </a:pPr>
            <a:endParaRPr lang="en-US" dirty="0" smtClean="0"/>
          </a:p>
          <a:p>
            <a:pPr marL="114300" indent="0" algn="ctr">
              <a:buNone/>
            </a:pPr>
            <a:r>
              <a:rPr lang="en-US" dirty="0" smtClean="0"/>
              <a:t>“When the person charged has allegedly done or committed acts as part of the same design or transaction upon which the alleged offense against the Navajo Nation is charged which would in the officer’s or the judge’s belief constitute a felonious offense, which shall be for the purposes of this Section, an offense under 18 </a:t>
            </a:r>
            <a:r>
              <a:rPr lang="en-US" dirty="0" err="1" smtClean="0"/>
              <a:t>U.S.C</a:t>
            </a:r>
            <a:r>
              <a:rPr lang="en-US" dirty="0" smtClean="0"/>
              <a:t>. §1153.”</a:t>
            </a:r>
            <a:endParaRPr lang="en-US" dirty="0"/>
          </a:p>
        </p:txBody>
      </p:sp>
    </p:spTree>
    <p:extLst>
      <p:ext uri="{BB962C8B-B14F-4D97-AF65-F5344CB8AC3E}">
        <p14:creationId xmlns:p14="http://schemas.microsoft.com/office/powerpoint/2010/main" val="381168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Crimes </a:t>
            </a:r>
            <a:r>
              <a:rPr lang="en-US" dirty="0"/>
              <a:t>act</a:t>
            </a:r>
            <a:br>
              <a:rPr lang="en-US" dirty="0"/>
            </a:br>
            <a:r>
              <a:rPr lang="en-US" sz="2700" dirty="0"/>
              <a:t>18 </a:t>
            </a:r>
            <a:r>
              <a:rPr lang="en-US" sz="2700" dirty="0" err="1"/>
              <a:t>U.S.C</a:t>
            </a:r>
            <a:r>
              <a:rPr lang="en-US" sz="2700" dirty="0"/>
              <a:t>. §1153</a:t>
            </a:r>
            <a:br>
              <a:rPr lang="en-US" sz="2700" dirty="0"/>
            </a:br>
            <a:endParaRPr lang="en-US" sz="2700" dirty="0"/>
          </a:p>
        </p:txBody>
      </p:sp>
      <p:sp>
        <p:nvSpPr>
          <p:cNvPr id="3" name="Content Placeholder 2"/>
          <p:cNvSpPr>
            <a:spLocks noGrp="1"/>
          </p:cNvSpPr>
          <p:nvPr>
            <p:ph idx="1"/>
          </p:nvPr>
        </p:nvSpPr>
        <p:spPr/>
        <p:txBody>
          <a:bodyPr>
            <a:normAutofit fontScale="62500" lnSpcReduction="20000"/>
          </a:bodyPr>
          <a:lstStyle/>
          <a:p>
            <a:pPr marL="114300" indent="0" algn="ctr">
              <a:buNone/>
            </a:pPr>
            <a:endParaRPr lang="en-US" dirty="0"/>
          </a:p>
          <a:p>
            <a:pPr marL="114300" indent="0">
              <a:buNone/>
            </a:pPr>
            <a:r>
              <a:rPr lang="en-US" dirty="0" smtClean="0"/>
              <a:t>Any Indian who commits against the person or property of another Indian or other person:</a:t>
            </a:r>
          </a:p>
          <a:p>
            <a:pPr algn="ctr">
              <a:buFont typeface="Wingdings" panose="05000000000000000000" pitchFamily="2" charset="2"/>
              <a:buChar char="ü"/>
            </a:pPr>
            <a:r>
              <a:rPr lang="en-US" dirty="0" smtClean="0"/>
              <a:t>Murder</a:t>
            </a:r>
          </a:p>
          <a:p>
            <a:pPr algn="ctr">
              <a:buFont typeface="Wingdings" panose="05000000000000000000" pitchFamily="2" charset="2"/>
              <a:buChar char="ü"/>
            </a:pPr>
            <a:r>
              <a:rPr lang="en-US" dirty="0" smtClean="0"/>
              <a:t>Manslaughter</a:t>
            </a:r>
          </a:p>
          <a:p>
            <a:pPr algn="ctr">
              <a:buFont typeface="Wingdings" panose="05000000000000000000" pitchFamily="2" charset="2"/>
              <a:buChar char="ü"/>
            </a:pPr>
            <a:r>
              <a:rPr lang="en-US" dirty="0" smtClean="0"/>
              <a:t>Kidnapping</a:t>
            </a:r>
          </a:p>
          <a:p>
            <a:pPr algn="ctr">
              <a:buFont typeface="Wingdings" panose="05000000000000000000" pitchFamily="2" charset="2"/>
              <a:buChar char="ü"/>
            </a:pPr>
            <a:r>
              <a:rPr lang="en-US" dirty="0" smtClean="0"/>
              <a:t>Maiming</a:t>
            </a:r>
          </a:p>
          <a:p>
            <a:pPr algn="ctr">
              <a:buFont typeface="Wingdings" panose="05000000000000000000" pitchFamily="2" charset="2"/>
              <a:buChar char="ü"/>
            </a:pPr>
            <a:r>
              <a:rPr lang="en-US" dirty="0" smtClean="0"/>
              <a:t>Felony under chapter </a:t>
            </a:r>
            <a:r>
              <a:rPr lang="en-US" dirty="0" smtClean="0"/>
              <a:t>109A (Sexual Abuse)</a:t>
            </a:r>
            <a:endParaRPr lang="en-US" dirty="0" smtClean="0"/>
          </a:p>
          <a:p>
            <a:pPr algn="ctr">
              <a:buFont typeface="Wingdings" panose="05000000000000000000" pitchFamily="2" charset="2"/>
              <a:buChar char="ü"/>
            </a:pPr>
            <a:r>
              <a:rPr lang="en-US" dirty="0" smtClean="0"/>
              <a:t>Incest</a:t>
            </a:r>
          </a:p>
          <a:p>
            <a:pPr algn="ctr">
              <a:buFont typeface="Wingdings" panose="05000000000000000000" pitchFamily="2" charset="2"/>
              <a:buChar char="ü"/>
            </a:pPr>
            <a:r>
              <a:rPr lang="en-US" dirty="0" smtClean="0"/>
              <a:t>Assault w/ intent to commit murder</a:t>
            </a:r>
          </a:p>
          <a:p>
            <a:pPr algn="ctr">
              <a:buFont typeface="Wingdings" panose="05000000000000000000" pitchFamily="2" charset="2"/>
              <a:buChar char="ü"/>
            </a:pPr>
            <a:r>
              <a:rPr lang="en-US" dirty="0" smtClean="0"/>
              <a:t>Assault w/ a dangerous weapon</a:t>
            </a:r>
          </a:p>
          <a:p>
            <a:pPr algn="ctr">
              <a:buFont typeface="Wingdings" panose="05000000000000000000" pitchFamily="2" charset="2"/>
              <a:buChar char="ü"/>
            </a:pPr>
            <a:r>
              <a:rPr lang="en-US" dirty="0" smtClean="0"/>
              <a:t>Assault resulting in serious bodily injury</a:t>
            </a:r>
          </a:p>
          <a:p>
            <a:pPr algn="ctr">
              <a:buFont typeface="Wingdings" panose="05000000000000000000" pitchFamily="2" charset="2"/>
              <a:buChar char="ü"/>
            </a:pPr>
            <a:r>
              <a:rPr lang="en-US" dirty="0" smtClean="0"/>
              <a:t>Assault against someone under 16 years old</a:t>
            </a:r>
          </a:p>
          <a:p>
            <a:pPr algn="ctr">
              <a:buFont typeface="Wingdings" panose="05000000000000000000" pitchFamily="2" charset="2"/>
              <a:buChar char="ü"/>
            </a:pPr>
            <a:r>
              <a:rPr lang="en-US" dirty="0" smtClean="0"/>
              <a:t>Felony child abuse or neglect</a:t>
            </a:r>
          </a:p>
          <a:p>
            <a:pPr algn="ctr">
              <a:buFont typeface="Wingdings" panose="05000000000000000000" pitchFamily="2" charset="2"/>
              <a:buChar char="ü"/>
            </a:pPr>
            <a:r>
              <a:rPr lang="en-US" dirty="0" smtClean="0"/>
              <a:t>Arson</a:t>
            </a:r>
          </a:p>
          <a:p>
            <a:pPr algn="ctr">
              <a:buFont typeface="Wingdings" panose="05000000000000000000" pitchFamily="2" charset="2"/>
              <a:buChar char="ü"/>
            </a:pPr>
            <a:r>
              <a:rPr lang="en-US" dirty="0" smtClean="0"/>
              <a:t>Burglary</a:t>
            </a:r>
          </a:p>
          <a:p>
            <a:pPr algn="ctr">
              <a:buFont typeface="Wingdings" panose="05000000000000000000" pitchFamily="2" charset="2"/>
              <a:buChar char="ü"/>
            </a:pPr>
            <a:r>
              <a:rPr lang="en-US" dirty="0" smtClean="0"/>
              <a:t>Robbery</a:t>
            </a:r>
          </a:p>
          <a:p>
            <a:pPr algn="ctr">
              <a:buFont typeface="Wingdings" panose="05000000000000000000" pitchFamily="2" charset="2"/>
              <a:buChar char="ü"/>
            </a:pPr>
            <a:r>
              <a:rPr lang="en-US" dirty="0" smtClean="0"/>
              <a:t>Felony under section 661 in Indian </a:t>
            </a:r>
            <a:r>
              <a:rPr lang="en-US" dirty="0" smtClean="0"/>
              <a:t>Country (Embezzlement/Thefts)</a:t>
            </a:r>
            <a:endParaRPr lang="en-US" dirty="0"/>
          </a:p>
        </p:txBody>
      </p:sp>
    </p:spTree>
    <p:extLst>
      <p:ext uri="{BB962C8B-B14F-4D97-AF65-F5344CB8AC3E}">
        <p14:creationId xmlns:p14="http://schemas.microsoft.com/office/powerpoint/2010/main" val="2472426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additive="base">
                                        <p:cTn id="7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 calcmode="lin" valueType="num">
                                      <p:cBhvr additive="base">
                                        <p:cTn id="8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 calcmode="lin" valueType="num">
                                      <p:cBhvr additive="base">
                                        <p:cTn id="9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6" end="16"/>
                                            </p:txEl>
                                          </p:spTgt>
                                        </p:tgtEl>
                                        <p:attrNameLst>
                                          <p:attrName>style.visibility</p:attrName>
                                        </p:attrNameLst>
                                      </p:cBhvr>
                                      <p:to>
                                        <p:strVal val="visible"/>
                                      </p:to>
                                    </p:set>
                                    <p:anim calcmode="lin" valueType="num">
                                      <p:cBhvr additive="base">
                                        <p:cTn id="9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Egregiousness of alleged offense</a:t>
            </a:r>
            <a:br>
              <a:rPr lang="en-US" dirty="0" smtClean="0"/>
            </a:br>
            <a:r>
              <a:rPr lang="en-US" dirty="0" smtClean="0"/>
              <a:t>NOT SUFFICIENT</a:t>
            </a:r>
            <a:endParaRPr lang="en-US" dirty="0"/>
          </a:p>
        </p:txBody>
      </p:sp>
      <p:sp>
        <p:nvSpPr>
          <p:cNvPr id="3" name="Content Placeholder 2"/>
          <p:cNvSpPr>
            <a:spLocks noGrp="1"/>
          </p:cNvSpPr>
          <p:nvPr>
            <p:ph idx="1"/>
          </p:nvPr>
        </p:nvSpPr>
        <p:spPr>
          <a:xfrm>
            <a:off x="457200" y="1752600"/>
            <a:ext cx="8229600" cy="4876800"/>
          </a:xfrm>
        </p:spPr>
        <p:txBody>
          <a:bodyPr/>
          <a:lstStyle/>
          <a:p>
            <a:pPr marL="114300" indent="0">
              <a:buNone/>
            </a:pPr>
            <a:r>
              <a:rPr lang="en-US" dirty="0" smtClean="0"/>
              <a:t>“…mere seriousness of the alleged offense does not, by itself, justify continued detention.”</a:t>
            </a:r>
          </a:p>
          <a:p>
            <a:pPr marL="114300" indent="0">
              <a:buNone/>
            </a:pPr>
            <a:endParaRPr lang="en-US" i="1" dirty="0"/>
          </a:p>
          <a:p>
            <a:pPr marL="114300" indent="0">
              <a:buNone/>
            </a:pPr>
            <a:r>
              <a:rPr lang="en-US" i="1" dirty="0" smtClean="0"/>
              <a:t>“</a:t>
            </a:r>
            <a:r>
              <a:rPr lang="en-US" dirty="0" smtClean="0"/>
              <a:t>To hold a defendant merely because the complaint </a:t>
            </a:r>
            <a:r>
              <a:rPr lang="en-US" i="1" dirty="0" smtClean="0"/>
              <a:t>alleges </a:t>
            </a:r>
            <a:r>
              <a:rPr lang="en-US" dirty="0" smtClean="0"/>
              <a:t>a serious offense improperly treats the defendant as guilty before the trial, by assuming the allegations are true and essentially punishing him or her before the Nation has established beyond a reasonable doubt that the offense occurred.  This clearly violated Seaton’s right to due process.”</a:t>
            </a:r>
            <a:endParaRPr lang="en-US" i="1" dirty="0" smtClean="0"/>
          </a:p>
          <a:p>
            <a:pPr marL="114300" indent="0">
              <a:buNone/>
            </a:pPr>
            <a:endParaRPr lang="en-US" i="1" dirty="0" smtClean="0"/>
          </a:p>
          <a:p>
            <a:pPr marL="114300" indent="0" algn="ctr">
              <a:buNone/>
            </a:pPr>
            <a:r>
              <a:rPr lang="en-US" i="1" dirty="0" smtClean="0"/>
              <a:t>Seaton v. Greyeyes</a:t>
            </a:r>
            <a:endParaRPr lang="en-US" i="1" dirty="0"/>
          </a:p>
          <a:p>
            <a:pPr marL="114300" indent="0">
              <a:buNone/>
            </a:pPr>
            <a:endParaRPr lang="en-US" dirty="0"/>
          </a:p>
        </p:txBody>
      </p:sp>
    </p:spTree>
    <p:extLst>
      <p:ext uri="{BB962C8B-B14F-4D97-AF65-F5344CB8AC3E}">
        <p14:creationId xmlns:p14="http://schemas.microsoft.com/office/powerpoint/2010/main" val="1306300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 as mud?</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US" dirty="0" smtClean="0"/>
              <a:t>Your client must be offered bail</a:t>
            </a:r>
          </a:p>
          <a:p>
            <a:pPr lvl="1">
              <a:buFont typeface="Wingdings" panose="05000000000000000000" pitchFamily="2" charset="2"/>
              <a:buChar char="ü"/>
            </a:pPr>
            <a:r>
              <a:rPr lang="en-US" dirty="0" smtClean="0"/>
              <a:t>Bail Agreement – third party release (17 N.N.C. §1808)</a:t>
            </a:r>
          </a:p>
          <a:p>
            <a:pPr lvl="1">
              <a:buFont typeface="Wingdings" panose="05000000000000000000" pitchFamily="2" charset="2"/>
              <a:buChar char="ü"/>
            </a:pPr>
            <a:r>
              <a:rPr lang="en-US" dirty="0" smtClean="0"/>
              <a:t>Cash bond (17 N.N.C. §1809)</a:t>
            </a:r>
          </a:p>
          <a:p>
            <a:pPr marL="411480" lvl="1" indent="0">
              <a:buNone/>
            </a:pPr>
            <a:endParaRPr lang="en-US" dirty="0" smtClean="0"/>
          </a:p>
          <a:p>
            <a:pPr>
              <a:buFont typeface="Wingdings" panose="05000000000000000000" pitchFamily="2" charset="2"/>
              <a:buChar char="ü"/>
            </a:pPr>
            <a:r>
              <a:rPr lang="en-US" dirty="0" smtClean="0"/>
              <a:t>Prosecutor must request denial of bail and findings must be made by clear and convincing evidence</a:t>
            </a:r>
          </a:p>
          <a:p>
            <a:pPr lvl="1">
              <a:buFont typeface="Wingdings" panose="05000000000000000000" pitchFamily="2" charset="2"/>
              <a:buChar char="ü"/>
            </a:pPr>
            <a:r>
              <a:rPr lang="en-US" dirty="0" smtClean="0"/>
              <a:t>Motion to deny bail (written or verbal at arraignment or bail hearing)</a:t>
            </a:r>
          </a:p>
          <a:p>
            <a:pPr lvl="1">
              <a:buFont typeface="Wingdings" panose="05000000000000000000" pitchFamily="2" charset="2"/>
              <a:buChar char="ü"/>
            </a:pPr>
            <a:r>
              <a:rPr lang="en-US" dirty="0" smtClean="0"/>
              <a:t>“Certain findings” by clear and convincing evidence to deny bail</a:t>
            </a:r>
          </a:p>
          <a:p>
            <a:pPr lvl="1">
              <a:buFont typeface="Wingdings" panose="05000000000000000000" pitchFamily="2" charset="2"/>
              <a:buChar char="ü"/>
            </a:pPr>
            <a:endParaRPr lang="en-US" dirty="0"/>
          </a:p>
          <a:p>
            <a:pPr>
              <a:buFont typeface="Wingdings" panose="05000000000000000000" pitchFamily="2" charset="2"/>
              <a:buChar char="ü"/>
            </a:pPr>
            <a:r>
              <a:rPr lang="en-US" dirty="0" smtClean="0"/>
              <a:t>Most writs are filed because of bail/release issues</a:t>
            </a:r>
          </a:p>
          <a:p>
            <a:pPr lvl="1">
              <a:buFont typeface="Wingdings" panose="05000000000000000000" pitchFamily="2" charset="2"/>
              <a:buChar char="ü"/>
            </a:pPr>
            <a:endParaRPr lang="en-US" dirty="0"/>
          </a:p>
          <a:p>
            <a:pPr marL="114300" indent="0">
              <a:buNone/>
            </a:pP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584033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ARRAIGNMENT - purpose</a:t>
            </a:r>
            <a:endParaRPr lang="en-US" dirty="0"/>
          </a:p>
        </p:txBody>
      </p:sp>
      <p:sp>
        <p:nvSpPr>
          <p:cNvPr id="3" name="Content Placeholder 2"/>
          <p:cNvSpPr>
            <a:spLocks noGrp="1"/>
          </p:cNvSpPr>
          <p:nvPr>
            <p:ph idx="1"/>
          </p:nvPr>
        </p:nvSpPr>
        <p:spPr/>
        <p:txBody>
          <a:bodyPr/>
          <a:lstStyle/>
          <a:p>
            <a:pPr marL="114300" indent="0" algn="ctr">
              <a:buNone/>
            </a:pPr>
            <a:r>
              <a:rPr lang="en-US" dirty="0" smtClean="0"/>
              <a:t>Rule 12</a:t>
            </a:r>
          </a:p>
          <a:p>
            <a:pPr algn="ctr">
              <a:buFont typeface="Wingdings" panose="05000000000000000000" pitchFamily="2" charset="2"/>
              <a:buChar char="ü"/>
            </a:pPr>
            <a:r>
              <a:rPr lang="en-US" dirty="0" smtClean="0"/>
              <a:t>To bring the defendant before the Court</a:t>
            </a:r>
          </a:p>
          <a:p>
            <a:pPr algn="ctr">
              <a:buFont typeface="Wingdings" panose="05000000000000000000" pitchFamily="2" charset="2"/>
              <a:buChar char="ü"/>
            </a:pPr>
            <a:r>
              <a:rPr lang="en-US" dirty="0" smtClean="0"/>
              <a:t>To advise the defendant of the specific nature of the charges against him or her</a:t>
            </a:r>
          </a:p>
          <a:p>
            <a:pPr algn="ctr">
              <a:buFont typeface="Wingdings" panose="05000000000000000000" pitchFamily="2" charset="2"/>
              <a:buChar char="ü"/>
            </a:pPr>
            <a:r>
              <a:rPr lang="en-US" dirty="0" smtClean="0"/>
              <a:t>To advise the defendant of his rights under the law</a:t>
            </a:r>
          </a:p>
          <a:p>
            <a:pPr algn="ctr">
              <a:buFont typeface="Wingdings" panose="05000000000000000000" pitchFamily="2" charset="2"/>
              <a:buChar char="ü"/>
            </a:pPr>
            <a:r>
              <a:rPr lang="en-US" dirty="0" smtClean="0"/>
              <a:t>To ask the defendant to enter a plea</a:t>
            </a:r>
          </a:p>
          <a:p>
            <a:pPr marL="114300" indent="0" algn="ctr">
              <a:buNone/>
            </a:pPr>
            <a:r>
              <a:rPr lang="en-US" dirty="0" smtClean="0"/>
              <a:t>NOT GUILTY</a:t>
            </a:r>
          </a:p>
          <a:p>
            <a:pPr marL="114300" indent="0" algn="ctr">
              <a:buNone/>
            </a:pPr>
            <a:r>
              <a:rPr lang="en-US" dirty="0" smtClean="0"/>
              <a:t>GUILTY</a:t>
            </a:r>
          </a:p>
          <a:p>
            <a:pPr marL="114300" indent="0" algn="ctr">
              <a:buNone/>
            </a:pPr>
            <a:r>
              <a:rPr lang="en-US" dirty="0" smtClean="0"/>
              <a:t>NO CONTEST</a:t>
            </a:r>
          </a:p>
        </p:txBody>
      </p:sp>
    </p:spTree>
    <p:extLst>
      <p:ext uri="{BB962C8B-B14F-4D97-AF65-F5344CB8AC3E}">
        <p14:creationId xmlns:p14="http://schemas.microsoft.com/office/powerpoint/2010/main" val="3699048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Arraignment - procedure</a:t>
            </a:r>
            <a:endParaRPr lang="en-US" dirty="0"/>
          </a:p>
        </p:txBody>
      </p:sp>
      <p:sp>
        <p:nvSpPr>
          <p:cNvPr id="3" name="Content Placeholder 2"/>
          <p:cNvSpPr>
            <a:spLocks noGrp="1"/>
          </p:cNvSpPr>
          <p:nvPr>
            <p:ph idx="1"/>
          </p:nvPr>
        </p:nvSpPr>
        <p:spPr>
          <a:xfrm>
            <a:off x="457200" y="1752600"/>
            <a:ext cx="8229600" cy="4876800"/>
          </a:xfrm>
        </p:spPr>
        <p:txBody>
          <a:bodyPr>
            <a:normAutofit lnSpcReduction="10000"/>
          </a:bodyPr>
          <a:lstStyle/>
          <a:p>
            <a:pPr marL="114300" indent="0">
              <a:buNone/>
            </a:pPr>
            <a:r>
              <a:rPr lang="en-US" dirty="0" smtClean="0"/>
              <a:t>English(for the record); Navajo (if necessary)</a:t>
            </a:r>
          </a:p>
          <a:p>
            <a:pPr>
              <a:buFont typeface="Wingdings" panose="05000000000000000000" pitchFamily="2" charset="2"/>
              <a:buChar char="ü"/>
            </a:pPr>
            <a:r>
              <a:rPr lang="en-US" dirty="0" smtClean="0"/>
              <a:t>Defendant is given a copy of the complaint</a:t>
            </a:r>
          </a:p>
          <a:p>
            <a:pPr>
              <a:buFont typeface="Wingdings" panose="05000000000000000000" pitchFamily="2" charset="2"/>
              <a:buChar char="ü"/>
            </a:pPr>
            <a:r>
              <a:rPr lang="en-US" dirty="0" smtClean="0"/>
              <a:t>Case name and number is called</a:t>
            </a:r>
          </a:p>
          <a:p>
            <a:pPr>
              <a:buFont typeface="Wingdings" panose="05000000000000000000" pitchFamily="2" charset="2"/>
              <a:buChar char="ü"/>
            </a:pPr>
            <a:r>
              <a:rPr lang="en-US" dirty="0" smtClean="0"/>
              <a:t>Defendant stands and faces the Bench</a:t>
            </a:r>
          </a:p>
          <a:p>
            <a:pPr>
              <a:buFont typeface="Wingdings" panose="05000000000000000000" pitchFamily="2" charset="2"/>
              <a:buChar char="ü"/>
            </a:pPr>
            <a:r>
              <a:rPr lang="en-US" dirty="0" smtClean="0"/>
              <a:t>Court asks Defendant’s name, DOB, tribal membership, C#, and SS#</a:t>
            </a:r>
          </a:p>
          <a:p>
            <a:pPr>
              <a:buFont typeface="Wingdings" panose="05000000000000000000" pitchFamily="2" charset="2"/>
              <a:buChar char="ü"/>
            </a:pPr>
            <a:r>
              <a:rPr lang="en-US" dirty="0" smtClean="0"/>
              <a:t>Court reads complaint to defendant and asks if defendant understands</a:t>
            </a:r>
          </a:p>
          <a:p>
            <a:pPr>
              <a:buFont typeface="Wingdings" panose="05000000000000000000" pitchFamily="2" charset="2"/>
              <a:buChar char="ü"/>
            </a:pPr>
            <a:r>
              <a:rPr lang="en-US" dirty="0" smtClean="0"/>
              <a:t>Judge informs Defendant of rights</a:t>
            </a:r>
          </a:p>
          <a:p>
            <a:pPr>
              <a:buFont typeface="Wingdings" panose="05000000000000000000" pitchFamily="2" charset="2"/>
              <a:buChar char="ü"/>
            </a:pPr>
            <a:r>
              <a:rPr lang="en-US" dirty="0" smtClean="0"/>
              <a:t>Judge informs Defendant of maximum penalty if found guilty or pleads guilty</a:t>
            </a:r>
          </a:p>
          <a:p>
            <a:pPr>
              <a:buFont typeface="Wingdings" panose="05000000000000000000" pitchFamily="2" charset="2"/>
              <a:buChar char="ü"/>
            </a:pPr>
            <a:r>
              <a:rPr lang="en-US" dirty="0" smtClean="0"/>
              <a:t>Defendant enters a plea</a:t>
            </a:r>
          </a:p>
          <a:p>
            <a:pPr marL="114300" indent="0">
              <a:buNone/>
            </a:pPr>
            <a:endParaRPr lang="en-US" dirty="0"/>
          </a:p>
        </p:txBody>
      </p:sp>
    </p:spTree>
    <p:extLst>
      <p:ext uri="{BB962C8B-B14F-4D97-AF65-F5344CB8AC3E}">
        <p14:creationId xmlns:p14="http://schemas.microsoft.com/office/powerpoint/2010/main" val="1892045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a:t>
            </a:r>
            <a:endParaRPr lang="en-US" dirty="0"/>
          </a:p>
        </p:txBody>
      </p:sp>
      <p:sp>
        <p:nvSpPr>
          <p:cNvPr id="3" name="Content Placeholder 2"/>
          <p:cNvSpPr>
            <a:spLocks noGrp="1"/>
          </p:cNvSpPr>
          <p:nvPr>
            <p:ph idx="1"/>
          </p:nvPr>
        </p:nvSpPr>
        <p:spPr>
          <a:xfrm>
            <a:off x="304800" y="1752600"/>
            <a:ext cx="8534400" cy="4373563"/>
          </a:xfrm>
        </p:spPr>
        <p:txBody>
          <a:bodyPr>
            <a:normAutofit/>
          </a:bodyPr>
          <a:lstStyle/>
          <a:p>
            <a:pPr marL="114300" indent="0">
              <a:buNone/>
            </a:pPr>
            <a:r>
              <a:rPr lang="en-US" dirty="0" smtClean="0"/>
              <a:t>Pleas must be knowingly, voluntarily and intelligently made.</a:t>
            </a:r>
          </a:p>
          <a:p>
            <a:pPr marL="114300" indent="0">
              <a:buNone/>
            </a:pPr>
            <a:endParaRPr lang="en-US" dirty="0"/>
          </a:p>
          <a:p>
            <a:pPr lvl="1">
              <a:buFont typeface="Wingdings" panose="05000000000000000000" pitchFamily="2" charset="2"/>
              <a:buChar char="ü"/>
            </a:pPr>
            <a:r>
              <a:rPr lang="en-US" dirty="0" smtClean="0"/>
              <a:t>Some judges routinely enter not guilty pleas for Defendants</a:t>
            </a:r>
          </a:p>
          <a:p>
            <a:pPr lvl="1">
              <a:buFont typeface="Wingdings" panose="05000000000000000000" pitchFamily="2" charset="2"/>
              <a:buChar char="ü"/>
            </a:pPr>
            <a:r>
              <a:rPr lang="en-US" dirty="0" smtClean="0"/>
              <a:t>Some judges accept a guilty plea very (too?) easily</a:t>
            </a:r>
          </a:p>
          <a:p>
            <a:pPr lvl="1">
              <a:buFont typeface="Wingdings" panose="05000000000000000000" pitchFamily="2" charset="2"/>
              <a:buChar char="ü"/>
            </a:pPr>
            <a:r>
              <a:rPr lang="en-US" dirty="0" smtClean="0"/>
              <a:t>Some judges colloquy well with Defendants</a:t>
            </a:r>
          </a:p>
          <a:p>
            <a:pPr lvl="2">
              <a:buFont typeface="Wingdings" panose="05000000000000000000" pitchFamily="2" charset="2"/>
              <a:buChar char="ü"/>
            </a:pPr>
            <a:r>
              <a:rPr lang="en-US" dirty="0" smtClean="0"/>
              <a:t>Some judges … don’t</a:t>
            </a:r>
          </a:p>
          <a:p>
            <a:pPr lvl="2">
              <a:buFont typeface="Wingdings" panose="05000000000000000000" pitchFamily="2" charset="2"/>
              <a:buChar char="ü"/>
            </a:pPr>
            <a:endParaRPr lang="en-US" dirty="0"/>
          </a:p>
          <a:p>
            <a:pPr lvl="2" algn="ctr">
              <a:buFont typeface="Wingdings" panose="05000000000000000000" pitchFamily="2" charset="2"/>
              <a:buChar char="§"/>
            </a:pPr>
            <a:r>
              <a:rPr lang="en-US" dirty="0" smtClean="0"/>
              <a:t>TALK </a:t>
            </a:r>
            <a:r>
              <a:rPr lang="en-US" dirty="0" smtClean="0"/>
              <a:t>TO YOUR CLIENT ABOUT ARRAIGNMENT/PLEA</a:t>
            </a:r>
            <a:endParaRPr lang="en-US" dirty="0"/>
          </a:p>
          <a:p>
            <a:pPr lvl="2" algn="ctr">
              <a:buFont typeface="Wingdings" panose="05000000000000000000" pitchFamily="2" charset="2"/>
              <a:buChar char="§"/>
            </a:pPr>
            <a:r>
              <a:rPr lang="en-US" dirty="0" smtClean="0"/>
              <a:t>REVIEW THE ARRAIGNMENT </a:t>
            </a:r>
            <a:r>
              <a:rPr lang="en-US" dirty="0" smtClean="0"/>
              <a:t>ORDER</a:t>
            </a:r>
          </a:p>
          <a:p>
            <a:pPr lvl="2" algn="ctr">
              <a:buFont typeface="Wingdings" panose="05000000000000000000" pitchFamily="2" charset="2"/>
              <a:buChar char="§"/>
            </a:pPr>
            <a:r>
              <a:rPr lang="en-US" dirty="0" smtClean="0"/>
              <a:t>MAKE SURE YOUR CLIENT UNDERSTANDS HIS/HER RELEASE CONDITIONS</a:t>
            </a:r>
            <a:endParaRPr lang="en-US" dirty="0" smtClean="0"/>
          </a:p>
        </p:txBody>
      </p:sp>
    </p:spTree>
    <p:extLst>
      <p:ext uri="{BB962C8B-B14F-4D97-AF65-F5344CB8AC3E}">
        <p14:creationId xmlns:p14="http://schemas.microsoft.com/office/powerpoint/2010/main" val="3137178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down)">
                                      <p:cBhvr>
                                        <p:cTn id="38" dur="500"/>
                                        <p:tgtEl>
                                          <p:spTgt spid="3">
                                            <p:txEl>
                                              <p:pRg st="7" end="7"/>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down)">
                                      <p:cBhvr>
                                        <p:cTn id="41" dur="500"/>
                                        <p:tgtEl>
                                          <p:spTgt spid="3">
                                            <p:txEl>
                                              <p:pRg st="8" end="8"/>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down)">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DISCOVERY</a:t>
            </a:r>
            <a:endParaRPr lang="en-US" dirty="0"/>
          </a:p>
        </p:txBody>
      </p:sp>
      <p:sp>
        <p:nvSpPr>
          <p:cNvPr id="5" name="Text Placeholder 4"/>
          <p:cNvSpPr>
            <a:spLocks noGrp="1"/>
          </p:cNvSpPr>
          <p:nvPr>
            <p:ph type="body" idx="1"/>
          </p:nvPr>
        </p:nvSpPr>
        <p:spPr/>
        <p:txBody>
          <a:bodyPr/>
          <a:lstStyle/>
          <a:p>
            <a:r>
              <a:rPr lang="en-US" dirty="0"/>
              <a:t>(Rules 24-28)</a:t>
            </a:r>
          </a:p>
        </p:txBody>
      </p:sp>
    </p:spTree>
    <p:extLst>
      <p:ext uri="{BB962C8B-B14F-4D97-AF65-F5344CB8AC3E}">
        <p14:creationId xmlns:p14="http://schemas.microsoft.com/office/powerpoint/2010/main" val="1995897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your oath(s)?</a:t>
            </a:r>
            <a:endParaRPr lang="en-US" dirty="0"/>
          </a:p>
        </p:txBody>
      </p:sp>
      <p:sp>
        <p:nvSpPr>
          <p:cNvPr id="4" name="Text Placeholder 3"/>
          <p:cNvSpPr>
            <a:spLocks noGrp="1"/>
          </p:cNvSpPr>
          <p:nvPr>
            <p:ph type="body" idx="1"/>
          </p:nvPr>
        </p:nvSpPr>
        <p:spPr/>
        <p:txBody>
          <a:bodyPr>
            <a:normAutofit fontScale="85000" lnSpcReduction="10000"/>
          </a:bodyPr>
          <a:lstStyle/>
          <a:p>
            <a:r>
              <a:rPr lang="en-US" dirty="0" smtClean="0"/>
              <a:t>Think back. Take a deep breath.  You can do this.</a:t>
            </a:r>
            <a:endParaRPr lang="en-US" dirty="0"/>
          </a:p>
        </p:txBody>
      </p:sp>
    </p:spTree>
    <p:extLst>
      <p:ext uri="{BB962C8B-B14F-4D97-AF65-F5344CB8AC3E}">
        <p14:creationId xmlns:p14="http://schemas.microsoft.com/office/powerpoint/2010/main" val="3875700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Disclosure by the Navajo nation</a:t>
            </a:r>
            <a:endParaRPr lang="en-US" dirty="0"/>
          </a:p>
        </p:txBody>
      </p:sp>
      <p:sp>
        <p:nvSpPr>
          <p:cNvPr id="5" name="Content Placeholder 4"/>
          <p:cNvSpPr>
            <a:spLocks noGrp="1"/>
          </p:cNvSpPr>
          <p:nvPr>
            <p:ph idx="1"/>
          </p:nvPr>
        </p:nvSpPr>
        <p:spPr/>
        <p:txBody>
          <a:bodyPr/>
          <a:lstStyle/>
          <a:p>
            <a:pPr marL="114300" indent="0" algn="ctr">
              <a:buNone/>
            </a:pPr>
            <a:r>
              <a:rPr lang="en-US" u="sng" dirty="0" smtClean="0"/>
              <a:t>AT THE TIME OF ARRAIGNMENT</a:t>
            </a:r>
          </a:p>
          <a:p>
            <a:pPr marL="114300" indent="0" algn="ctr">
              <a:buNone/>
            </a:pPr>
            <a:endParaRPr lang="en-US" dirty="0"/>
          </a:p>
          <a:p>
            <a:pPr algn="ctr">
              <a:buFont typeface="Wingdings" panose="05000000000000000000" pitchFamily="2" charset="2"/>
              <a:buChar char="ü"/>
            </a:pPr>
            <a:r>
              <a:rPr lang="en-US" b="1" dirty="0" smtClean="0"/>
              <a:t>GIVE TO DEFENDANT</a:t>
            </a:r>
            <a:r>
              <a:rPr lang="en-US" dirty="0" smtClean="0"/>
              <a:t> List of witnesses with their addresses which Navajo Nation intends to use against Defendant</a:t>
            </a:r>
          </a:p>
          <a:p>
            <a:pPr marL="114300" indent="0" algn="ctr">
              <a:buNone/>
            </a:pPr>
            <a:endParaRPr lang="en-US" dirty="0" smtClean="0"/>
          </a:p>
          <a:p>
            <a:pPr algn="ctr">
              <a:buFont typeface="Wingdings" panose="05000000000000000000" pitchFamily="2" charset="2"/>
              <a:buChar char="ü"/>
            </a:pPr>
            <a:r>
              <a:rPr lang="en-US" dirty="0" smtClean="0"/>
              <a:t>“No other witnesses shall be allowed to testify against him except on notice to the defendant and with permission of the court.”  Rule 25(a)</a:t>
            </a:r>
            <a:endParaRPr lang="en-US" dirty="0"/>
          </a:p>
        </p:txBody>
      </p:sp>
    </p:spTree>
    <p:extLst>
      <p:ext uri="{BB962C8B-B14F-4D97-AF65-F5344CB8AC3E}">
        <p14:creationId xmlns:p14="http://schemas.microsoft.com/office/powerpoint/2010/main" val="155339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Disclosure by the </a:t>
            </a:r>
            <a:r>
              <a:rPr lang="en-US" dirty="0" err="1" smtClean="0"/>
              <a:t>navajo</a:t>
            </a:r>
            <a:r>
              <a:rPr lang="en-US" dirty="0" smtClean="0"/>
              <a:t> nation</a:t>
            </a:r>
            <a:endParaRPr lang="en-US" dirty="0"/>
          </a:p>
        </p:txBody>
      </p:sp>
      <p:sp>
        <p:nvSpPr>
          <p:cNvPr id="5" name="Content Placeholder 4"/>
          <p:cNvSpPr>
            <a:spLocks noGrp="1"/>
          </p:cNvSpPr>
          <p:nvPr>
            <p:ph idx="1"/>
          </p:nvPr>
        </p:nvSpPr>
        <p:spPr/>
        <p:txBody>
          <a:bodyPr/>
          <a:lstStyle/>
          <a:p>
            <a:pPr marL="114300" indent="0" algn="ctr">
              <a:buNone/>
            </a:pPr>
            <a:r>
              <a:rPr lang="en-US" u="sng" dirty="0" smtClean="0"/>
              <a:t>NO LATER THAN 10 DAYS AFTER ARRAIGNMENT</a:t>
            </a:r>
          </a:p>
          <a:p>
            <a:pPr marL="114300" indent="0" algn="ctr">
              <a:buNone/>
            </a:pPr>
            <a:endParaRPr lang="en-US" u="sng" dirty="0" smtClean="0"/>
          </a:p>
          <a:p>
            <a:pPr algn="ctr">
              <a:buFont typeface="Wingdings" panose="05000000000000000000" pitchFamily="2" charset="2"/>
              <a:buChar char="ü"/>
            </a:pPr>
            <a:r>
              <a:rPr lang="en-US" b="1" dirty="0" smtClean="0"/>
              <a:t>MAKE AVAILABLE TO THE DEFENDANT FOR EXAMINATION AND REPRODUCTION THE FOLLOWING MATERIAL AND INFORMATION WITHIN THE PROSECUTION’S POSSESSION OR CONTROL:</a:t>
            </a:r>
          </a:p>
          <a:p>
            <a:pPr marL="114300" indent="0" algn="ctr">
              <a:buNone/>
            </a:pPr>
            <a:endParaRPr lang="en-US" b="1" dirty="0"/>
          </a:p>
          <a:p>
            <a:pPr marL="114300" indent="0" algn="ctr">
              <a:buNone/>
            </a:pPr>
            <a:r>
              <a:rPr lang="en-US" dirty="0" smtClean="0"/>
              <a:t>(Rule 25(b))</a:t>
            </a:r>
            <a:endParaRPr lang="en-US" dirty="0"/>
          </a:p>
        </p:txBody>
      </p:sp>
    </p:spTree>
    <p:extLst>
      <p:ext uri="{BB962C8B-B14F-4D97-AF65-F5344CB8AC3E}">
        <p14:creationId xmlns:p14="http://schemas.microsoft.com/office/powerpoint/2010/main" val="3301788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Disclosure by the </a:t>
            </a:r>
            <a:r>
              <a:rPr lang="en-US" dirty="0" err="1" smtClean="0"/>
              <a:t>navajo</a:t>
            </a:r>
            <a:r>
              <a:rPr lang="en-US" dirty="0" smtClean="0"/>
              <a:t> nation</a:t>
            </a:r>
            <a:endParaRPr lang="en-US" dirty="0"/>
          </a:p>
        </p:txBody>
      </p:sp>
      <p:sp>
        <p:nvSpPr>
          <p:cNvPr id="5" name="Content Placeholder 4"/>
          <p:cNvSpPr>
            <a:spLocks noGrp="1"/>
          </p:cNvSpPr>
          <p:nvPr>
            <p:ph idx="1"/>
          </p:nvPr>
        </p:nvSpPr>
        <p:spPr/>
        <p:txBody>
          <a:bodyPr>
            <a:normAutofit lnSpcReduction="10000"/>
          </a:bodyPr>
          <a:lstStyle/>
          <a:p>
            <a:pPr marL="114300" indent="0" algn="ctr">
              <a:buNone/>
            </a:pPr>
            <a:r>
              <a:rPr lang="en-US" u="sng" dirty="0" smtClean="0"/>
              <a:t>NO LATER THAN 10 DAYS AFTER ARRAIGNMENT</a:t>
            </a:r>
          </a:p>
          <a:p>
            <a:pPr marL="114300" indent="0" algn="ctr">
              <a:buNone/>
            </a:pPr>
            <a:endParaRPr lang="en-US" u="sng" dirty="0" smtClean="0"/>
          </a:p>
          <a:p>
            <a:pPr marL="571500" indent="-457200">
              <a:buFont typeface="+mj-lt"/>
              <a:buAutoNum type="arabicPeriod"/>
            </a:pPr>
            <a:r>
              <a:rPr lang="en-US" dirty="0" smtClean="0"/>
              <a:t>All statements of the defendant</a:t>
            </a:r>
          </a:p>
          <a:p>
            <a:pPr marL="571500" indent="-457200">
              <a:buFont typeface="+mj-lt"/>
              <a:buAutoNum type="arabicPeriod"/>
            </a:pPr>
            <a:r>
              <a:rPr lang="en-US" dirty="0" smtClean="0"/>
              <a:t>Names and addresses of any experts who have examined the defendant or any evidence in the case; results of physical examinations or tests; written reports or statements made by those experts</a:t>
            </a:r>
          </a:p>
          <a:p>
            <a:pPr marL="571500" indent="-457200">
              <a:buFont typeface="+mj-lt"/>
              <a:buAutoNum type="arabicPeriod"/>
            </a:pPr>
            <a:r>
              <a:rPr lang="en-US" dirty="0" smtClean="0"/>
              <a:t>List of all papers, documents, photographs or tangible objects which Prosecutor intends to use or which were obtained from or purportedly belonged to the defendant</a:t>
            </a:r>
          </a:p>
          <a:p>
            <a:pPr marL="571500" indent="-457200">
              <a:buFont typeface="+mj-lt"/>
              <a:buAutoNum type="arabicPeriod"/>
            </a:pPr>
            <a:endParaRPr lang="en-US" dirty="0"/>
          </a:p>
        </p:txBody>
      </p:sp>
    </p:spTree>
    <p:extLst>
      <p:ext uri="{BB962C8B-B14F-4D97-AF65-F5344CB8AC3E}">
        <p14:creationId xmlns:p14="http://schemas.microsoft.com/office/powerpoint/2010/main" val="393550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 calcmode="lin" valueType="num">
                                      <p:cBhvr additive="base">
                                        <p:cTn id="1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additive="base">
                                        <p:cTn id="24"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Disclosure by the </a:t>
            </a:r>
            <a:r>
              <a:rPr lang="en-US" dirty="0" err="1" smtClean="0"/>
              <a:t>navajo</a:t>
            </a:r>
            <a:r>
              <a:rPr lang="en-US" dirty="0" smtClean="0"/>
              <a:t> nation</a:t>
            </a:r>
            <a:endParaRPr lang="en-US" dirty="0"/>
          </a:p>
        </p:txBody>
      </p:sp>
      <p:sp>
        <p:nvSpPr>
          <p:cNvPr id="5" name="Content Placeholder 4"/>
          <p:cNvSpPr>
            <a:spLocks noGrp="1"/>
          </p:cNvSpPr>
          <p:nvPr>
            <p:ph idx="1"/>
          </p:nvPr>
        </p:nvSpPr>
        <p:spPr/>
        <p:txBody>
          <a:bodyPr>
            <a:normAutofit fontScale="92500" lnSpcReduction="10000"/>
          </a:bodyPr>
          <a:lstStyle/>
          <a:p>
            <a:pPr marL="114300" indent="0" algn="ctr">
              <a:buNone/>
            </a:pPr>
            <a:r>
              <a:rPr lang="en-US" u="sng" dirty="0" smtClean="0"/>
              <a:t>NO LATER THAN 10 DAYS AFTER ARRAIGNMENT</a:t>
            </a:r>
          </a:p>
          <a:p>
            <a:pPr marL="114300" indent="0" algn="ctr">
              <a:buNone/>
            </a:pPr>
            <a:endParaRPr lang="en-US" u="sng" dirty="0" smtClean="0"/>
          </a:p>
          <a:p>
            <a:pPr marL="571500" indent="-457200">
              <a:buFont typeface="+mj-lt"/>
              <a:buAutoNum type="arabicPeriod" startAt="4"/>
            </a:pPr>
            <a:r>
              <a:rPr lang="en-US" dirty="0" smtClean="0"/>
              <a:t>A list of all prior convictions of the defendant which Prosecutor will use at trial</a:t>
            </a:r>
          </a:p>
          <a:p>
            <a:pPr marL="571500" indent="-457200">
              <a:buFont typeface="+mj-lt"/>
              <a:buAutoNum type="arabicPeriod" startAt="4"/>
            </a:pPr>
            <a:r>
              <a:rPr lang="en-US" dirty="0" smtClean="0"/>
              <a:t>A list of all prior acts of the defendant which Prosecutor intends to use to prove motive, intent, knowledge or otherwise use at trial</a:t>
            </a:r>
          </a:p>
          <a:p>
            <a:pPr marL="571500" indent="-457200">
              <a:buFont typeface="+mj-lt"/>
              <a:buAutoNum type="arabicPeriod" startAt="4"/>
            </a:pPr>
            <a:r>
              <a:rPr lang="en-US" dirty="0" smtClean="0"/>
              <a:t>All material or information, which tends to mitigate or negate the defendant’s guilt as to the offense charged, or which would tend to reduce his punishment thereof, including all prior convictions of witnesses whom the prosecutor expects to call at trial</a:t>
            </a:r>
          </a:p>
        </p:txBody>
      </p:sp>
    </p:spTree>
    <p:extLst>
      <p:ext uri="{BB962C8B-B14F-4D97-AF65-F5344CB8AC3E}">
        <p14:creationId xmlns:p14="http://schemas.microsoft.com/office/powerpoint/2010/main" val="1514798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disclosure by the </a:t>
            </a:r>
            <a:r>
              <a:rPr lang="en-US" dirty="0" err="1" smtClean="0"/>
              <a:t>navajo</a:t>
            </a:r>
            <a:r>
              <a:rPr lang="en-US" dirty="0" smtClean="0"/>
              <a:t> nation</a:t>
            </a:r>
            <a:endParaRPr lang="en-US" dirty="0"/>
          </a:p>
        </p:txBody>
      </p:sp>
      <p:sp>
        <p:nvSpPr>
          <p:cNvPr id="3" name="Content Placeholder 2"/>
          <p:cNvSpPr>
            <a:spLocks noGrp="1"/>
          </p:cNvSpPr>
          <p:nvPr>
            <p:ph idx="1"/>
          </p:nvPr>
        </p:nvSpPr>
        <p:spPr/>
        <p:txBody>
          <a:bodyPr/>
          <a:lstStyle/>
          <a:p>
            <a:pPr marL="114300" indent="0" algn="ctr">
              <a:buNone/>
            </a:pPr>
            <a:r>
              <a:rPr lang="en-US" u="sng" dirty="0" smtClean="0"/>
              <a:t>WITHIN 10 DAYS AFTER ARRAIGNMENT</a:t>
            </a:r>
          </a:p>
          <a:p>
            <a:pPr marL="114300" indent="0" algn="ctr">
              <a:buNone/>
            </a:pPr>
            <a:r>
              <a:rPr lang="en-US" dirty="0" smtClean="0"/>
              <a:t>Rule 25(c) POSSIBLE COLLATERAL ISSUES</a:t>
            </a:r>
          </a:p>
          <a:p>
            <a:pPr marL="114300" indent="0">
              <a:buNone/>
            </a:pPr>
            <a:endParaRPr lang="en-US" dirty="0"/>
          </a:p>
          <a:p>
            <a:pPr marL="114300" indent="0">
              <a:buNone/>
            </a:pPr>
            <a:r>
              <a:rPr lang="en-US" b="1" dirty="0" smtClean="0"/>
              <a:t>MAKE AVAILABLE TO DEFENDANT </a:t>
            </a:r>
            <a:r>
              <a:rPr lang="en-US" dirty="0" smtClean="0"/>
              <a:t>information as to whether:</a:t>
            </a:r>
          </a:p>
          <a:p>
            <a:pPr>
              <a:buFont typeface="Wingdings" panose="05000000000000000000" pitchFamily="2" charset="2"/>
              <a:buChar char="ü"/>
            </a:pPr>
            <a:r>
              <a:rPr lang="en-US" dirty="0" smtClean="0"/>
              <a:t>there was any electronic surveillance of the defendant, or defendant’s business/residence</a:t>
            </a:r>
          </a:p>
          <a:p>
            <a:pPr>
              <a:buFont typeface="Wingdings" panose="05000000000000000000" pitchFamily="2" charset="2"/>
              <a:buChar char="ü"/>
            </a:pPr>
            <a:r>
              <a:rPr lang="en-US" dirty="0" smtClean="0"/>
              <a:t>Whether a search warrant has been executed in connection with the case</a:t>
            </a:r>
          </a:p>
          <a:p>
            <a:pPr>
              <a:buFont typeface="Wingdings" panose="05000000000000000000" pitchFamily="2" charset="2"/>
              <a:buChar char="ü"/>
            </a:pPr>
            <a:r>
              <a:rPr lang="en-US" dirty="0" smtClean="0"/>
              <a:t>Whether or not the case has involved an informant</a:t>
            </a:r>
            <a:endParaRPr lang="en-US" dirty="0"/>
          </a:p>
        </p:txBody>
      </p:sp>
    </p:spTree>
    <p:extLst>
      <p:ext uri="{BB962C8B-B14F-4D97-AF65-F5344CB8AC3E}">
        <p14:creationId xmlns:p14="http://schemas.microsoft.com/office/powerpoint/2010/main" val="1407860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Extent of prosecutor’s duty to obtain information</a:t>
            </a:r>
            <a:endParaRPr lang="en-US" dirty="0"/>
          </a:p>
        </p:txBody>
      </p:sp>
      <p:sp>
        <p:nvSpPr>
          <p:cNvPr id="3" name="Content Placeholder 2"/>
          <p:cNvSpPr>
            <a:spLocks noGrp="1"/>
          </p:cNvSpPr>
          <p:nvPr>
            <p:ph idx="1"/>
          </p:nvPr>
        </p:nvSpPr>
        <p:spPr/>
        <p:txBody>
          <a:bodyPr/>
          <a:lstStyle/>
          <a:p>
            <a:pPr marL="114300" indent="0" algn="ctr">
              <a:buNone/>
            </a:pPr>
            <a:r>
              <a:rPr lang="en-US" dirty="0" smtClean="0"/>
              <a:t>Rule 25(e)</a:t>
            </a:r>
          </a:p>
          <a:p>
            <a:pPr marL="114300" indent="0" algn="ctr">
              <a:buNone/>
            </a:pPr>
            <a:endParaRPr lang="en-US" dirty="0"/>
          </a:p>
          <a:p>
            <a:pPr marL="114300" indent="0" algn="ctr">
              <a:buNone/>
            </a:pPr>
            <a:r>
              <a:rPr lang="en-US" dirty="0" smtClean="0"/>
              <a:t>The prosecutor’s obligation under this Rule extends to material and information in the possession or control of members of his staff and of any other persons who have participated in the investigation or evaluation of the ae and who are under the prosecutor’s control.</a:t>
            </a:r>
            <a:endParaRPr lang="en-US" dirty="0"/>
          </a:p>
        </p:txBody>
      </p:sp>
    </p:spTree>
    <p:extLst>
      <p:ext uri="{BB962C8B-B14F-4D97-AF65-F5344CB8AC3E}">
        <p14:creationId xmlns:p14="http://schemas.microsoft.com/office/powerpoint/2010/main" val="165487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Request for additional disclosure</a:t>
            </a:r>
            <a:endParaRPr lang="en-US" dirty="0"/>
          </a:p>
        </p:txBody>
      </p:sp>
      <p:sp>
        <p:nvSpPr>
          <p:cNvPr id="3" name="Content Placeholder 2"/>
          <p:cNvSpPr>
            <a:spLocks noGrp="1"/>
          </p:cNvSpPr>
          <p:nvPr>
            <p:ph idx="1"/>
          </p:nvPr>
        </p:nvSpPr>
        <p:spPr/>
        <p:txBody>
          <a:bodyPr/>
          <a:lstStyle/>
          <a:p>
            <a:pPr marL="114300" indent="0" algn="ctr">
              <a:buNone/>
            </a:pPr>
            <a:r>
              <a:rPr lang="en-US" dirty="0" smtClean="0"/>
              <a:t>Rule 25(d)</a:t>
            </a:r>
          </a:p>
          <a:p>
            <a:pPr marL="114300" indent="0" algn="ctr">
              <a:buNone/>
            </a:pPr>
            <a:endParaRPr lang="en-US" dirty="0"/>
          </a:p>
          <a:p>
            <a:pPr marL="114300" indent="0" algn="ctr">
              <a:buNone/>
            </a:pPr>
            <a:r>
              <a:rPr lang="en-US" dirty="0" smtClean="0"/>
              <a:t>Defendant may request additional disclosure from the prosecution by a motion.  </a:t>
            </a:r>
          </a:p>
          <a:p>
            <a:pPr marL="114300" indent="0" algn="ctr">
              <a:buNone/>
            </a:pPr>
            <a:r>
              <a:rPr lang="en-US" dirty="0" smtClean="0"/>
              <a:t>MOTION MUST SPECIFY:</a:t>
            </a:r>
          </a:p>
          <a:p>
            <a:pPr algn="ctr">
              <a:buFont typeface="Wingdings" panose="05000000000000000000" pitchFamily="2" charset="2"/>
              <a:buChar char="ü"/>
            </a:pPr>
            <a:r>
              <a:rPr lang="en-US" dirty="0" smtClean="0"/>
              <a:t>Nature of the additional disclosure</a:t>
            </a:r>
          </a:p>
          <a:p>
            <a:pPr algn="ctr">
              <a:buFont typeface="Wingdings" panose="05000000000000000000" pitchFamily="2" charset="2"/>
              <a:buChar char="ü"/>
            </a:pPr>
            <a:r>
              <a:rPr lang="en-US" dirty="0" smtClean="0"/>
              <a:t>Need for the additional disclosure</a:t>
            </a:r>
          </a:p>
          <a:p>
            <a:pPr algn="ctr">
              <a:buFont typeface="Wingdings" panose="05000000000000000000" pitchFamily="2" charset="2"/>
              <a:buChar char="ü"/>
            </a:pPr>
            <a:endParaRPr lang="en-US" dirty="0"/>
          </a:p>
          <a:p>
            <a:pPr marL="114300" indent="0" algn="ctr">
              <a:buNone/>
            </a:pPr>
            <a:r>
              <a:rPr lang="en-US" dirty="0" smtClean="0"/>
              <a:t>My advice: </a:t>
            </a:r>
            <a:r>
              <a:rPr lang="en-US" i="1" dirty="0" smtClean="0"/>
              <a:t>call </a:t>
            </a:r>
            <a:r>
              <a:rPr lang="en-US" dirty="0" smtClean="0"/>
              <a:t>or </a:t>
            </a:r>
            <a:r>
              <a:rPr lang="en-US" i="1" dirty="0" smtClean="0"/>
              <a:t>email </a:t>
            </a:r>
            <a:r>
              <a:rPr lang="en-US" dirty="0" smtClean="0"/>
              <a:t>the </a:t>
            </a:r>
            <a:r>
              <a:rPr lang="en-US" dirty="0" smtClean="0"/>
              <a:t>prosecutor before seeking intervention from the Court</a:t>
            </a:r>
            <a:endParaRPr lang="en-US" dirty="0"/>
          </a:p>
        </p:txBody>
      </p:sp>
    </p:spTree>
    <p:extLst>
      <p:ext uri="{BB962C8B-B14F-4D97-AF65-F5344CB8AC3E}">
        <p14:creationId xmlns:p14="http://schemas.microsoft.com/office/powerpoint/2010/main" val="4146810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calcmode="lin" valueType="num">
                                      <p:cBhvr>
                                        <p:cTn id="26"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DISCLOSURE BY DEFENDANT</a:t>
            </a:r>
            <a:endParaRPr lang="en-US" dirty="0"/>
          </a:p>
        </p:txBody>
      </p:sp>
      <p:sp>
        <p:nvSpPr>
          <p:cNvPr id="3" name="Content Placeholder 2"/>
          <p:cNvSpPr>
            <a:spLocks noGrp="1"/>
          </p:cNvSpPr>
          <p:nvPr>
            <p:ph idx="1"/>
          </p:nvPr>
        </p:nvSpPr>
        <p:spPr/>
        <p:txBody>
          <a:bodyPr>
            <a:normAutofit lnSpcReduction="10000"/>
          </a:bodyPr>
          <a:lstStyle/>
          <a:p>
            <a:pPr marL="114300" indent="0" algn="ctr">
              <a:buNone/>
            </a:pPr>
            <a:r>
              <a:rPr lang="en-US" dirty="0" smtClean="0"/>
              <a:t>Rule 26</a:t>
            </a:r>
          </a:p>
          <a:p>
            <a:pPr marL="114300" indent="0" algn="ctr">
              <a:buNone/>
            </a:pPr>
            <a:endParaRPr lang="en-US" dirty="0"/>
          </a:p>
          <a:p>
            <a:pPr marL="114300" indent="0" algn="ctr">
              <a:buNone/>
            </a:pPr>
            <a:r>
              <a:rPr lang="en-US" u="sng" dirty="0" smtClean="0"/>
              <a:t>WITHIN 20 DAYS OF ARRAIGNMENT</a:t>
            </a:r>
          </a:p>
          <a:p>
            <a:pPr marL="114300" indent="0" algn="ctr">
              <a:buNone/>
            </a:pPr>
            <a:endParaRPr lang="en-US" u="sng" dirty="0"/>
          </a:p>
          <a:p>
            <a:pPr marL="114300" indent="0" algn="ctr">
              <a:buNone/>
            </a:pPr>
            <a:r>
              <a:rPr lang="en-US" dirty="0" smtClean="0"/>
              <a:t>Must serve Prosecutor notice of any affirmative defenses and identify witnesses in support of affirmative defenses</a:t>
            </a:r>
          </a:p>
          <a:p>
            <a:pPr marL="114300" indent="0" algn="ctr">
              <a:buNone/>
            </a:pPr>
            <a:r>
              <a:rPr lang="en-US" sz="2000" dirty="0" smtClean="0"/>
              <a:t>ALIBI</a:t>
            </a:r>
          </a:p>
          <a:p>
            <a:pPr marL="114300" indent="0" algn="ctr">
              <a:buNone/>
            </a:pPr>
            <a:r>
              <a:rPr lang="en-US" sz="2000" dirty="0" smtClean="0"/>
              <a:t>ENTRAPMENT</a:t>
            </a:r>
          </a:p>
          <a:p>
            <a:pPr marL="114300" indent="0" algn="ctr">
              <a:buNone/>
            </a:pPr>
            <a:r>
              <a:rPr lang="en-US" sz="2000" dirty="0" smtClean="0"/>
              <a:t>SELF-DEFENSE</a:t>
            </a:r>
          </a:p>
          <a:p>
            <a:pPr marL="114300" indent="0" algn="ctr">
              <a:buNone/>
            </a:pPr>
            <a:r>
              <a:rPr lang="en-US" sz="2000" dirty="0" smtClean="0"/>
              <a:t>COMPETENCY (BUT SEE RULE 29(c))</a:t>
            </a:r>
            <a:endParaRPr lang="en-US" sz="2000" dirty="0"/>
          </a:p>
        </p:txBody>
      </p:sp>
    </p:spTree>
    <p:extLst>
      <p:ext uri="{BB962C8B-B14F-4D97-AF65-F5344CB8AC3E}">
        <p14:creationId xmlns:p14="http://schemas.microsoft.com/office/powerpoint/2010/main" val="931549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Continuing duty to disclose</a:t>
            </a:r>
            <a:endParaRPr lang="en-US" dirty="0"/>
          </a:p>
        </p:txBody>
      </p:sp>
      <p:sp>
        <p:nvSpPr>
          <p:cNvPr id="3" name="Content Placeholder 2"/>
          <p:cNvSpPr>
            <a:spLocks noGrp="1"/>
          </p:cNvSpPr>
          <p:nvPr>
            <p:ph idx="1"/>
          </p:nvPr>
        </p:nvSpPr>
        <p:spPr/>
        <p:txBody>
          <a:bodyPr/>
          <a:lstStyle/>
          <a:p>
            <a:pPr marL="114300" indent="0" algn="ctr">
              <a:buNone/>
            </a:pPr>
            <a:r>
              <a:rPr lang="en-US" dirty="0" smtClean="0"/>
              <a:t>Rule 24(d)</a:t>
            </a:r>
          </a:p>
          <a:p>
            <a:pPr marL="114300" indent="0" algn="ctr">
              <a:buNone/>
            </a:pPr>
            <a:endParaRPr lang="en-US" dirty="0"/>
          </a:p>
          <a:p>
            <a:pPr marL="114300" indent="0" algn="ctr">
              <a:buNone/>
            </a:pPr>
            <a:r>
              <a:rPr lang="en-US" dirty="0" smtClean="0"/>
              <a:t>Both parties have ongoing duty of disclosure throughout the discovery process</a:t>
            </a:r>
            <a:endParaRPr lang="en-US" dirty="0"/>
          </a:p>
        </p:txBody>
      </p:sp>
    </p:spTree>
    <p:extLst>
      <p:ext uri="{BB962C8B-B14F-4D97-AF65-F5344CB8AC3E}">
        <p14:creationId xmlns:p14="http://schemas.microsoft.com/office/powerpoint/2010/main" val="3239812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Statement of compliance</a:t>
            </a:r>
            <a:endParaRPr lang="en-US" dirty="0"/>
          </a:p>
        </p:txBody>
      </p:sp>
      <p:sp>
        <p:nvSpPr>
          <p:cNvPr id="3" name="Content Placeholder 2"/>
          <p:cNvSpPr>
            <a:spLocks noGrp="1"/>
          </p:cNvSpPr>
          <p:nvPr>
            <p:ph idx="1"/>
          </p:nvPr>
        </p:nvSpPr>
        <p:spPr/>
        <p:txBody>
          <a:bodyPr/>
          <a:lstStyle/>
          <a:p>
            <a:pPr marL="114300" indent="0" algn="ctr">
              <a:buNone/>
            </a:pPr>
            <a:r>
              <a:rPr lang="en-US" dirty="0" smtClean="0"/>
              <a:t>Rule 25(f)</a:t>
            </a:r>
          </a:p>
          <a:p>
            <a:pPr marL="114300" indent="0" algn="ctr">
              <a:buNone/>
            </a:pPr>
            <a:endParaRPr lang="en-US" dirty="0"/>
          </a:p>
          <a:p>
            <a:pPr marL="114300" indent="0" algn="ctr">
              <a:buNone/>
            </a:pPr>
            <a:r>
              <a:rPr lang="en-US" dirty="0" smtClean="0"/>
              <a:t>Prosecutor must file statement of compliance w/in 20 days of trial.</a:t>
            </a:r>
          </a:p>
          <a:p>
            <a:pPr marL="114300" indent="0" algn="ctr">
              <a:buNone/>
            </a:pPr>
            <a:endParaRPr lang="en-US" dirty="0"/>
          </a:p>
          <a:p>
            <a:pPr marL="114300" indent="0" algn="ctr">
              <a:buNone/>
            </a:pPr>
            <a:r>
              <a:rPr lang="en-US" dirty="0" smtClean="0"/>
              <a:t>“We have fully met our obligations in disclosing discovery.”</a:t>
            </a:r>
            <a:endParaRPr lang="en-US" dirty="0"/>
          </a:p>
        </p:txBody>
      </p:sp>
    </p:spTree>
    <p:extLst>
      <p:ext uri="{BB962C8B-B14F-4D97-AF65-F5344CB8AC3E}">
        <p14:creationId xmlns:p14="http://schemas.microsoft.com/office/powerpoint/2010/main" val="1870826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99" b="26667"/>
          <a:stretch/>
        </p:blipFill>
        <p:spPr>
          <a:xfrm>
            <a:off x="1066800" y="228600"/>
            <a:ext cx="7086600" cy="6476602"/>
          </a:xfrm>
          <a:prstGeom prst="rect">
            <a:avLst/>
          </a:prstGeom>
        </p:spPr>
      </p:pic>
    </p:spTree>
    <p:extLst>
      <p:ext uri="{BB962C8B-B14F-4D97-AF65-F5344CB8AC3E}">
        <p14:creationId xmlns:p14="http://schemas.microsoft.com/office/powerpoint/2010/main" val="2244206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discovery issues</a:t>
            </a:r>
            <a:endParaRPr lang="en-US" dirty="0"/>
          </a:p>
        </p:txBody>
      </p:sp>
      <p:sp>
        <p:nvSpPr>
          <p:cNvPr id="3" name="Content Placeholder 2"/>
          <p:cNvSpPr>
            <a:spLocks noGrp="1"/>
          </p:cNvSpPr>
          <p:nvPr>
            <p:ph idx="1"/>
          </p:nvPr>
        </p:nvSpPr>
        <p:spPr/>
        <p:txBody>
          <a:bodyPr/>
          <a:lstStyle/>
          <a:p>
            <a:pPr marL="114300" indent="0" algn="ctr">
              <a:buNone/>
            </a:pPr>
            <a:endParaRPr lang="en-US" dirty="0"/>
          </a:p>
          <a:p>
            <a:pPr marL="114300" indent="0" algn="ctr">
              <a:buNone/>
            </a:pPr>
            <a:r>
              <a:rPr lang="en-US" dirty="0" smtClean="0"/>
              <a:t>“Open File” Rule</a:t>
            </a:r>
          </a:p>
          <a:p>
            <a:pPr marL="114300" indent="0" algn="ctr">
              <a:buNone/>
            </a:pPr>
            <a:r>
              <a:rPr lang="en-US" dirty="0" smtClean="0"/>
              <a:t>Depositions – Rule 27</a:t>
            </a:r>
          </a:p>
          <a:p>
            <a:pPr marL="114300" indent="0" algn="ctr">
              <a:buNone/>
            </a:pPr>
            <a:r>
              <a:rPr lang="en-US" dirty="0" smtClean="0"/>
              <a:t>Subpoenas</a:t>
            </a:r>
          </a:p>
          <a:p>
            <a:pPr marL="114300" indent="0" algn="ctr">
              <a:buNone/>
            </a:pPr>
            <a:r>
              <a:rPr lang="en-US" dirty="0" smtClean="0"/>
              <a:t>Motions to compel</a:t>
            </a:r>
          </a:p>
          <a:p>
            <a:pPr marL="114300" indent="0" algn="ctr">
              <a:buNone/>
            </a:pPr>
            <a:r>
              <a:rPr lang="en-US" dirty="0" smtClean="0"/>
              <a:t>Motions to suppress</a:t>
            </a:r>
          </a:p>
          <a:p>
            <a:pPr marL="114300" indent="0" algn="ctr">
              <a:buNone/>
            </a:pPr>
            <a:endParaRPr lang="en-US" dirty="0"/>
          </a:p>
        </p:txBody>
      </p:sp>
    </p:spTree>
    <p:extLst>
      <p:ext uri="{BB962C8B-B14F-4D97-AF65-F5344CB8AC3E}">
        <p14:creationId xmlns:p14="http://schemas.microsoft.com/office/powerpoint/2010/main" val="1815443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PRETRIAL MOTIONS (I)</a:t>
            </a:r>
            <a:endParaRPr lang="en-US" dirty="0"/>
          </a:p>
        </p:txBody>
      </p:sp>
      <p:sp>
        <p:nvSpPr>
          <p:cNvPr id="3" name="Content Placeholder 2"/>
          <p:cNvSpPr>
            <a:spLocks noGrp="1"/>
          </p:cNvSpPr>
          <p:nvPr>
            <p:ph idx="1"/>
          </p:nvPr>
        </p:nvSpPr>
        <p:spPr/>
        <p:txBody>
          <a:bodyPr/>
          <a:lstStyle/>
          <a:p>
            <a:pPr marL="114300" indent="0" algn="ctr">
              <a:buNone/>
            </a:pPr>
            <a:r>
              <a:rPr lang="en-US" dirty="0" smtClean="0"/>
              <a:t>WITHIN 15 DAYS OF ARRAIGNMENT – RULE 29(b)</a:t>
            </a:r>
          </a:p>
          <a:p>
            <a:pPr marL="114300" indent="0" algn="ctr">
              <a:buNone/>
            </a:pPr>
            <a:endParaRPr lang="en-US" dirty="0"/>
          </a:p>
          <a:p>
            <a:pPr algn="ctr">
              <a:buFont typeface="Wingdings" panose="05000000000000000000" pitchFamily="2" charset="2"/>
              <a:buChar char="ü"/>
            </a:pPr>
            <a:r>
              <a:rPr lang="en-US" dirty="0" smtClean="0"/>
              <a:t>Change of venue</a:t>
            </a:r>
          </a:p>
          <a:p>
            <a:pPr algn="ctr">
              <a:buFont typeface="Wingdings" panose="05000000000000000000" pitchFamily="2" charset="2"/>
              <a:buChar char="ü"/>
            </a:pPr>
            <a:r>
              <a:rPr lang="en-US" dirty="0" smtClean="0"/>
              <a:t>Jury Demand</a:t>
            </a:r>
          </a:p>
          <a:p>
            <a:pPr algn="ctr">
              <a:buFont typeface="Wingdings" panose="05000000000000000000" pitchFamily="2" charset="2"/>
              <a:buChar char="ü"/>
            </a:pPr>
            <a:r>
              <a:rPr lang="en-US" dirty="0" smtClean="0"/>
              <a:t>Conditions of pretrial release</a:t>
            </a:r>
          </a:p>
          <a:p>
            <a:pPr algn="ctr">
              <a:buFont typeface="Wingdings" panose="05000000000000000000" pitchFamily="2" charset="2"/>
              <a:buChar char="ü"/>
            </a:pPr>
            <a:r>
              <a:rPr lang="en-US" dirty="0" smtClean="0"/>
              <a:t>Defective complaint</a:t>
            </a:r>
          </a:p>
          <a:p>
            <a:pPr algn="ctr">
              <a:buFont typeface="Wingdings" panose="05000000000000000000" pitchFamily="2" charset="2"/>
              <a:buChar char="ü"/>
            </a:pPr>
            <a:r>
              <a:rPr lang="en-US" dirty="0" smtClean="0"/>
              <a:t>Amend the complaint</a:t>
            </a:r>
          </a:p>
          <a:p>
            <a:pPr algn="ctr">
              <a:buFont typeface="Wingdings" panose="05000000000000000000" pitchFamily="2" charset="2"/>
              <a:buChar char="ü"/>
            </a:pPr>
            <a:endParaRPr lang="en-US" dirty="0" smtClean="0"/>
          </a:p>
          <a:p>
            <a:pPr marL="114300" indent="0">
              <a:buNone/>
            </a:pPr>
            <a:endParaRPr lang="en-US" dirty="0" smtClean="0"/>
          </a:p>
          <a:p>
            <a:endParaRPr lang="en-US" dirty="0"/>
          </a:p>
          <a:p>
            <a:endParaRPr lang="en-US" dirty="0" smtClean="0"/>
          </a:p>
          <a:p>
            <a:pPr algn="ctr"/>
            <a:endParaRPr lang="en-US" dirty="0"/>
          </a:p>
          <a:p>
            <a:pPr algn="ctr"/>
            <a:endParaRPr lang="en-US" dirty="0" smtClean="0"/>
          </a:p>
        </p:txBody>
      </p:sp>
    </p:spTree>
    <p:extLst>
      <p:ext uri="{BB962C8B-B14F-4D97-AF65-F5344CB8AC3E}">
        <p14:creationId xmlns:p14="http://schemas.microsoft.com/office/powerpoint/2010/main" val="599785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MOTIONS PRACTICE</a:t>
            </a:r>
            <a:endParaRPr lang="en-US" dirty="0"/>
          </a:p>
        </p:txBody>
      </p:sp>
      <p:sp>
        <p:nvSpPr>
          <p:cNvPr id="3" name="Content Placeholder 2"/>
          <p:cNvSpPr>
            <a:spLocks noGrp="1"/>
          </p:cNvSpPr>
          <p:nvPr>
            <p:ph idx="1"/>
          </p:nvPr>
        </p:nvSpPr>
        <p:spPr/>
        <p:txBody>
          <a:bodyPr>
            <a:normAutofit lnSpcReduction="10000"/>
          </a:bodyPr>
          <a:lstStyle/>
          <a:p>
            <a:pPr algn="just">
              <a:buFont typeface="Wingdings" panose="05000000000000000000" pitchFamily="2" charset="2"/>
              <a:buChar char="ü"/>
            </a:pPr>
            <a:r>
              <a:rPr lang="en-US" dirty="0" smtClean="0"/>
              <a:t>Responding party has 10 days from service to respond</a:t>
            </a:r>
          </a:p>
          <a:p>
            <a:pPr algn="just">
              <a:buFont typeface="Wingdings" panose="05000000000000000000" pitchFamily="2" charset="2"/>
              <a:buChar char="ü"/>
            </a:pPr>
            <a:r>
              <a:rPr lang="en-US" dirty="0" smtClean="0"/>
              <a:t>Continuances granted for “good cause shown”</a:t>
            </a:r>
          </a:p>
          <a:p>
            <a:pPr algn="just">
              <a:buFont typeface="Wingdings" panose="05000000000000000000" pitchFamily="2" charset="2"/>
              <a:buChar char="ü"/>
            </a:pPr>
            <a:r>
              <a:rPr lang="en-US" dirty="0" smtClean="0"/>
              <a:t>Trial continuances less than 10 days before trial require “unforeseeable or exigent circumstances,” with no unreasonable delay in seeking the continuance</a:t>
            </a:r>
          </a:p>
          <a:p>
            <a:pPr algn="just">
              <a:buFont typeface="Wingdings" panose="05000000000000000000" pitchFamily="2" charset="2"/>
              <a:buChar char="ü"/>
            </a:pPr>
            <a:endParaRPr lang="en-US" dirty="0"/>
          </a:p>
          <a:p>
            <a:pPr algn="just">
              <a:buFont typeface="Wingdings" panose="05000000000000000000" pitchFamily="2" charset="2"/>
              <a:buChar char="ü"/>
            </a:pPr>
            <a:r>
              <a:rPr lang="en-US" dirty="0" smtClean="0"/>
              <a:t>Rule 29(d): waiver because of untimeliness may be rebutted by 1) good cause for lateness and 2) interest of substantial justice</a:t>
            </a:r>
          </a:p>
          <a:p>
            <a:pPr marL="114300" indent="0">
              <a:buNone/>
            </a:pPr>
            <a:endParaRPr lang="en-US" dirty="0"/>
          </a:p>
          <a:p>
            <a:pPr marL="114300" indent="0">
              <a:buNone/>
            </a:pPr>
            <a:endParaRPr lang="en-US" dirty="0" smtClean="0"/>
          </a:p>
          <a:p>
            <a:pPr algn="ctr">
              <a:buFont typeface="Wingdings" panose="05000000000000000000" pitchFamily="2" charset="2"/>
              <a:buChar char="ü"/>
            </a:pPr>
            <a:endParaRPr lang="en-US" dirty="0" smtClean="0"/>
          </a:p>
          <a:p>
            <a:pPr marL="114300" indent="0">
              <a:buNone/>
            </a:pPr>
            <a:endParaRPr lang="en-US" dirty="0" smtClean="0"/>
          </a:p>
          <a:p>
            <a:endParaRPr lang="en-US" dirty="0"/>
          </a:p>
          <a:p>
            <a:endParaRPr lang="en-US" dirty="0" smtClean="0"/>
          </a:p>
          <a:p>
            <a:pPr algn="ctr"/>
            <a:endParaRPr lang="en-US" dirty="0"/>
          </a:p>
          <a:p>
            <a:pPr algn="ctr"/>
            <a:endParaRPr lang="en-US" dirty="0" smtClean="0"/>
          </a:p>
        </p:txBody>
      </p:sp>
    </p:spTree>
    <p:extLst>
      <p:ext uri="{BB962C8B-B14F-4D97-AF65-F5344CB8AC3E}">
        <p14:creationId xmlns:p14="http://schemas.microsoft.com/office/powerpoint/2010/main" val="1655792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PRETRIAL CONFERENCE(S)</a:t>
            </a:r>
            <a:endParaRPr lang="en-US" dirty="0"/>
          </a:p>
        </p:txBody>
      </p:sp>
      <p:sp>
        <p:nvSpPr>
          <p:cNvPr id="3" name="Content Placeholder 2"/>
          <p:cNvSpPr>
            <a:spLocks noGrp="1"/>
          </p:cNvSpPr>
          <p:nvPr>
            <p:ph idx="1"/>
          </p:nvPr>
        </p:nvSpPr>
        <p:spPr/>
        <p:txBody>
          <a:bodyPr/>
          <a:lstStyle/>
          <a:p>
            <a:pPr marL="114300" indent="0">
              <a:buNone/>
            </a:pPr>
            <a:r>
              <a:rPr lang="en-US" dirty="0" smtClean="0"/>
              <a:t>Rule 31</a:t>
            </a:r>
          </a:p>
          <a:p>
            <a:pPr marL="114300" indent="0">
              <a:buNone/>
            </a:pPr>
            <a:r>
              <a:rPr lang="en-US" dirty="0" smtClean="0"/>
              <a:t>Discretionary except when jury demand</a:t>
            </a:r>
          </a:p>
          <a:p>
            <a:pPr marL="114300" indent="0">
              <a:buNone/>
            </a:pPr>
            <a:r>
              <a:rPr lang="en-US" dirty="0" smtClean="0"/>
              <a:t>Defendant’s presence </a:t>
            </a:r>
            <a:r>
              <a:rPr lang="en-US" dirty="0" smtClean="0"/>
              <a:t>mandatory</a:t>
            </a:r>
            <a:r>
              <a:rPr lang="en-US" dirty="0"/>
              <a:t> </a:t>
            </a:r>
            <a:r>
              <a:rPr lang="en-US" dirty="0" smtClean="0"/>
              <a:t>(Rule </a:t>
            </a:r>
            <a:r>
              <a:rPr lang="en-US" dirty="0" smtClean="0"/>
              <a:t>31(d)(4))</a:t>
            </a:r>
            <a:endParaRPr lang="en-US" dirty="0"/>
          </a:p>
          <a:p>
            <a:pPr marL="114300" indent="0" algn="ctr">
              <a:buNone/>
            </a:pPr>
            <a:r>
              <a:rPr lang="en-US" dirty="0" smtClean="0"/>
              <a:t>Specify/argue pretrial motions</a:t>
            </a:r>
          </a:p>
          <a:p>
            <a:pPr marL="114300" indent="0" algn="ctr">
              <a:buNone/>
            </a:pPr>
            <a:r>
              <a:rPr lang="en-US" dirty="0" smtClean="0"/>
              <a:t>Stipulations of fact or legal issues to be tried</a:t>
            </a:r>
          </a:p>
          <a:p>
            <a:pPr marL="114300" indent="0" algn="ctr">
              <a:buNone/>
            </a:pPr>
            <a:r>
              <a:rPr lang="en-US" dirty="0" smtClean="0"/>
              <a:t>Jury instructions</a:t>
            </a:r>
          </a:p>
          <a:p>
            <a:pPr marL="114300" indent="0" algn="ctr">
              <a:buNone/>
            </a:pPr>
            <a:r>
              <a:rPr lang="en-US" dirty="0" smtClean="0"/>
              <a:t>Finalize lists of witnesses</a:t>
            </a:r>
          </a:p>
          <a:p>
            <a:pPr marL="114300" indent="0" algn="ctr">
              <a:buNone/>
            </a:pPr>
            <a:r>
              <a:rPr lang="en-US" dirty="0" smtClean="0"/>
              <a:t>Finalize lists of exhibits</a:t>
            </a:r>
          </a:p>
          <a:p>
            <a:pPr marL="114300" indent="0">
              <a:buNone/>
            </a:pPr>
            <a:endParaRPr lang="en-US" dirty="0"/>
          </a:p>
        </p:txBody>
      </p:sp>
    </p:spTree>
    <p:extLst>
      <p:ext uri="{BB962C8B-B14F-4D97-AF65-F5344CB8AC3E}">
        <p14:creationId xmlns:p14="http://schemas.microsoft.com/office/powerpoint/2010/main" val="3797390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PRETRIAL MOTIONS (II)</a:t>
            </a:r>
            <a:endParaRPr lang="en-US" dirty="0"/>
          </a:p>
        </p:txBody>
      </p:sp>
      <p:sp>
        <p:nvSpPr>
          <p:cNvPr id="3" name="Content Placeholder 2"/>
          <p:cNvSpPr>
            <a:spLocks noGrp="1"/>
          </p:cNvSpPr>
          <p:nvPr>
            <p:ph idx="1"/>
          </p:nvPr>
        </p:nvSpPr>
        <p:spPr/>
        <p:txBody>
          <a:bodyPr>
            <a:normAutofit lnSpcReduction="10000"/>
          </a:bodyPr>
          <a:lstStyle/>
          <a:p>
            <a:pPr marL="114300" indent="0" algn="ctr">
              <a:buNone/>
            </a:pPr>
            <a:r>
              <a:rPr lang="en-US" dirty="0" smtClean="0"/>
              <a:t>AT LEAST 20 DAYS BEFORE TRIAL – RULE 29(c)</a:t>
            </a:r>
          </a:p>
          <a:p>
            <a:pPr marL="114300" indent="0" algn="ctr">
              <a:buNone/>
            </a:pPr>
            <a:endParaRPr lang="en-US" dirty="0"/>
          </a:p>
          <a:p>
            <a:pPr algn="ctr">
              <a:buFont typeface="Wingdings" panose="05000000000000000000" pitchFamily="2" charset="2"/>
              <a:buChar char="ü"/>
            </a:pPr>
            <a:r>
              <a:rPr lang="en-US" dirty="0" smtClean="0"/>
              <a:t>Discovery motions</a:t>
            </a:r>
          </a:p>
          <a:p>
            <a:pPr algn="ctr">
              <a:buFont typeface="Wingdings" panose="05000000000000000000" pitchFamily="2" charset="2"/>
              <a:buChar char="ü"/>
            </a:pPr>
            <a:r>
              <a:rPr lang="en-US" dirty="0" smtClean="0"/>
              <a:t>Disqualification of judge</a:t>
            </a:r>
          </a:p>
          <a:p>
            <a:pPr algn="ctr">
              <a:buFont typeface="Wingdings" panose="05000000000000000000" pitchFamily="2" charset="2"/>
              <a:buChar char="ü"/>
            </a:pPr>
            <a:r>
              <a:rPr lang="en-US" dirty="0" smtClean="0"/>
              <a:t>Name additional witnesses</a:t>
            </a:r>
          </a:p>
          <a:p>
            <a:pPr algn="ctr">
              <a:buFont typeface="Wingdings" panose="05000000000000000000" pitchFamily="2" charset="2"/>
              <a:buChar char="ü"/>
            </a:pPr>
            <a:r>
              <a:rPr lang="en-US" dirty="0" smtClean="0"/>
              <a:t>Speedy trial</a:t>
            </a:r>
          </a:p>
          <a:p>
            <a:pPr algn="ctr">
              <a:buFont typeface="Wingdings" panose="05000000000000000000" pitchFamily="2" charset="2"/>
              <a:buChar char="ü"/>
            </a:pPr>
            <a:r>
              <a:rPr lang="en-US" dirty="0" smtClean="0"/>
              <a:t>Evidentiary motions (including to suppress)</a:t>
            </a:r>
          </a:p>
          <a:p>
            <a:pPr algn="ctr">
              <a:buFont typeface="Wingdings" panose="05000000000000000000" pitchFamily="2" charset="2"/>
              <a:buChar char="ü"/>
            </a:pPr>
            <a:r>
              <a:rPr lang="en-US" dirty="0" smtClean="0"/>
              <a:t>Raising mental capacity</a:t>
            </a:r>
          </a:p>
          <a:p>
            <a:pPr algn="ctr">
              <a:buFont typeface="Wingdings" panose="05000000000000000000" pitchFamily="2" charset="2"/>
              <a:buChar char="ü"/>
            </a:pPr>
            <a:endParaRPr lang="en-US" dirty="0"/>
          </a:p>
          <a:p>
            <a:pPr marL="114300" indent="0" algn="ctr">
              <a:buNone/>
            </a:pPr>
            <a:r>
              <a:rPr lang="en-US" dirty="0" smtClean="0"/>
              <a:t>JURISDICTION MAY BE CHALLENGED AT ANY TIME</a:t>
            </a:r>
          </a:p>
          <a:p>
            <a:pPr algn="ctr">
              <a:buFont typeface="Wingdings" panose="05000000000000000000" pitchFamily="2" charset="2"/>
              <a:buChar char="ü"/>
            </a:pPr>
            <a:endParaRPr lang="en-US" dirty="0" smtClean="0"/>
          </a:p>
          <a:p>
            <a:pPr marL="114300" indent="0">
              <a:buNone/>
            </a:pPr>
            <a:endParaRPr lang="en-US" dirty="0" smtClean="0"/>
          </a:p>
          <a:p>
            <a:endParaRPr lang="en-US" dirty="0"/>
          </a:p>
          <a:p>
            <a:endParaRPr lang="en-US" dirty="0" smtClean="0"/>
          </a:p>
          <a:p>
            <a:pPr algn="ctr"/>
            <a:endParaRPr lang="en-US" dirty="0"/>
          </a:p>
          <a:p>
            <a:pPr algn="ctr"/>
            <a:endParaRPr lang="en-US" dirty="0" smtClean="0"/>
          </a:p>
        </p:txBody>
      </p:sp>
    </p:spTree>
    <p:extLst>
      <p:ext uri="{BB962C8B-B14F-4D97-AF65-F5344CB8AC3E}">
        <p14:creationId xmlns:p14="http://schemas.microsoft.com/office/powerpoint/2010/main" val="3920087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a:t>
            </a:r>
            <a:endParaRPr lang="en-US" dirty="0"/>
          </a:p>
        </p:txBody>
      </p:sp>
      <p:sp>
        <p:nvSpPr>
          <p:cNvPr id="3" name="Content Placeholder 2"/>
          <p:cNvSpPr>
            <a:spLocks noGrp="1"/>
          </p:cNvSpPr>
          <p:nvPr>
            <p:ph idx="1"/>
          </p:nvPr>
        </p:nvSpPr>
        <p:spPr/>
        <p:txBody>
          <a:bodyPr/>
          <a:lstStyle/>
          <a:p>
            <a:pPr marL="114300" indent="0">
              <a:buNone/>
            </a:pPr>
            <a:r>
              <a:rPr lang="en-US" dirty="0" smtClean="0"/>
              <a:t>Rules 34-46</a:t>
            </a:r>
            <a:br>
              <a:rPr lang="en-US" dirty="0" smtClean="0"/>
            </a:br>
            <a:endParaRPr lang="en-US" dirty="0" smtClean="0"/>
          </a:p>
          <a:p>
            <a:pPr marL="114300" indent="0" algn="ctr">
              <a:buNone/>
            </a:pPr>
            <a:r>
              <a:rPr lang="en-US" dirty="0" smtClean="0"/>
              <a:t>Order of proceedings</a:t>
            </a:r>
          </a:p>
          <a:p>
            <a:pPr>
              <a:buFont typeface="Wingdings" panose="05000000000000000000" pitchFamily="2" charset="2"/>
              <a:buChar char="ü"/>
            </a:pPr>
            <a:r>
              <a:rPr lang="en-US" dirty="0" smtClean="0"/>
              <a:t>Complaint read into record and plea stated</a:t>
            </a:r>
          </a:p>
          <a:p>
            <a:pPr>
              <a:buFont typeface="Wingdings" panose="05000000000000000000" pitchFamily="2" charset="2"/>
              <a:buChar char="ü"/>
            </a:pPr>
            <a:r>
              <a:rPr lang="en-US" dirty="0" smtClean="0"/>
              <a:t>Prosecutor makes opening statement</a:t>
            </a:r>
          </a:p>
          <a:p>
            <a:pPr>
              <a:buFont typeface="Wingdings" panose="05000000000000000000" pitchFamily="2" charset="2"/>
              <a:buChar char="ü"/>
            </a:pPr>
            <a:r>
              <a:rPr lang="en-US" dirty="0" smtClean="0"/>
              <a:t>Defense makes opening statement or defers</a:t>
            </a:r>
          </a:p>
          <a:p>
            <a:pPr>
              <a:buFont typeface="Wingdings" panose="05000000000000000000" pitchFamily="2" charset="2"/>
              <a:buChar char="ü"/>
            </a:pPr>
            <a:r>
              <a:rPr lang="en-US" dirty="0" smtClean="0"/>
              <a:t>Prosecutor offers evidence</a:t>
            </a:r>
          </a:p>
          <a:p>
            <a:pPr>
              <a:buFont typeface="Wingdings" panose="05000000000000000000" pitchFamily="2" charset="2"/>
              <a:buChar char="ü"/>
            </a:pPr>
            <a:r>
              <a:rPr lang="en-US" dirty="0" smtClean="0"/>
              <a:t>Defense offers evidence in rebuttal</a:t>
            </a:r>
          </a:p>
          <a:p>
            <a:pPr>
              <a:buFont typeface="Wingdings" panose="05000000000000000000" pitchFamily="2" charset="2"/>
              <a:buChar char="ü"/>
            </a:pPr>
            <a:r>
              <a:rPr lang="en-US" dirty="0" smtClean="0"/>
              <a:t>Parties present closing arguments</a:t>
            </a:r>
          </a:p>
        </p:txBody>
      </p:sp>
    </p:spTree>
    <p:extLst>
      <p:ext uri="{BB962C8B-B14F-4D97-AF65-F5344CB8AC3E}">
        <p14:creationId xmlns:p14="http://schemas.microsoft.com/office/powerpoint/2010/main" val="297859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SENTENCING</a:t>
            </a:r>
            <a:endParaRPr lang="en-US" dirty="0"/>
          </a:p>
        </p:txBody>
      </p:sp>
      <p:sp>
        <p:nvSpPr>
          <p:cNvPr id="3" name="Content Placeholder 2"/>
          <p:cNvSpPr>
            <a:spLocks noGrp="1"/>
          </p:cNvSpPr>
          <p:nvPr>
            <p:ph idx="1"/>
          </p:nvPr>
        </p:nvSpPr>
        <p:spPr/>
        <p:txBody>
          <a:bodyPr>
            <a:normAutofit fontScale="85000" lnSpcReduction="20000"/>
          </a:bodyPr>
          <a:lstStyle/>
          <a:p>
            <a:pPr marL="114300" indent="0" algn="ctr">
              <a:buNone/>
            </a:pPr>
            <a:r>
              <a:rPr lang="en-US" dirty="0" smtClean="0"/>
              <a:t>Rule 50</a:t>
            </a:r>
          </a:p>
          <a:p>
            <a:pPr marL="114300" indent="0" algn="ctr">
              <a:buNone/>
            </a:pPr>
            <a:r>
              <a:rPr lang="en-US" sz="2000" dirty="0" smtClean="0"/>
              <a:t>Sentence shall be imposed “without unreasonable delay.”</a:t>
            </a:r>
          </a:p>
          <a:p>
            <a:pPr marL="114300" indent="0">
              <a:buNone/>
            </a:pPr>
            <a:endParaRPr lang="en-US" dirty="0"/>
          </a:p>
          <a:p>
            <a:pPr marL="114300" indent="0">
              <a:buNone/>
            </a:pPr>
            <a:r>
              <a:rPr lang="en-US" dirty="0" smtClean="0"/>
              <a:t>Court may order a presentence report by PPS</a:t>
            </a:r>
          </a:p>
          <a:p>
            <a:pPr lvl="1">
              <a:buFont typeface="Wingdings" panose="05000000000000000000" pitchFamily="2" charset="2"/>
              <a:buChar char="ü"/>
            </a:pPr>
            <a:r>
              <a:rPr lang="en-US" dirty="0" smtClean="0"/>
              <a:t>   Defendant receives copy and may comment on it</a:t>
            </a:r>
          </a:p>
          <a:p>
            <a:pPr marL="114300" indent="0">
              <a:buNone/>
            </a:pPr>
            <a:endParaRPr lang="en-US" dirty="0" smtClean="0"/>
          </a:p>
          <a:p>
            <a:pPr marL="114300" indent="0">
              <a:buNone/>
            </a:pPr>
            <a:r>
              <a:rPr lang="en-US" dirty="0" smtClean="0"/>
              <a:t>Defendant has the right to make a statement</a:t>
            </a:r>
          </a:p>
          <a:p>
            <a:pPr lvl="1">
              <a:buFont typeface="Wingdings" panose="05000000000000000000" pitchFamily="2" charset="2"/>
              <a:buChar char="ü"/>
            </a:pPr>
            <a:r>
              <a:rPr lang="en-US" dirty="0" smtClean="0"/>
              <a:t>   Present any information, even hearsay, in mitigation</a:t>
            </a:r>
          </a:p>
          <a:p>
            <a:pPr lvl="1">
              <a:buFont typeface="Wingdings" panose="05000000000000000000" pitchFamily="2" charset="2"/>
              <a:buChar char="ü"/>
            </a:pPr>
            <a:endParaRPr lang="en-US" dirty="0"/>
          </a:p>
          <a:p>
            <a:pPr marL="114300" indent="0">
              <a:buNone/>
            </a:pPr>
            <a:r>
              <a:rPr lang="en-US" dirty="0" smtClean="0"/>
              <a:t>Defendant’s counsel and Prosecutor have the right to speak</a:t>
            </a:r>
          </a:p>
          <a:p>
            <a:pPr marL="114300" indent="0">
              <a:buNone/>
            </a:pPr>
            <a:endParaRPr lang="en-US" dirty="0" smtClean="0"/>
          </a:p>
          <a:p>
            <a:pPr marL="114300" indent="0">
              <a:buNone/>
            </a:pPr>
            <a:r>
              <a:rPr lang="en-US" dirty="0" smtClean="0"/>
              <a:t>Court may continue bail or commit Defendant prior to sentencing</a:t>
            </a:r>
            <a:endParaRPr lang="en-US" dirty="0"/>
          </a:p>
          <a:p>
            <a:pPr marL="114300" indent="0">
              <a:buNone/>
            </a:pPr>
            <a:r>
              <a:rPr lang="en-US" dirty="0" smtClean="0"/>
              <a:t/>
            </a:r>
            <a:br>
              <a:rPr lang="en-US" dirty="0" smtClean="0"/>
            </a:br>
            <a:endParaRPr lang="en-US" dirty="0" smtClean="0"/>
          </a:p>
        </p:txBody>
      </p:sp>
    </p:spTree>
    <p:extLst>
      <p:ext uri="{BB962C8B-B14F-4D97-AF65-F5344CB8AC3E}">
        <p14:creationId xmlns:p14="http://schemas.microsoft.com/office/powerpoint/2010/main" val="3698097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APPEALS</a:t>
            </a:r>
            <a:endParaRPr lang="en-US" dirty="0"/>
          </a:p>
        </p:txBody>
      </p:sp>
      <p:sp>
        <p:nvSpPr>
          <p:cNvPr id="3" name="Content Placeholder 2"/>
          <p:cNvSpPr>
            <a:spLocks noGrp="1"/>
          </p:cNvSpPr>
          <p:nvPr>
            <p:ph idx="1"/>
          </p:nvPr>
        </p:nvSpPr>
        <p:spPr/>
        <p:txBody>
          <a:bodyPr/>
          <a:lstStyle/>
          <a:p>
            <a:pPr marL="114300" indent="0">
              <a:buNone/>
            </a:pPr>
            <a:r>
              <a:rPr lang="en-US" dirty="0" smtClean="0"/>
              <a:t>Defendant has 30 days to appeal a </a:t>
            </a:r>
            <a:r>
              <a:rPr lang="en-US" i="1" dirty="0" smtClean="0"/>
              <a:t>final</a:t>
            </a:r>
            <a:r>
              <a:rPr lang="en-US" dirty="0" smtClean="0"/>
              <a:t> judgment or order</a:t>
            </a:r>
          </a:p>
          <a:p>
            <a:pPr lvl="1">
              <a:buFont typeface="Wingdings" panose="05000000000000000000" pitchFamily="2" charset="2"/>
              <a:buChar char="ü"/>
            </a:pPr>
            <a:r>
              <a:rPr lang="en-US" dirty="0" smtClean="0"/>
              <a:t>Cannot appeal if client “sentenced to imprisonment or labor for less than fifteen days or a fine of less than $26, or both.”  </a:t>
            </a:r>
            <a:r>
              <a:rPr lang="en-US" dirty="0" err="1" smtClean="0"/>
              <a:t>N.R.A.P</a:t>
            </a:r>
            <a:r>
              <a:rPr lang="en-US" dirty="0" smtClean="0"/>
              <a:t>. 2(e)</a:t>
            </a:r>
          </a:p>
          <a:p>
            <a:pPr marL="114300" indent="0">
              <a:buNone/>
            </a:pPr>
            <a:endParaRPr lang="en-US" dirty="0" smtClean="0"/>
          </a:p>
          <a:p>
            <a:pPr marL="114300" indent="0">
              <a:buNone/>
            </a:pPr>
            <a:r>
              <a:rPr lang="en-US" dirty="0" smtClean="0"/>
              <a:t>Can request stay of jail, fine or probation pending appeal</a:t>
            </a:r>
            <a:endParaRPr lang="en-US" dirty="0"/>
          </a:p>
        </p:txBody>
      </p:sp>
    </p:spTree>
    <p:extLst>
      <p:ext uri="{BB962C8B-B14F-4D97-AF65-F5344CB8AC3E}">
        <p14:creationId xmlns:p14="http://schemas.microsoft.com/office/powerpoint/2010/main" val="2864926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lstStyle/>
          <a:p>
            <a:pPr marL="114300" indent="0">
              <a:buNone/>
            </a:pPr>
            <a:r>
              <a:rPr lang="en-US" dirty="0" smtClean="0"/>
              <a:t>PUBLIC DEFENDERS</a:t>
            </a:r>
          </a:p>
          <a:p>
            <a:pPr marL="114300" indent="0">
              <a:buNone/>
            </a:pPr>
            <a:r>
              <a:rPr lang="en-US" dirty="0" smtClean="0"/>
              <a:t>OTHER NAVAJO BAR MEMBERS</a:t>
            </a:r>
          </a:p>
          <a:p>
            <a:pPr marL="114300" indent="0">
              <a:buNone/>
            </a:pPr>
            <a:r>
              <a:rPr lang="en-US" dirty="0" smtClean="0"/>
              <a:t>OTHER LAWYERS</a:t>
            </a:r>
          </a:p>
          <a:p>
            <a:pPr marL="114300" indent="0">
              <a:buNone/>
            </a:pPr>
            <a:endParaRPr lang="en-US" dirty="0"/>
          </a:p>
          <a:p>
            <a:pPr marL="114300" indent="0">
              <a:buNone/>
            </a:pPr>
            <a:r>
              <a:rPr lang="en-US" dirty="0" smtClean="0"/>
              <a:t>TALK TO THE PROSECUTOR</a:t>
            </a:r>
          </a:p>
          <a:p>
            <a:pPr marL="114300" indent="0">
              <a:buNone/>
            </a:pPr>
            <a:endParaRPr lang="en-US" dirty="0"/>
          </a:p>
          <a:p>
            <a:pPr marL="114300" indent="0">
              <a:buNone/>
            </a:pPr>
            <a:r>
              <a:rPr lang="en-US" dirty="0" smtClean="0"/>
              <a:t>TALK TO YOUR CLIENT</a:t>
            </a:r>
          </a:p>
          <a:p>
            <a:pPr marL="114300" indent="0">
              <a:buNone/>
            </a:pPr>
            <a:endParaRPr lang="en-US" dirty="0" smtClean="0"/>
          </a:p>
        </p:txBody>
      </p:sp>
    </p:spTree>
    <p:extLst>
      <p:ext uri="{BB962C8B-B14F-4D97-AF65-F5344CB8AC3E}">
        <p14:creationId xmlns:p14="http://schemas.microsoft.com/office/powerpoint/2010/main" val="980725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 yourself together</a:t>
            </a:r>
            <a:endParaRPr lang="en-US" dirty="0"/>
          </a:p>
        </p:txBody>
      </p:sp>
      <p:sp>
        <p:nvSpPr>
          <p:cNvPr id="3" name="Content Placeholder 2"/>
          <p:cNvSpPr>
            <a:spLocks noGrp="1"/>
          </p:cNvSpPr>
          <p:nvPr>
            <p:ph idx="1"/>
          </p:nvPr>
        </p:nvSpPr>
        <p:spPr/>
        <p:txBody>
          <a:bodyPr/>
          <a:lstStyle/>
          <a:p>
            <a:r>
              <a:rPr lang="en-US" dirty="0" smtClean="0"/>
              <a:t>Review the documents your received – make sure you have the entire case file</a:t>
            </a:r>
          </a:p>
          <a:p>
            <a:pPr lvl="1"/>
            <a:r>
              <a:rPr lang="en-US" dirty="0" smtClean="0"/>
              <a:t>If you don’t, call the Court and </a:t>
            </a:r>
            <a:r>
              <a:rPr lang="en-US" i="1" dirty="0" smtClean="0"/>
              <a:t>get </a:t>
            </a:r>
            <a:r>
              <a:rPr lang="en-US" dirty="0" smtClean="0"/>
              <a:t>all the pleadings.</a:t>
            </a:r>
          </a:p>
          <a:p>
            <a:pPr marL="411480" lvl="1" indent="0">
              <a:buNone/>
            </a:pPr>
            <a:endParaRPr lang="en-US" dirty="0"/>
          </a:p>
          <a:p>
            <a:r>
              <a:rPr lang="en-US" dirty="0"/>
              <a:t>Find your Title 17 (or 14</a:t>
            </a:r>
            <a:r>
              <a:rPr lang="en-US" dirty="0" smtClean="0"/>
              <a:t>)</a:t>
            </a:r>
          </a:p>
          <a:p>
            <a:endParaRPr lang="en-US" dirty="0"/>
          </a:p>
          <a:p>
            <a:r>
              <a:rPr lang="en-US" dirty="0" smtClean="0"/>
              <a:t>Find your Rules of Criminal Procedure and Evidence</a:t>
            </a:r>
          </a:p>
          <a:p>
            <a:pPr marL="114300" indent="0">
              <a:buNone/>
            </a:pPr>
            <a:endParaRPr lang="en-US" dirty="0" smtClean="0"/>
          </a:p>
          <a:p>
            <a:r>
              <a:rPr lang="en-US" dirty="0" smtClean="0"/>
              <a:t>Find your Navajo Bill of Rights</a:t>
            </a:r>
            <a:endParaRPr lang="en-US" dirty="0"/>
          </a:p>
          <a:p>
            <a:pPr marL="411480" lvl="1" indent="0">
              <a:buNone/>
            </a:pPr>
            <a:endParaRPr lang="en-US" dirty="0"/>
          </a:p>
        </p:txBody>
      </p:sp>
    </p:spTree>
    <p:extLst>
      <p:ext uri="{BB962C8B-B14F-4D97-AF65-F5344CB8AC3E}">
        <p14:creationId xmlns:p14="http://schemas.microsoft.com/office/powerpoint/2010/main" val="907166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Navajo Criminal law</a:t>
            </a:r>
            <a:br>
              <a:rPr lang="en-US" dirty="0" smtClean="0"/>
            </a:br>
            <a:r>
              <a:rPr lang="en-US" sz="3100" dirty="0" smtClean="0"/>
              <a:t>Where is it?</a:t>
            </a:r>
            <a:endParaRPr lang="en-US" sz="3100" dirty="0"/>
          </a:p>
        </p:txBody>
      </p:sp>
      <p:sp>
        <p:nvSpPr>
          <p:cNvPr id="3" name="Content Placeholder 2"/>
          <p:cNvSpPr>
            <a:spLocks noGrp="1"/>
          </p:cNvSpPr>
          <p:nvPr>
            <p:ph idx="1"/>
          </p:nvPr>
        </p:nvSpPr>
        <p:spPr/>
        <p:txBody>
          <a:bodyPr>
            <a:normAutofit lnSpcReduction="10000"/>
          </a:bodyPr>
          <a:lstStyle/>
          <a:p>
            <a:pPr marL="114300" indent="0">
              <a:buNone/>
            </a:pPr>
            <a:r>
              <a:rPr lang="en-US" dirty="0" smtClean="0"/>
              <a:t>1 N.N.C. §§1-9: Navajo Bill of Rights</a:t>
            </a:r>
          </a:p>
          <a:p>
            <a:pPr marL="114300" indent="0">
              <a:buNone/>
            </a:pPr>
            <a:endParaRPr lang="en-US" dirty="0" smtClean="0"/>
          </a:p>
          <a:p>
            <a:pPr marL="114300" indent="0">
              <a:buNone/>
            </a:pPr>
            <a:r>
              <a:rPr lang="en-US" dirty="0" smtClean="0"/>
              <a:t>Title 17: Navajo Nation Criminal Code</a:t>
            </a:r>
          </a:p>
          <a:p>
            <a:pPr marL="114300" indent="0">
              <a:buNone/>
            </a:pPr>
            <a:endParaRPr lang="en-US" dirty="0" smtClean="0"/>
          </a:p>
          <a:p>
            <a:pPr marL="114300" indent="0">
              <a:buNone/>
            </a:pPr>
            <a:r>
              <a:rPr lang="en-US" dirty="0" smtClean="0"/>
              <a:t>Title 14: Motor Vehicle Code</a:t>
            </a:r>
          </a:p>
          <a:p>
            <a:pPr marL="114300" indent="0">
              <a:buNone/>
            </a:pPr>
            <a:r>
              <a:rPr lang="en-US" dirty="0"/>
              <a:t>	</a:t>
            </a:r>
            <a:r>
              <a:rPr lang="en-US" dirty="0" smtClean="0"/>
              <a:t>Especially: §§700-724 </a:t>
            </a:r>
            <a:endParaRPr lang="en-US" dirty="0" smtClean="0"/>
          </a:p>
          <a:p>
            <a:pPr marL="114300" indent="0">
              <a:buNone/>
            </a:pPr>
            <a:endParaRPr lang="en-US" dirty="0"/>
          </a:p>
          <a:p>
            <a:pPr marL="114300" indent="0">
              <a:buNone/>
            </a:pPr>
            <a:r>
              <a:rPr lang="en-US" dirty="0" smtClean="0"/>
              <a:t>Navajo Rules of Criminal Procedure</a:t>
            </a:r>
          </a:p>
          <a:p>
            <a:pPr marL="114300" indent="0">
              <a:buNone/>
            </a:pPr>
            <a:r>
              <a:rPr lang="en-US" dirty="0" smtClean="0"/>
              <a:t>Navajo Nation Supreme Court opinions</a:t>
            </a:r>
          </a:p>
          <a:p>
            <a:pPr marL="114300" indent="0">
              <a:buNone/>
            </a:pPr>
            <a:r>
              <a:rPr lang="en-US" dirty="0" err="1" smtClean="0"/>
              <a:t>Diné</a:t>
            </a:r>
            <a:r>
              <a:rPr lang="en-US" dirty="0" smtClean="0"/>
              <a:t> bi </a:t>
            </a:r>
            <a:r>
              <a:rPr lang="en-US" dirty="0" err="1" smtClean="0"/>
              <a:t>beehaz’aanii</a:t>
            </a:r>
            <a:r>
              <a:rPr lang="en-US" dirty="0" smtClean="0"/>
              <a:t> </a:t>
            </a:r>
            <a:endParaRPr lang="en-US" dirty="0"/>
          </a:p>
        </p:txBody>
      </p:sp>
    </p:spTree>
    <p:extLst>
      <p:ext uri="{BB962C8B-B14F-4D97-AF65-F5344CB8AC3E}">
        <p14:creationId xmlns:p14="http://schemas.microsoft.com/office/powerpoint/2010/main" val="1092824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Navajo Criminal law</a:t>
            </a:r>
            <a:br>
              <a:rPr lang="en-US" dirty="0" smtClean="0"/>
            </a:br>
            <a:r>
              <a:rPr lang="en-US" sz="2700" dirty="0" smtClean="0"/>
              <a:t>Where is it?</a:t>
            </a:r>
            <a:endParaRPr lang="en-US" sz="2700" dirty="0"/>
          </a:p>
        </p:txBody>
      </p:sp>
      <p:sp>
        <p:nvSpPr>
          <p:cNvPr id="3" name="Content Placeholder 2"/>
          <p:cNvSpPr>
            <a:spLocks noGrp="1"/>
          </p:cNvSpPr>
          <p:nvPr>
            <p:ph idx="1"/>
          </p:nvPr>
        </p:nvSpPr>
        <p:spPr/>
        <p:txBody>
          <a:bodyPr>
            <a:normAutofit/>
          </a:bodyPr>
          <a:lstStyle/>
          <a:p>
            <a:pPr marL="114300" indent="0" algn="ctr">
              <a:buNone/>
            </a:pPr>
            <a:endParaRPr lang="en-US" dirty="0" smtClean="0"/>
          </a:p>
          <a:p>
            <a:pPr marL="114300" indent="0" algn="ctr">
              <a:buNone/>
            </a:pPr>
            <a:r>
              <a:rPr lang="en-US" dirty="0" smtClean="0"/>
              <a:t>Criminal offenses in Title </a:t>
            </a:r>
            <a:r>
              <a:rPr lang="en-US" dirty="0"/>
              <a:t>14 </a:t>
            </a:r>
            <a:r>
              <a:rPr lang="en-US" dirty="0" smtClean="0"/>
              <a:t>have </a:t>
            </a:r>
            <a:r>
              <a:rPr lang="en-US" dirty="0"/>
              <a:t>not been amended since 1988</a:t>
            </a:r>
          </a:p>
          <a:p>
            <a:pPr marL="114300" indent="0" algn="ctr">
              <a:buNone/>
            </a:pPr>
            <a:endParaRPr lang="en-US" dirty="0" smtClean="0"/>
          </a:p>
          <a:p>
            <a:pPr marL="114300" indent="0" algn="ctr">
              <a:buNone/>
            </a:pPr>
            <a:endParaRPr lang="en-US" dirty="0" smtClean="0"/>
          </a:p>
          <a:p>
            <a:pPr marL="114300" indent="0" algn="ctr">
              <a:buNone/>
            </a:pPr>
            <a:r>
              <a:rPr lang="en-US" dirty="0" smtClean="0"/>
              <a:t>Title </a:t>
            </a:r>
            <a:r>
              <a:rPr lang="en-US" dirty="0" smtClean="0"/>
              <a:t>17 (a little more problematic)</a:t>
            </a:r>
          </a:p>
          <a:p>
            <a:pPr marL="114300" indent="0" algn="ctr">
              <a:buNone/>
            </a:pPr>
            <a:r>
              <a:rPr lang="en-US" u="sng" dirty="0" smtClean="0"/>
              <a:t>Code Books/Website current through 2009</a:t>
            </a:r>
          </a:p>
          <a:p>
            <a:pPr>
              <a:buFont typeface="Wingdings" panose="05000000000000000000" pitchFamily="2" charset="2"/>
              <a:buChar char="ü"/>
            </a:pPr>
            <a:endParaRPr lang="en-US" dirty="0" smtClean="0"/>
          </a:p>
          <a:p>
            <a:pPr>
              <a:buFont typeface="Wingdings" panose="05000000000000000000" pitchFamily="2" charset="2"/>
              <a:buChar char="ü"/>
            </a:pPr>
            <a:endParaRPr lang="en-US" dirty="0" smtClean="0"/>
          </a:p>
          <a:p>
            <a:pPr>
              <a:buFont typeface="Wingdings" panose="05000000000000000000" pitchFamily="2" charset="2"/>
              <a:buChar char="ü"/>
            </a:pPr>
            <a:endParaRPr lang="en-US" dirty="0" smtClean="0"/>
          </a:p>
          <a:p>
            <a:pPr marL="114300" indent="0" algn="ctr">
              <a:buNone/>
            </a:pPr>
            <a:endParaRPr lang="en-US" dirty="0"/>
          </a:p>
        </p:txBody>
      </p:sp>
    </p:spTree>
    <p:extLst>
      <p:ext uri="{BB962C8B-B14F-4D97-AF65-F5344CB8AC3E}">
        <p14:creationId xmlns:p14="http://schemas.microsoft.com/office/powerpoint/2010/main" val="1639690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17 updates since 2009</a:t>
            </a:r>
            <a:endParaRPr lang="en-US" dirty="0"/>
          </a:p>
        </p:txBody>
      </p:sp>
      <p:sp>
        <p:nvSpPr>
          <p:cNvPr id="3" name="Content Placeholder 2"/>
          <p:cNvSpPr>
            <a:spLocks noGrp="1"/>
          </p:cNvSpPr>
          <p:nvPr>
            <p:ph idx="1"/>
          </p:nvPr>
        </p:nvSpPr>
        <p:spPr>
          <a:xfrm>
            <a:off x="457200" y="1752600"/>
            <a:ext cx="8305800" cy="4373563"/>
          </a:xfrm>
        </p:spPr>
        <p:txBody>
          <a:bodyPr>
            <a:normAutofit fontScale="92500"/>
          </a:bodyPr>
          <a:lstStyle/>
          <a:p>
            <a:pPr>
              <a:buFont typeface="Wingdings" panose="05000000000000000000" pitchFamily="2" charset="2"/>
              <a:buChar char="ü"/>
            </a:pPr>
            <a:r>
              <a:rPr lang="en-US" dirty="0"/>
              <a:t>Extradition and </a:t>
            </a:r>
            <a:r>
              <a:rPr lang="en-US" dirty="0" smtClean="0"/>
              <a:t>Detainer </a:t>
            </a:r>
            <a:r>
              <a:rPr lang="en-US" dirty="0"/>
              <a:t>Act (CJY-29-13)</a:t>
            </a:r>
          </a:p>
          <a:p>
            <a:pPr>
              <a:buFont typeface="Wingdings" panose="05000000000000000000" pitchFamily="2" charset="2"/>
              <a:buChar char="ü"/>
            </a:pPr>
            <a:r>
              <a:rPr lang="en-US" dirty="0"/>
              <a:t>Violence Against Family Act (CJA-04-12)</a:t>
            </a:r>
          </a:p>
          <a:p>
            <a:pPr>
              <a:buFont typeface="Wingdings" panose="05000000000000000000" pitchFamily="2" charset="2"/>
              <a:buChar char="ü"/>
            </a:pPr>
            <a:r>
              <a:rPr lang="en-US" dirty="0"/>
              <a:t>Sex </a:t>
            </a:r>
            <a:r>
              <a:rPr lang="en-US" sz="2000" dirty="0"/>
              <a:t>Offender Registration and Notification Act </a:t>
            </a:r>
          </a:p>
          <a:p>
            <a:pPr lvl="1">
              <a:buFont typeface="Wingdings" panose="05000000000000000000" pitchFamily="2" charset="2"/>
              <a:buChar char="ü"/>
            </a:pPr>
            <a:r>
              <a:rPr lang="en-US" sz="1600" dirty="0"/>
              <a:t>Amendments:  </a:t>
            </a:r>
            <a:r>
              <a:rPr lang="en-US" sz="1600" dirty="0" smtClean="0"/>
              <a:t>CJA-11-16</a:t>
            </a:r>
            <a:r>
              <a:rPr lang="en-US" sz="1600" dirty="0"/>
              <a:t>, </a:t>
            </a:r>
            <a:r>
              <a:rPr lang="en-US" sz="1600" dirty="0" smtClean="0"/>
              <a:t>CJY-38-16</a:t>
            </a:r>
            <a:endParaRPr lang="en-US" sz="1600" dirty="0"/>
          </a:p>
          <a:p>
            <a:pPr>
              <a:buFont typeface="Wingdings" panose="05000000000000000000" pitchFamily="2" charset="2"/>
              <a:buChar char="ü"/>
            </a:pPr>
            <a:r>
              <a:rPr lang="en-US" dirty="0"/>
              <a:t>Sentencing Provisions Amendment (CN-52-14</a:t>
            </a:r>
            <a:r>
              <a:rPr lang="en-US" dirty="0" smtClean="0"/>
              <a:t>)</a:t>
            </a:r>
          </a:p>
          <a:p>
            <a:pPr>
              <a:buFont typeface="Wingdings" panose="05000000000000000000" pitchFamily="2" charset="2"/>
              <a:buChar char="ü"/>
            </a:pPr>
            <a:r>
              <a:rPr lang="en-US" dirty="0"/>
              <a:t>Navajo Nation Law against </a:t>
            </a:r>
            <a:r>
              <a:rPr lang="en-US" dirty="0" smtClean="0"/>
              <a:t>Human Trafficking (CJY-48-17) </a:t>
            </a:r>
          </a:p>
          <a:p>
            <a:pPr>
              <a:buFont typeface="Wingdings" panose="05000000000000000000" pitchFamily="2" charset="2"/>
              <a:buChar char="ü"/>
            </a:pPr>
            <a:r>
              <a:rPr lang="en-US" dirty="0" smtClean="0"/>
              <a:t>Cyberbullying </a:t>
            </a:r>
            <a:r>
              <a:rPr lang="en-US" dirty="0"/>
              <a:t>Act," </a:t>
            </a:r>
            <a:r>
              <a:rPr lang="en-US" dirty="0" smtClean="0"/>
              <a:t>CJA-09-18</a:t>
            </a:r>
            <a:endParaRPr lang="en-US" dirty="0"/>
          </a:p>
          <a:p>
            <a:pPr>
              <a:buFont typeface="Wingdings" panose="05000000000000000000" pitchFamily="2" charset="2"/>
              <a:buChar char="ü"/>
            </a:pPr>
            <a:r>
              <a:rPr lang="en-US" dirty="0"/>
              <a:t>"Revenge Porn Act," </a:t>
            </a:r>
            <a:r>
              <a:rPr lang="en-US" dirty="0" smtClean="0"/>
              <a:t>CAP-43-18</a:t>
            </a:r>
            <a:endParaRPr lang="en-US" dirty="0"/>
          </a:p>
          <a:p>
            <a:pPr>
              <a:buFont typeface="Wingdings" panose="05000000000000000000" pitchFamily="2" charset="2"/>
              <a:buChar char="ü"/>
            </a:pPr>
            <a:r>
              <a:rPr lang="en-US" dirty="0"/>
              <a:t>White Collar Crime Amendments,” </a:t>
            </a:r>
            <a:r>
              <a:rPr lang="en-US" dirty="0" smtClean="0"/>
              <a:t>CO-59-17</a:t>
            </a:r>
          </a:p>
          <a:p>
            <a:pPr>
              <a:buFont typeface="Wingdings" panose="05000000000000000000" pitchFamily="2" charset="2"/>
              <a:buChar char="ü"/>
            </a:pPr>
            <a:r>
              <a:rPr lang="en-US" dirty="0" smtClean="0"/>
              <a:t>Sentencing </a:t>
            </a:r>
            <a:r>
              <a:rPr lang="en-US" dirty="0"/>
              <a:t>Provisions Amendment CN-52-14</a:t>
            </a:r>
            <a:r>
              <a:rPr lang="en-US" dirty="0" smtClean="0"/>
              <a:t>Controlled </a:t>
            </a:r>
            <a:r>
              <a:rPr lang="en-US" dirty="0"/>
              <a:t>Substance Definition Act of 2018," </a:t>
            </a:r>
            <a:r>
              <a:rPr lang="en-US" dirty="0" smtClean="0"/>
              <a:t>CO-75-18</a:t>
            </a:r>
            <a:endParaRPr lang="en-US" dirty="0"/>
          </a:p>
        </p:txBody>
      </p:sp>
    </p:spTree>
    <p:extLst>
      <p:ext uri="{BB962C8B-B14F-4D97-AF65-F5344CB8AC3E}">
        <p14:creationId xmlns:p14="http://schemas.microsoft.com/office/powerpoint/2010/main" val="4017038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2266</TotalTime>
  <Words>2593</Words>
  <Application>Microsoft Office PowerPoint</Application>
  <PresentationFormat>On-screen Show (4:3)</PresentationFormat>
  <Paragraphs>423</Paragraphs>
  <Slides>58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4" baseType="lpstr">
      <vt:lpstr>Arial</vt:lpstr>
      <vt:lpstr>Book Antiqua</vt:lpstr>
      <vt:lpstr>Century Gothic</vt:lpstr>
      <vt:lpstr>Wingdings</vt:lpstr>
      <vt:lpstr>Apothecary</vt:lpstr>
      <vt:lpstr>Adobe Acrobat Document</vt:lpstr>
      <vt:lpstr>Criminal Law:  Nuts &amp; Bolts</vt:lpstr>
      <vt:lpstr>PowerPoint Presentation</vt:lpstr>
      <vt:lpstr>Omg I just got a criminal appointment!</vt:lpstr>
      <vt:lpstr>Remember your oath(s)?</vt:lpstr>
      <vt:lpstr>PowerPoint Presentation</vt:lpstr>
      <vt:lpstr>Pull yourself together</vt:lpstr>
      <vt:lpstr>Navajo Criminal law Where is it?</vt:lpstr>
      <vt:lpstr>Navajo Criminal law Where is it?</vt:lpstr>
      <vt:lpstr>Title 17 updates since 2009</vt:lpstr>
      <vt:lpstr>Navajo Supreme Court Opinions</vt:lpstr>
      <vt:lpstr>On to the “nuts and bolts”</vt:lpstr>
      <vt:lpstr>First things first</vt:lpstr>
      <vt:lpstr>Criminal timeline</vt:lpstr>
      <vt:lpstr>PowerPoint Presentation</vt:lpstr>
      <vt:lpstr>Where is the case at when you’re appointed?</vt:lpstr>
      <vt:lpstr>REVIEW THE COMPLAINT</vt:lpstr>
      <vt:lpstr>Review the summons &amp; service</vt:lpstr>
      <vt:lpstr>IS THERE A JURISDICTION ISSUE?</vt:lpstr>
      <vt:lpstr>CLIENT CONTACT &amp; COMMUNICATION</vt:lpstr>
      <vt:lpstr>Let’s talk about bail</vt:lpstr>
      <vt:lpstr>bail</vt:lpstr>
      <vt:lpstr>So who offers/decides bail?</vt:lpstr>
      <vt:lpstr>BAIL/RELEASE</vt:lpstr>
      <vt:lpstr>HOLIDAYS AND WEEKENDS</vt:lpstr>
      <vt:lpstr>Nizhoni</vt:lpstr>
      <vt:lpstr>Shylah</vt:lpstr>
      <vt:lpstr>BAIL/RELEASE (Friday, weekends, holidays)</vt:lpstr>
      <vt:lpstr>Should you file a writ?</vt:lpstr>
      <vt:lpstr>BAIL/RELEASE</vt:lpstr>
      <vt:lpstr>BAIL/RELEASE</vt:lpstr>
      <vt:lpstr>BAIL/RELEASE</vt:lpstr>
      <vt:lpstr> One more “certain finding” 17 N.N.C. §1812(A)(4) </vt:lpstr>
      <vt:lpstr>Major Crimes act 18 U.S.C. §1153 </vt:lpstr>
      <vt:lpstr>Egregiousness of alleged offense NOT SUFFICIENT</vt:lpstr>
      <vt:lpstr>Clear as mud?</vt:lpstr>
      <vt:lpstr>ARRAIGNMENT - purpose</vt:lpstr>
      <vt:lpstr>Arraignment - procedure</vt:lpstr>
      <vt:lpstr>Pleas</vt:lpstr>
      <vt:lpstr>DISCOVERY</vt:lpstr>
      <vt:lpstr>Disclosure by the Navajo nation</vt:lpstr>
      <vt:lpstr>Disclosure by the navajo nation</vt:lpstr>
      <vt:lpstr>Disclosure by the navajo nation</vt:lpstr>
      <vt:lpstr>Disclosure by the navajo nation</vt:lpstr>
      <vt:lpstr>More disclosure by the navajo nation</vt:lpstr>
      <vt:lpstr>Extent of prosecutor’s duty to obtain information</vt:lpstr>
      <vt:lpstr>Request for additional disclosure</vt:lpstr>
      <vt:lpstr>DISCLOSURE BY DEFENDANT</vt:lpstr>
      <vt:lpstr>Continuing duty to disclose</vt:lpstr>
      <vt:lpstr>Statement of compliance</vt:lpstr>
      <vt:lpstr>Other discovery issues</vt:lpstr>
      <vt:lpstr>PRETRIAL MOTIONS (I)</vt:lpstr>
      <vt:lpstr>GENERAL MOTIONS PRACTICE</vt:lpstr>
      <vt:lpstr>PRETRIAL CONFERENCE(S)</vt:lpstr>
      <vt:lpstr>PRETRIAL MOTIONS (II)</vt:lpstr>
      <vt:lpstr>TRIAL</vt:lpstr>
      <vt:lpstr>SENTENCING</vt:lpstr>
      <vt:lpstr>APPEALS</vt:lpstr>
      <vt:lpstr>Final thoughts</vt:lpstr>
    </vt:vector>
  </TitlesOfParts>
  <Company>JBalin - Atty &amp; Counselor at Law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Law:  Nuts &amp; Bolts</dc:title>
  <dc:creator>Jennifer Henry</dc:creator>
  <cp:lastModifiedBy>Jennifer A. Henry</cp:lastModifiedBy>
  <cp:revision>59</cp:revision>
  <cp:lastPrinted>2017-06-08T02:12:33Z</cp:lastPrinted>
  <dcterms:created xsi:type="dcterms:W3CDTF">2017-05-29T21:30:14Z</dcterms:created>
  <dcterms:modified xsi:type="dcterms:W3CDTF">2019-09-26T00:55:55Z</dcterms:modified>
</cp:coreProperties>
</file>