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8" r:id="rId1"/>
  </p:sldMasterIdLst>
  <p:sldIdLst>
    <p:sldId id="256" r:id="rId2"/>
    <p:sldId id="284" r:id="rId3"/>
    <p:sldId id="291" r:id="rId4"/>
    <p:sldId id="294" r:id="rId5"/>
    <p:sldId id="279" r:id="rId6"/>
    <p:sldId id="282" r:id="rId7"/>
    <p:sldId id="274" r:id="rId8"/>
    <p:sldId id="277" r:id="rId9"/>
    <p:sldId id="273" r:id="rId10"/>
    <p:sldId id="276" r:id="rId11"/>
    <p:sldId id="269" r:id="rId12"/>
    <p:sldId id="272" r:id="rId13"/>
    <p:sldId id="261" r:id="rId14"/>
    <p:sldId id="267" r:id="rId15"/>
    <p:sldId id="257" r:id="rId16"/>
    <p:sldId id="259" r:id="rId17"/>
    <p:sldId id="289"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1" autoAdjust="0"/>
    <p:restoredTop sz="94660"/>
  </p:normalViewPr>
  <p:slideViewPr>
    <p:cSldViewPr snapToGrid="0">
      <p:cViewPr varScale="1">
        <p:scale>
          <a:sx n="115" d="100"/>
          <a:sy n="115" d="100"/>
        </p:scale>
        <p:origin x="3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6750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27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392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647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38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99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652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346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0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0835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0378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125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92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25679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754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96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10/15/2019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73951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a:t>Navajo Nation Case Law Update</a:t>
            </a:r>
            <a:br>
              <a:rPr lang="en-US" sz="4000" dirty="0"/>
            </a:br>
            <a:r>
              <a:rPr lang="en-US" sz="3200" dirty="0" smtClean="0"/>
              <a:t>2019 </a:t>
            </a:r>
            <a:r>
              <a:rPr lang="en-US" sz="3200" dirty="0"/>
              <a:t>Navajo Nation Law CLE Conference</a:t>
            </a:r>
          </a:p>
        </p:txBody>
      </p:sp>
      <p:sp>
        <p:nvSpPr>
          <p:cNvPr id="3" name="Subtitle 2"/>
          <p:cNvSpPr>
            <a:spLocks noGrp="1"/>
          </p:cNvSpPr>
          <p:nvPr>
            <p:ph type="subTitle" idx="1"/>
          </p:nvPr>
        </p:nvSpPr>
        <p:spPr/>
        <p:txBody>
          <a:bodyPr>
            <a:noAutofit/>
          </a:bodyPr>
          <a:lstStyle/>
          <a:p>
            <a:r>
              <a:rPr lang="en-US" sz="2400" dirty="0" smtClean="0"/>
              <a:t>Jordan Hale</a:t>
            </a:r>
            <a:r>
              <a:rPr lang="en-US" sz="2400" dirty="0"/>
              <a:t/>
            </a:r>
            <a:br>
              <a:rPr lang="en-US" sz="2400" dirty="0"/>
            </a:br>
            <a:r>
              <a:rPr lang="en-US" sz="2400" dirty="0" smtClean="0"/>
              <a:t>Staff Attorney, Dilkon </a:t>
            </a:r>
            <a:r>
              <a:rPr lang="en-US" sz="2400" dirty="0"/>
              <a:t>Judicial District</a:t>
            </a:r>
            <a:br>
              <a:rPr lang="en-US" sz="2400" dirty="0"/>
            </a:br>
            <a:r>
              <a:rPr lang="fr-FR" sz="2400" dirty="0"/>
              <a:t>Navajo Nation Judicial Branch</a:t>
            </a:r>
            <a:endParaRPr lang="en-US" sz="2400" dirty="0"/>
          </a:p>
        </p:txBody>
      </p:sp>
    </p:spTree>
    <p:extLst>
      <p:ext uri="{BB962C8B-B14F-4D97-AF65-F5344CB8AC3E}">
        <p14:creationId xmlns:p14="http://schemas.microsoft.com/office/powerpoint/2010/main" val="2439139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Jerrilene Begay v. Navajo Nation Department of Self Reliance </a:t>
            </a:r>
            <a:br>
              <a:rPr lang="en-US" sz="2800" dirty="0"/>
            </a:br>
            <a:r>
              <a:rPr lang="en-US" sz="2000" dirty="0"/>
              <a:t>No. SC-CV-03-19</a:t>
            </a:r>
            <a:endParaRPr lang="en-US" sz="2800" dirty="0"/>
          </a:p>
        </p:txBody>
      </p:sp>
      <p:sp>
        <p:nvSpPr>
          <p:cNvPr id="3" name="Content Placeholder 2"/>
          <p:cNvSpPr>
            <a:spLocks noGrp="1"/>
          </p:cNvSpPr>
          <p:nvPr>
            <p:ph idx="1"/>
          </p:nvPr>
        </p:nvSpPr>
        <p:spPr/>
        <p:txBody>
          <a:bodyPr>
            <a:normAutofit fontScale="92500" lnSpcReduction="20000"/>
          </a:bodyPr>
          <a:lstStyle/>
          <a:p>
            <a:pPr algn="just"/>
            <a:r>
              <a:rPr lang="en-US" dirty="0" smtClean="0"/>
              <a:t>Issue: </a:t>
            </a:r>
            <a:r>
              <a:rPr lang="en-US" dirty="0"/>
              <a:t>Whether the Court on its own motion may dismiss an appeal initiated under 15 N.N.C. § 614 when the record is not filed at all with the Supreme Court</a:t>
            </a:r>
            <a:endParaRPr lang="en-US" dirty="0" smtClean="0"/>
          </a:p>
          <a:p>
            <a:pPr algn="just"/>
            <a:r>
              <a:rPr lang="en-US" dirty="0" smtClean="0"/>
              <a:t>Holding: The Supreme Court can dismiss an appeal initiated </a:t>
            </a:r>
            <a:r>
              <a:rPr lang="en-US" dirty="0"/>
              <a:t>under 15 N.N.C. § 614 when </a:t>
            </a:r>
            <a:r>
              <a:rPr lang="en-US" dirty="0" smtClean="0"/>
              <a:t>no record is filed with the Supreme Court and “the burden lies with the appellant to ensure the hearing officer or hearing board transmits the record.”</a:t>
            </a:r>
          </a:p>
          <a:p>
            <a:pPr algn="just"/>
            <a:r>
              <a:rPr lang="en-US" dirty="0" smtClean="0"/>
              <a:t>The Supreme Court pointed out that the record is necessary for an appeal to proceed, the Council intended these type of appeals to be expedited, and stressed </a:t>
            </a:r>
            <a:r>
              <a:rPr lang="en-US" i="1" dirty="0" smtClean="0">
                <a:latin typeface="Times New Roman Navajo" panose="02020603050405020304" pitchFamily="18" charset="0"/>
                <a:cs typeface="Times New Roman Navajo" panose="02020603050405020304" pitchFamily="18" charset="0"/>
              </a:rPr>
              <a:t>t’11 hw0 1j7 t’4ego </a:t>
            </a:r>
            <a:r>
              <a:rPr lang="en-US" dirty="0" smtClean="0">
                <a:cs typeface="Times New Roman Navajo" panose="02020603050405020304" pitchFamily="18" charset="0"/>
              </a:rPr>
              <a:t>(traditional teaching described as </a:t>
            </a:r>
            <a:r>
              <a:rPr lang="en-US" dirty="0" smtClean="0"/>
              <a:t>personal responsibility and personal accountability) “requires the appellant to move their own case along or face consequences.”</a:t>
            </a:r>
            <a:endParaRPr lang="en-US" dirty="0"/>
          </a:p>
        </p:txBody>
      </p:sp>
    </p:spTree>
    <p:extLst>
      <p:ext uri="{BB962C8B-B14F-4D97-AF65-F5344CB8AC3E}">
        <p14:creationId xmlns:p14="http://schemas.microsoft.com/office/powerpoint/2010/main" val="262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 the Matter of Admission to Practice Law on the Navajo Nation and Admission to the Navajo Nation Bar Association, Inc. of: Robert Frank Gentile</a:t>
            </a:r>
            <a:r>
              <a:rPr lang="en-US" sz="2800" dirty="0"/>
              <a:t/>
            </a:r>
            <a:br>
              <a:rPr lang="en-US" sz="2800" dirty="0"/>
            </a:br>
            <a:r>
              <a:rPr lang="en-US" sz="2000" dirty="0"/>
              <a:t>No. </a:t>
            </a:r>
            <a:r>
              <a:rPr lang="en-US" sz="2000" dirty="0" smtClean="0"/>
              <a:t>SC-NB-05-18 (7/3/19)</a:t>
            </a:r>
            <a:endParaRPr lang="en-US" sz="2000" dirty="0"/>
          </a:p>
        </p:txBody>
      </p:sp>
      <p:sp>
        <p:nvSpPr>
          <p:cNvPr id="3" name="Content Placeholder 2"/>
          <p:cNvSpPr>
            <a:spLocks noGrp="1"/>
          </p:cNvSpPr>
          <p:nvPr>
            <p:ph idx="1"/>
          </p:nvPr>
        </p:nvSpPr>
        <p:spPr/>
        <p:txBody>
          <a:bodyPr>
            <a:normAutofit fontScale="77500" lnSpcReduction="20000"/>
          </a:bodyPr>
          <a:lstStyle/>
          <a:p>
            <a:pPr algn="just"/>
            <a:r>
              <a:rPr lang="en-US" dirty="0" smtClean="0"/>
              <a:t>Petition for Admission to Practice Law on the Navajo Nation and Admission to the NNBA asked Supreme Court to admit applicant. Applicant did not appear for the hearing set. Motion to Withdraw the Petition was filed, followed by a Motion to Grant the Petition.</a:t>
            </a:r>
          </a:p>
          <a:p>
            <a:pPr algn="just"/>
            <a:r>
              <a:rPr lang="en-US" dirty="0" smtClean="0"/>
              <a:t>District Court Judge appointed as Associate Justice by Designation withdrew because District Court Judge was presiding over case where applicant was appearing as counsel in lower court proceeding. Supreme Court stayed matter to allow District Court to make findings from related Order to Show Cause hearing .</a:t>
            </a:r>
          </a:p>
          <a:p>
            <a:pPr algn="just"/>
            <a:r>
              <a:rPr lang="en-US" dirty="0" smtClean="0"/>
              <a:t>District Court found applicant in civil contempt. Applicant had made appearance, filed motions, and acted as legal counsel before </a:t>
            </a:r>
            <a:r>
              <a:rPr lang="en-US" i="1" dirty="0" smtClean="0"/>
              <a:t>pro hac vice </a:t>
            </a:r>
            <a:r>
              <a:rPr lang="en-US" dirty="0" smtClean="0"/>
              <a:t>certificate issued.</a:t>
            </a:r>
            <a:endParaRPr lang="en-US" dirty="0"/>
          </a:p>
          <a:p>
            <a:pPr algn="just"/>
            <a:r>
              <a:rPr lang="en-US" dirty="0" smtClean="0"/>
              <a:t>Issue: “Whether, after finding of civil contempt for the unauthorized practice of law, an applicant for admission to practice before the Navajo Courts can meet the high standards of the profession required to protect Navajo people who seek legal representation.”</a:t>
            </a:r>
            <a:endParaRPr lang="en-US" dirty="0"/>
          </a:p>
        </p:txBody>
      </p:sp>
    </p:spTree>
    <p:extLst>
      <p:ext uri="{BB962C8B-B14F-4D97-AF65-F5344CB8AC3E}">
        <p14:creationId xmlns:p14="http://schemas.microsoft.com/office/powerpoint/2010/main" val="9846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 the Matter of Admission to Practice Law on the Navajo Nation and Admission to the Navajo Nation Bar Association, Inc. of: Robert Frank Gentile</a:t>
            </a:r>
            <a:br>
              <a:rPr lang="en-US" sz="2800" dirty="0"/>
            </a:br>
            <a:r>
              <a:rPr lang="en-US" sz="2000" dirty="0"/>
              <a:t>No. SC-NB-05-18</a:t>
            </a:r>
            <a:endParaRPr lang="en-US" sz="2800" dirty="0"/>
          </a:p>
        </p:txBody>
      </p:sp>
      <p:sp>
        <p:nvSpPr>
          <p:cNvPr id="3" name="Content Placeholder 2"/>
          <p:cNvSpPr>
            <a:spLocks noGrp="1"/>
          </p:cNvSpPr>
          <p:nvPr>
            <p:ph idx="1"/>
          </p:nvPr>
        </p:nvSpPr>
        <p:spPr/>
        <p:txBody>
          <a:bodyPr>
            <a:normAutofit/>
          </a:bodyPr>
          <a:lstStyle/>
          <a:p>
            <a:pPr algn="just"/>
            <a:r>
              <a:rPr lang="en-US" dirty="0"/>
              <a:t>Holding: </a:t>
            </a:r>
            <a:r>
              <a:rPr lang="en-US" dirty="0" smtClean="0"/>
              <a:t>Supreme Court saw “no alternative to the denial of this applicant.” </a:t>
            </a:r>
          </a:p>
        </p:txBody>
      </p:sp>
    </p:spTree>
    <p:extLst>
      <p:ext uri="{BB962C8B-B14F-4D97-AF65-F5344CB8AC3E}">
        <p14:creationId xmlns:p14="http://schemas.microsoft.com/office/powerpoint/2010/main" val="398641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Effie Edsitty v</a:t>
            </a:r>
            <a:r>
              <a:rPr lang="en-US" sz="2800" dirty="0"/>
              <a:t>. </a:t>
            </a:r>
            <a:r>
              <a:rPr lang="en-US" sz="2800" dirty="0" smtClean="0"/>
              <a:t>Office of Navajo Nation Tax Commission</a:t>
            </a:r>
            <a:r>
              <a:rPr lang="en-US" sz="2800" dirty="0"/>
              <a:t/>
            </a:r>
            <a:br>
              <a:rPr lang="en-US" sz="2800" dirty="0"/>
            </a:br>
            <a:r>
              <a:rPr lang="en-US" sz="2000" dirty="0"/>
              <a:t>No. </a:t>
            </a:r>
            <a:r>
              <a:rPr lang="en-US" sz="2000" dirty="0" smtClean="0"/>
              <a:t>SC-CV-01-19 (7/22/19)</a:t>
            </a:r>
            <a:endParaRPr lang="en-US" sz="2000" dirty="0"/>
          </a:p>
        </p:txBody>
      </p:sp>
      <p:sp>
        <p:nvSpPr>
          <p:cNvPr id="3" name="Content Placeholder 2"/>
          <p:cNvSpPr>
            <a:spLocks noGrp="1"/>
          </p:cNvSpPr>
          <p:nvPr>
            <p:ph idx="1"/>
          </p:nvPr>
        </p:nvSpPr>
        <p:spPr/>
        <p:txBody>
          <a:bodyPr>
            <a:normAutofit fontScale="85000" lnSpcReduction="10000"/>
          </a:bodyPr>
          <a:lstStyle/>
          <a:p>
            <a:pPr algn="just"/>
            <a:r>
              <a:rPr lang="en-US" dirty="0" smtClean="0"/>
              <a:t>Edsitty filed a grievance with OHA asserting discriminatory questions were asked during her interview. OHA’s December 17, </a:t>
            </a:r>
            <a:r>
              <a:rPr lang="en-US" dirty="0" smtClean="0"/>
              <a:t>2018 </a:t>
            </a:r>
            <a:r>
              <a:rPr lang="en-US" dirty="0" smtClean="0"/>
              <a:t>Order dismissing Edsitty’s grievance was sent to Edsitty by first class mail. Edsitty filed a Notice of Appeal with the Navajo Nation Supreme Court on January 2, 2019, and asserted she had received the Order on December 21, 2018. Title 15 N.N.C</a:t>
            </a:r>
            <a:r>
              <a:rPr lang="en-US" dirty="0"/>
              <a:t>. </a:t>
            </a:r>
            <a:r>
              <a:rPr lang="en-US" dirty="0" smtClean="0"/>
              <a:t>§ 614(D) provides, “any party to the grievance may appeal a final decision of the hearing officer or hearing board to the Navajo Nation Supreme Court within ten (10) calendar days of receipt of the decision…”</a:t>
            </a:r>
            <a:endParaRPr lang="en-US" dirty="0"/>
          </a:p>
          <a:p>
            <a:pPr algn="just"/>
            <a:endParaRPr lang="en-US" dirty="0"/>
          </a:p>
          <a:p>
            <a:pPr algn="just"/>
            <a:r>
              <a:rPr lang="en-US" dirty="0"/>
              <a:t>Issue on Appeal: </a:t>
            </a:r>
            <a:r>
              <a:rPr lang="en-US" dirty="0" smtClean="0"/>
              <a:t>Whether the Navajo Nation Supreme Court has jurisdiction over an employment action where the timeframe for receipt of the decision cannot be verified.</a:t>
            </a:r>
            <a:endParaRPr lang="en-US" dirty="0"/>
          </a:p>
        </p:txBody>
      </p:sp>
    </p:spTree>
    <p:extLst>
      <p:ext uri="{BB962C8B-B14F-4D97-AF65-F5344CB8AC3E}">
        <p14:creationId xmlns:p14="http://schemas.microsoft.com/office/powerpoint/2010/main" val="1390020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Effie Edsitty v. Office of Navajo Nation Tax Commission</a:t>
            </a:r>
            <a:br>
              <a:rPr lang="en-US" sz="2800" dirty="0"/>
            </a:br>
            <a:r>
              <a:rPr lang="en-US" sz="2000" dirty="0"/>
              <a:t>No. SC-CV-01-19</a:t>
            </a:r>
            <a:endParaRPr lang="en-US" sz="2800" dirty="0"/>
          </a:p>
        </p:txBody>
      </p:sp>
      <p:sp>
        <p:nvSpPr>
          <p:cNvPr id="3" name="Content Placeholder 2"/>
          <p:cNvSpPr>
            <a:spLocks noGrp="1"/>
          </p:cNvSpPr>
          <p:nvPr>
            <p:ph idx="1"/>
          </p:nvPr>
        </p:nvSpPr>
        <p:spPr/>
        <p:txBody>
          <a:bodyPr>
            <a:normAutofit/>
          </a:bodyPr>
          <a:lstStyle/>
          <a:p>
            <a:pPr algn="just"/>
            <a:r>
              <a:rPr lang="en-US" dirty="0"/>
              <a:t>Holding</a:t>
            </a:r>
            <a:r>
              <a:rPr lang="en-US" dirty="0" smtClean="0"/>
              <a:t>: OHA shall send copies of its final written decision to all parties  of record by certified mail, return receipt requested, which will be a part of the lower court record upon transmittal.</a:t>
            </a:r>
            <a:endParaRPr lang="en-US" dirty="0"/>
          </a:p>
          <a:p>
            <a:pPr algn="just"/>
            <a:endParaRPr lang="en-US" dirty="0"/>
          </a:p>
          <a:p>
            <a:pPr algn="just"/>
            <a:r>
              <a:rPr lang="en-US" dirty="0" smtClean="0"/>
              <a:t>The Supreme Court accepted Edsitty’s asserted receipt date of OHA’s dismissal (Edsitty’s date was not contested by the Appellee).</a:t>
            </a:r>
            <a:endParaRPr lang="en-US" dirty="0"/>
          </a:p>
        </p:txBody>
      </p:sp>
    </p:spTree>
    <p:extLst>
      <p:ext uri="{BB962C8B-B14F-4D97-AF65-F5344CB8AC3E}">
        <p14:creationId xmlns:p14="http://schemas.microsoft.com/office/powerpoint/2010/main" val="142137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Henio v. Navajo Nation and Baca/Prewitt Chapter</a:t>
            </a:r>
            <a:r>
              <a:rPr lang="en-US" sz="2800" dirty="0"/>
              <a:t/>
            </a:r>
            <a:br>
              <a:rPr lang="en-US" sz="2800" dirty="0"/>
            </a:br>
            <a:r>
              <a:rPr lang="en-US" sz="2000" dirty="0"/>
              <a:t>No. </a:t>
            </a:r>
            <a:r>
              <a:rPr lang="en-US" sz="2000" dirty="0" smtClean="0"/>
              <a:t>SC-CV-49-13 (8/8/19)</a:t>
            </a:r>
            <a:endParaRPr lang="en-US" sz="2000" dirty="0"/>
          </a:p>
        </p:txBody>
      </p:sp>
      <p:sp>
        <p:nvSpPr>
          <p:cNvPr id="3" name="Content Placeholder 2"/>
          <p:cNvSpPr>
            <a:spLocks noGrp="1"/>
          </p:cNvSpPr>
          <p:nvPr>
            <p:ph idx="1"/>
          </p:nvPr>
        </p:nvSpPr>
        <p:spPr/>
        <p:txBody>
          <a:bodyPr>
            <a:normAutofit fontScale="62500" lnSpcReduction="20000"/>
          </a:bodyPr>
          <a:lstStyle/>
          <a:p>
            <a:pPr algn="just"/>
            <a:r>
              <a:rPr lang="en-US" dirty="0"/>
              <a:t>Appellants mother </a:t>
            </a:r>
            <a:r>
              <a:rPr lang="en-US" dirty="0" smtClean="0"/>
              <a:t>fell on a concrete slab outside building under control of Baca/Prewitt Chapter and the Navajo Nation and died from complications 10 days later. Window Rock District Court dismissed wrongful death action filed against the Navajo Nation and Baca/Prewitt Chapter of the Navajo Nation when President, Attorney General, and Chief Legislative Counsel were served by personal service rather than by registered mail. </a:t>
            </a:r>
            <a:endParaRPr lang="en-US" dirty="0"/>
          </a:p>
          <a:p>
            <a:pPr algn="just"/>
            <a:r>
              <a:rPr lang="en-US" dirty="0" smtClean="0"/>
              <a:t>Primary issue </a:t>
            </a:r>
            <a:r>
              <a:rPr lang="en-US" dirty="0"/>
              <a:t>before the </a:t>
            </a:r>
            <a:r>
              <a:rPr lang="en-US" dirty="0" smtClean="0"/>
              <a:t>Navajo Nation Supreme Court:</a:t>
            </a:r>
          </a:p>
          <a:p>
            <a:pPr lvl="1" algn="just"/>
            <a:r>
              <a:rPr lang="en-US" dirty="0"/>
              <a:t>Whether the Navajo Nation Sovereign Immunity Act’s requirement that a complaint and summons be served on the President, the Attorney General, and the Chief Legislative Counsel by registered mail is a jurisdictional condition precedent to an action against the Navajo </a:t>
            </a:r>
            <a:r>
              <a:rPr lang="en-US" dirty="0" smtClean="0"/>
              <a:t>Nation</a:t>
            </a:r>
            <a:r>
              <a:rPr lang="en-US" dirty="0"/>
              <a:t>.</a:t>
            </a:r>
            <a:endParaRPr lang="en-US" dirty="0" smtClean="0"/>
          </a:p>
          <a:p>
            <a:pPr algn="just"/>
            <a:r>
              <a:rPr lang="en-US" dirty="0" smtClean="0"/>
              <a:t>Secondary issues: </a:t>
            </a:r>
          </a:p>
          <a:p>
            <a:pPr lvl="1" algn="just"/>
            <a:r>
              <a:rPr lang="en-US" dirty="0" smtClean="0"/>
              <a:t>Whether Navajo Nation waived defense of insufficiency of service of process by failure to timely raise the defense;</a:t>
            </a:r>
          </a:p>
          <a:p>
            <a:pPr lvl="1" algn="just"/>
            <a:r>
              <a:rPr lang="en-US" dirty="0" smtClean="0"/>
              <a:t>Whether service of summons and complaint on President, Attorney General, and Chief Legislative Counsel by personal service rather than registered mail meets the requirements of the Sovereign Immunity Act.</a:t>
            </a:r>
          </a:p>
          <a:p>
            <a:pPr lvl="1" algn="just"/>
            <a:r>
              <a:rPr lang="en-US" dirty="0" smtClean="0"/>
              <a:t>Whether dismissal was proper under Nav. R. Civ. P. 6(f) where subsequent service by registered mail was completed nearly 9 months after complaint filed.</a:t>
            </a:r>
          </a:p>
        </p:txBody>
      </p:sp>
    </p:spTree>
    <p:extLst>
      <p:ext uri="{BB962C8B-B14F-4D97-AF65-F5344CB8AC3E}">
        <p14:creationId xmlns:p14="http://schemas.microsoft.com/office/powerpoint/2010/main" val="2376269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Henio v. Navajo Nation and Baca/Prewitt Chapter</a:t>
            </a:r>
            <a:br>
              <a:rPr lang="en-US" sz="2800" dirty="0"/>
            </a:br>
            <a:r>
              <a:rPr lang="en-US" sz="2000" dirty="0"/>
              <a:t>No. SC-CV-49-13</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pPr algn="just"/>
            <a:r>
              <a:rPr lang="en-US" dirty="0" smtClean="0"/>
              <a:t>Holdings: </a:t>
            </a:r>
          </a:p>
          <a:p>
            <a:pPr lvl="1" algn="just"/>
            <a:r>
              <a:rPr lang="en-US" dirty="0" smtClean="0"/>
              <a:t>The procedures of 1 N.N.C. § 555(c) are not a jurisdictional condition precedent. </a:t>
            </a:r>
            <a:endParaRPr lang="en-US" dirty="0"/>
          </a:p>
          <a:p>
            <a:pPr lvl="1" algn="just"/>
            <a:r>
              <a:rPr lang="en-US" dirty="0" smtClean="0">
                <a:solidFill>
                  <a:schemeClr val="tx1"/>
                </a:solidFill>
              </a:rPr>
              <a:t>The Navajo Nation waived defense of insufficiency of service of process by failing to raise the defense by motion or responsive pleading within the timelines of Nav. R. Civ. P. 12(i)(1) &amp; 15(a).</a:t>
            </a:r>
          </a:p>
          <a:p>
            <a:pPr lvl="1" algn="just"/>
            <a:r>
              <a:rPr lang="en-US" dirty="0" smtClean="0">
                <a:solidFill>
                  <a:schemeClr val="tx1"/>
                </a:solidFill>
              </a:rPr>
              <a:t>Personal service, by exceeding the requirement for service by registered mail, meets the requirement of the Sovereign Immunity Act.</a:t>
            </a:r>
          </a:p>
          <a:p>
            <a:pPr lvl="1" algn="just"/>
            <a:r>
              <a:rPr lang="en-US" dirty="0" smtClean="0">
                <a:solidFill>
                  <a:schemeClr val="tx1"/>
                </a:solidFill>
              </a:rPr>
              <a:t>Dismissal for untimely service of process was not justified. </a:t>
            </a:r>
          </a:p>
          <a:p>
            <a:pPr lvl="1" algn="just"/>
            <a:endParaRPr lang="en-US" dirty="0" smtClean="0">
              <a:solidFill>
                <a:srgbClr val="FF0000"/>
              </a:solidFill>
            </a:endParaRPr>
          </a:p>
          <a:p>
            <a:pPr lvl="1" algn="just"/>
            <a:endParaRPr lang="en-US" dirty="0" smtClean="0">
              <a:solidFill>
                <a:srgbClr val="FF0000"/>
              </a:solidFill>
            </a:endParaRPr>
          </a:p>
          <a:p>
            <a:pPr lvl="1" algn="just"/>
            <a:endParaRPr lang="en-US" dirty="0" smtClean="0">
              <a:solidFill>
                <a:srgbClr val="FF0000"/>
              </a:solidFill>
            </a:endParaRPr>
          </a:p>
          <a:p>
            <a:pPr algn="just"/>
            <a:endParaRPr lang="en-US" dirty="0" smtClean="0"/>
          </a:p>
        </p:txBody>
      </p:sp>
    </p:spTree>
    <p:extLst>
      <p:ext uri="{BB962C8B-B14F-4D97-AF65-F5344CB8AC3E}">
        <p14:creationId xmlns:p14="http://schemas.microsoft.com/office/powerpoint/2010/main" val="371123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838739"/>
            <a:ext cx="12192000" cy="2262781"/>
          </a:xfrm>
        </p:spPr>
        <p:txBody>
          <a:bodyPr>
            <a:normAutofit/>
          </a:bodyPr>
          <a:lstStyle/>
          <a:p>
            <a:pPr algn="ctr"/>
            <a:r>
              <a:rPr lang="en-US" sz="4400" dirty="0"/>
              <a:t>www.navajocourts.org</a:t>
            </a:r>
            <a:r>
              <a:rPr lang="en-US" dirty="0"/>
              <a:t/>
            </a:r>
            <a:br>
              <a:rPr lang="en-US" dirty="0"/>
            </a:b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66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Vincent </a:t>
            </a:r>
            <a:r>
              <a:rPr lang="en-US" sz="2800" dirty="0"/>
              <a:t>Yazzie </a:t>
            </a:r>
            <a:r>
              <a:rPr lang="en-US" sz="2800" dirty="0" smtClean="0"/>
              <a:t>v. Jonathan Nez</a:t>
            </a:r>
            <a:br>
              <a:rPr lang="en-US" sz="2800" dirty="0" smtClean="0"/>
            </a:br>
            <a:r>
              <a:rPr lang="en-US" sz="2000" dirty="0" smtClean="0"/>
              <a:t>No</a:t>
            </a:r>
            <a:r>
              <a:rPr lang="en-US" sz="2000" dirty="0"/>
              <a:t>. </a:t>
            </a:r>
            <a:r>
              <a:rPr lang="en-US" sz="2000" dirty="0" smtClean="0"/>
              <a:t>SC-CV-47-18 (10/24/18)</a:t>
            </a:r>
            <a:endParaRPr lang="en-US" sz="2000" dirty="0"/>
          </a:p>
        </p:txBody>
      </p:sp>
      <p:sp>
        <p:nvSpPr>
          <p:cNvPr id="3" name="Content Placeholder 2"/>
          <p:cNvSpPr>
            <a:spLocks noGrp="1"/>
          </p:cNvSpPr>
          <p:nvPr>
            <p:ph idx="1"/>
          </p:nvPr>
        </p:nvSpPr>
        <p:spPr/>
        <p:txBody>
          <a:bodyPr>
            <a:normAutofit fontScale="77500" lnSpcReduction="20000"/>
          </a:bodyPr>
          <a:lstStyle/>
          <a:p>
            <a:pPr algn="just"/>
            <a:r>
              <a:rPr lang="en-US" dirty="0" smtClean="0"/>
              <a:t>Yazzie filed a grievance asserting Nez was unqualified to run for Navajo Nation president for failure to report a 2002 misdemeanor DUI conviction. </a:t>
            </a:r>
            <a:endParaRPr lang="en-US" dirty="0" smtClean="0"/>
          </a:p>
          <a:p>
            <a:pPr lvl="1" algn="just"/>
            <a:r>
              <a:rPr lang="en-US" dirty="0" smtClean="0"/>
              <a:t>Yazzie </a:t>
            </a:r>
            <a:r>
              <a:rPr lang="en-US" dirty="0" smtClean="0"/>
              <a:t>filed a motion </a:t>
            </a:r>
            <a:r>
              <a:rPr lang="en-US" dirty="0" smtClean="0"/>
              <a:t>with OHA to </a:t>
            </a:r>
            <a:r>
              <a:rPr lang="en-US" dirty="0" smtClean="0"/>
              <a:t>recuse the Chief Hearing </a:t>
            </a:r>
            <a:r>
              <a:rPr lang="en-US" dirty="0" smtClean="0"/>
              <a:t>Officer</a:t>
            </a:r>
          </a:p>
          <a:p>
            <a:pPr lvl="1" algn="just"/>
            <a:r>
              <a:rPr lang="en-US" dirty="0" smtClean="0"/>
              <a:t>Nez </a:t>
            </a:r>
            <a:r>
              <a:rPr lang="en-US" dirty="0" smtClean="0"/>
              <a:t>filed a motion to deem the grievance insufficient. </a:t>
            </a:r>
          </a:p>
          <a:p>
            <a:pPr algn="just"/>
            <a:r>
              <a:rPr lang="en-US" dirty="0" smtClean="0"/>
              <a:t>OHA denied the motion for recusal and determined </a:t>
            </a:r>
            <a:r>
              <a:rPr lang="en-US" dirty="0" smtClean="0"/>
              <a:t>11 </a:t>
            </a:r>
            <a:r>
              <a:rPr lang="en-US" dirty="0" smtClean="0"/>
              <a:t>N.N.C. § 8(A)(6)&amp;(7) must be read in combination with </a:t>
            </a:r>
            <a:r>
              <a:rPr lang="en-US" dirty="0"/>
              <a:t>11 N.N.C. § </a:t>
            </a:r>
            <a:r>
              <a:rPr lang="en-US" dirty="0" smtClean="0"/>
              <a:t>21(B)(3) and that accordingly Nez did not violate the Navajo Election Code </a:t>
            </a:r>
            <a:r>
              <a:rPr lang="en-US" dirty="0" smtClean="0"/>
              <a:t>when he did not disclose </a:t>
            </a:r>
            <a:r>
              <a:rPr lang="en-US" dirty="0" smtClean="0"/>
              <a:t>the 2002 DUI conviction.</a:t>
            </a:r>
          </a:p>
          <a:p>
            <a:pPr algn="just"/>
            <a:r>
              <a:rPr lang="en-US" dirty="0" smtClean="0"/>
              <a:t>Issues on Appeal: </a:t>
            </a:r>
          </a:p>
          <a:p>
            <a:pPr lvl="1" algn="just"/>
            <a:r>
              <a:rPr lang="en-US" dirty="0" smtClean="0"/>
              <a:t>Whether </a:t>
            </a:r>
            <a:r>
              <a:rPr lang="en-US" dirty="0" smtClean="0"/>
              <a:t>Chief Hearing Officer abused his discretion by not recusing himself </a:t>
            </a:r>
            <a:endParaRPr lang="en-US" dirty="0"/>
          </a:p>
          <a:p>
            <a:pPr lvl="1" algn="just"/>
            <a:r>
              <a:rPr lang="en-US" dirty="0"/>
              <a:t>W</a:t>
            </a:r>
            <a:r>
              <a:rPr lang="en-US" dirty="0" smtClean="0"/>
              <a:t>hether </a:t>
            </a:r>
            <a:r>
              <a:rPr lang="en-US" dirty="0" smtClean="0"/>
              <a:t>OHA erroneously applied the law when determining the 2 statutory sections must be read in combination.</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262575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Vincent </a:t>
            </a:r>
            <a:r>
              <a:rPr lang="en-US" sz="2800" dirty="0"/>
              <a:t>Yazzie </a:t>
            </a:r>
            <a:r>
              <a:rPr lang="en-US" sz="2800" dirty="0" smtClean="0"/>
              <a:t>v. Jonathan Nez</a:t>
            </a:r>
            <a:br>
              <a:rPr lang="en-US" sz="2800" dirty="0" smtClean="0"/>
            </a:br>
            <a:r>
              <a:rPr lang="en-US" sz="2000" dirty="0" smtClean="0"/>
              <a:t>No</a:t>
            </a:r>
            <a:r>
              <a:rPr lang="en-US" sz="2000" dirty="0"/>
              <a:t>. </a:t>
            </a:r>
            <a:r>
              <a:rPr lang="en-US" sz="2000" dirty="0" smtClean="0"/>
              <a:t>SC-CV-47-18</a:t>
            </a:r>
            <a:endParaRPr lang="en-US" sz="2000"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Supreme Court found </a:t>
            </a:r>
            <a:r>
              <a:rPr lang="en-US" dirty="0" smtClean="0"/>
              <a:t>Yazzie’s attorney’s representation represented </a:t>
            </a:r>
            <a:r>
              <a:rPr lang="en-US" dirty="0" smtClean="0"/>
              <a:t>a former OHA employee </a:t>
            </a:r>
            <a:r>
              <a:rPr lang="en-US" dirty="0" smtClean="0"/>
              <a:t>(Chief </a:t>
            </a:r>
            <a:r>
              <a:rPr lang="en-US" dirty="0" smtClean="0"/>
              <a:t>Hearing Officer was a </a:t>
            </a:r>
            <a:r>
              <a:rPr lang="en-US" dirty="0" smtClean="0"/>
              <a:t>witness) </a:t>
            </a:r>
            <a:r>
              <a:rPr lang="en-US" dirty="0" smtClean="0"/>
              <a:t>was insufficient to warrant recusal. No evidence was offered to support the recusal.</a:t>
            </a:r>
          </a:p>
          <a:p>
            <a:pPr algn="just"/>
            <a:r>
              <a:rPr lang="en-US" dirty="0" smtClean="0"/>
              <a:t>11 N.N.C. § 8(A)(6)&amp;(7): </a:t>
            </a:r>
          </a:p>
          <a:p>
            <a:pPr lvl="1" algn="just"/>
            <a:r>
              <a:rPr lang="en-US" dirty="0"/>
              <a:t>6. Must not have been convicted of a felony within the past 5 years.</a:t>
            </a:r>
          </a:p>
          <a:p>
            <a:pPr lvl="1" algn="just"/>
            <a:r>
              <a:rPr lang="en-US" dirty="0"/>
              <a:t>7. Must not have been convicted of (various misdemeanor crimes and other violations) within the last 5 years</a:t>
            </a:r>
            <a:r>
              <a:rPr lang="en-US" dirty="0" smtClean="0"/>
              <a:t>...</a:t>
            </a:r>
            <a:endParaRPr lang="en-US" dirty="0" smtClean="0"/>
          </a:p>
          <a:p>
            <a:pPr algn="just"/>
            <a:r>
              <a:rPr lang="en-US" dirty="0"/>
              <a:t>11 N.N.C. § 21(B)(3</a:t>
            </a:r>
            <a:r>
              <a:rPr lang="en-US" dirty="0" smtClean="0"/>
              <a:t>): </a:t>
            </a:r>
          </a:p>
          <a:p>
            <a:pPr lvl="1" algn="just"/>
            <a:r>
              <a:rPr lang="en-US" dirty="0" smtClean="0"/>
              <a:t>3. Any convictions for felonies and misdemeanors affecting qualifications for office. </a:t>
            </a:r>
          </a:p>
          <a:p>
            <a:pPr lvl="1" algn="just"/>
            <a:endParaRPr lang="en-US" dirty="0" smtClean="0"/>
          </a:p>
          <a:p>
            <a:pPr lvl="1"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01230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Vincent </a:t>
            </a:r>
            <a:r>
              <a:rPr lang="en-US" sz="2800" dirty="0"/>
              <a:t>Yazzie </a:t>
            </a:r>
            <a:r>
              <a:rPr lang="en-US" sz="2800" dirty="0" smtClean="0"/>
              <a:t>v. Jonathan Nez</a:t>
            </a:r>
            <a:br>
              <a:rPr lang="en-US" sz="2800" dirty="0" smtClean="0"/>
            </a:br>
            <a:r>
              <a:rPr lang="en-US" sz="2000" dirty="0" smtClean="0"/>
              <a:t>No</a:t>
            </a:r>
            <a:r>
              <a:rPr lang="en-US" sz="2000" dirty="0"/>
              <a:t>. </a:t>
            </a:r>
            <a:r>
              <a:rPr lang="en-US" sz="2000" dirty="0" smtClean="0"/>
              <a:t>SC-CV-47-18</a:t>
            </a:r>
            <a:endParaRPr lang="en-US" sz="2000" dirty="0"/>
          </a:p>
        </p:txBody>
      </p:sp>
      <p:sp>
        <p:nvSpPr>
          <p:cNvPr id="3" name="Content Placeholder 2"/>
          <p:cNvSpPr>
            <a:spLocks noGrp="1"/>
          </p:cNvSpPr>
          <p:nvPr>
            <p:ph idx="1"/>
          </p:nvPr>
        </p:nvSpPr>
        <p:spPr/>
        <p:txBody>
          <a:bodyPr>
            <a:normAutofit/>
          </a:bodyPr>
          <a:lstStyle/>
          <a:p>
            <a:pPr algn="just"/>
            <a:r>
              <a:rPr lang="en-US" dirty="0" smtClean="0"/>
              <a:t>Holding: OHA </a:t>
            </a:r>
            <a:r>
              <a:rPr lang="en-US" dirty="0" smtClean="0"/>
              <a:t>read </a:t>
            </a:r>
            <a:r>
              <a:rPr lang="en-US" dirty="0" smtClean="0"/>
              <a:t>the 2 provisions together properly, “Thus, in application, presidential candidates must disclose any conviction for felonies or misdemeanors affecting qualifications for office within the last five (5) years. Reading this statement as requiring disclosure of convictions beyond the five-year limit would conflict with the clear language of the statute and the intentions of the Navajo Nation Council.”</a:t>
            </a:r>
          </a:p>
          <a:p>
            <a:pPr algn="just"/>
            <a:r>
              <a:rPr lang="en-US" dirty="0" smtClean="0"/>
              <a:t>OHA </a:t>
            </a:r>
            <a:r>
              <a:rPr lang="en-US" dirty="0" smtClean="0"/>
              <a:t>decision affirmed</a:t>
            </a:r>
            <a:r>
              <a:rPr lang="en-US" dirty="0" smtClean="0"/>
              <a:t>.</a:t>
            </a:r>
          </a:p>
          <a:p>
            <a:pPr lvl="1" algn="just"/>
            <a:endParaRPr lang="en-US" dirty="0" smtClean="0"/>
          </a:p>
          <a:p>
            <a:pPr lvl="1" algn="just"/>
            <a:endParaRPr lang="en-US" dirty="0"/>
          </a:p>
          <a:p>
            <a:pPr algn="just"/>
            <a:endParaRPr lang="en-US" dirty="0"/>
          </a:p>
          <a:p>
            <a:pPr algn="just"/>
            <a:endParaRPr lang="en-US" dirty="0"/>
          </a:p>
        </p:txBody>
      </p:sp>
    </p:spTree>
    <p:extLst>
      <p:ext uri="{BB962C8B-B14F-4D97-AF65-F5344CB8AC3E}">
        <p14:creationId xmlns:p14="http://schemas.microsoft.com/office/powerpoint/2010/main" val="217367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Darren Yazzie v. Navajo Nation Department of Law Enforcement</a:t>
            </a:r>
            <a:br>
              <a:rPr lang="en-US" sz="2800" dirty="0" smtClean="0"/>
            </a:br>
            <a:r>
              <a:rPr lang="en-US" sz="2000" dirty="0" smtClean="0"/>
              <a:t>No. SC-CV-41-13 (11/30/18)</a:t>
            </a:r>
            <a:endParaRPr lang="en-US" sz="2000" dirty="0"/>
          </a:p>
        </p:txBody>
      </p:sp>
      <p:sp>
        <p:nvSpPr>
          <p:cNvPr id="3" name="Content Placeholder 2"/>
          <p:cNvSpPr>
            <a:spLocks noGrp="1"/>
          </p:cNvSpPr>
          <p:nvPr>
            <p:ph idx="1"/>
          </p:nvPr>
        </p:nvSpPr>
        <p:spPr/>
        <p:txBody>
          <a:bodyPr>
            <a:normAutofit fontScale="77500" lnSpcReduction="20000"/>
          </a:bodyPr>
          <a:lstStyle/>
          <a:p>
            <a:pPr algn="just"/>
            <a:r>
              <a:rPr lang="en-US" dirty="0" smtClean="0"/>
              <a:t>Navajo Nation Department of Personal Management referred 2 applicants </a:t>
            </a:r>
            <a:r>
              <a:rPr lang="en-US" dirty="0" smtClean="0"/>
              <a:t>for </a:t>
            </a:r>
            <a:r>
              <a:rPr lang="en-US" dirty="0" smtClean="0"/>
              <a:t>Sergeant </a:t>
            </a:r>
            <a:r>
              <a:rPr lang="en-US" dirty="0" smtClean="0"/>
              <a:t>position. The </a:t>
            </a:r>
            <a:r>
              <a:rPr lang="en-US" dirty="0" smtClean="0"/>
              <a:t>applicants had an interview and written test. Yazzie scored highest (329.5 points to 322 points). </a:t>
            </a:r>
            <a:r>
              <a:rPr lang="en-US" dirty="0" smtClean="0"/>
              <a:t>However, Acting </a:t>
            </a:r>
            <a:r>
              <a:rPr lang="en-US" dirty="0" smtClean="0"/>
              <a:t>Captain for the Police District selected the other applicant. </a:t>
            </a:r>
          </a:p>
          <a:p>
            <a:pPr algn="just"/>
            <a:r>
              <a:rPr lang="en-US" dirty="0" smtClean="0"/>
              <a:t>The Acting Captain conducted a background and history inquiry, and stated, “Based on the testing, background and inquiry, position title, work experience as Acting Sergeant, and exceptional leadership skills” the other applicant was selected.</a:t>
            </a:r>
          </a:p>
          <a:p>
            <a:pPr algn="just"/>
            <a:r>
              <a:rPr lang="en-US" dirty="0" smtClean="0"/>
              <a:t>Yazzie challenged the decision </a:t>
            </a:r>
            <a:r>
              <a:rPr lang="en-US" dirty="0" smtClean="0"/>
              <a:t>but </a:t>
            </a:r>
            <a:r>
              <a:rPr lang="en-US" dirty="0" smtClean="0"/>
              <a:t>the Labor Commission dismissed Yazzie’s Complaint after an evidentiary hearing. </a:t>
            </a:r>
            <a:endParaRPr lang="en-US" dirty="0"/>
          </a:p>
          <a:p>
            <a:pPr algn="just"/>
            <a:r>
              <a:rPr lang="en-US" dirty="0" smtClean="0"/>
              <a:t>Issue: Whether the Labor Commission’s decision to uphold the non-selection of Yazzie was supported by sufficient evidence when the NNDLE failed to adhere to its hiring policy and was based on an investigation that did not comply with hiring policy.</a:t>
            </a:r>
            <a:endParaRPr lang="en-US" dirty="0"/>
          </a:p>
        </p:txBody>
      </p:sp>
    </p:spTree>
    <p:extLst>
      <p:ext uri="{BB962C8B-B14F-4D97-AF65-F5344CB8AC3E}">
        <p14:creationId xmlns:p14="http://schemas.microsoft.com/office/powerpoint/2010/main" val="40135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Darren Yazzie v. Navajo Nation Department of Law Enforcement</a:t>
            </a:r>
            <a:br>
              <a:rPr lang="en-US" sz="2800" dirty="0"/>
            </a:br>
            <a:r>
              <a:rPr lang="en-US" sz="2000" dirty="0"/>
              <a:t>No. SC-CV-41-13</a:t>
            </a:r>
            <a:endParaRPr lang="en-US" sz="2800"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Acting Captain’s independent investigation (rather than usual practice of an investigation conducted by the Department of Internal Affairs) was not authorized by policy. Further, the investigation report was not part of the Labor Commission record as NNDLE did not move to admit the investigation report.</a:t>
            </a:r>
          </a:p>
          <a:p>
            <a:pPr algn="just"/>
            <a:r>
              <a:rPr lang="en-US" dirty="0" smtClean="0"/>
              <a:t>Bias: testimony </a:t>
            </a:r>
            <a:r>
              <a:rPr lang="en-US" dirty="0" smtClean="0"/>
              <a:t>indicated Yazzie’s position on domestic violence put him at odds with the Acting Captain, and the investigation was further undermined because it was conducted by personnel with a conflict.</a:t>
            </a:r>
          </a:p>
          <a:p>
            <a:pPr algn="just"/>
            <a:r>
              <a:rPr lang="en-US" dirty="0" smtClean="0"/>
              <a:t>Ultimately, the “comparative analysis to justify the non-selection of Yazzie was not supported by substantial evidence.”</a:t>
            </a:r>
            <a:endParaRPr lang="en-US" dirty="0"/>
          </a:p>
        </p:txBody>
      </p:sp>
    </p:spTree>
    <p:extLst>
      <p:ext uri="{BB962C8B-B14F-4D97-AF65-F5344CB8AC3E}">
        <p14:creationId xmlns:p14="http://schemas.microsoft.com/office/powerpoint/2010/main" val="354278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Corp. of the President of the Church of Jesus Christ of Latter-Day Saints v. Window Rock District Court, And Concerning: BN, RPI SC-CV-42-18 (12/28/18)</a:t>
            </a:r>
            <a:endParaRPr lang="en-US" sz="2000" dirty="0"/>
          </a:p>
        </p:txBody>
      </p:sp>
      <p:sp>
        <p:nvSpPr>
          <p:cNvPr id="3" name="Content Placeholder 2"/>
          <p:cNvSpPr>
            <a:spLocks noGrp="1"/>
          </p:cNvSpPr>
          <p:nvPr>
            <p:ph idx="1"/>
          </p:nvPr>
        </p:nvSpPr>
        <p:spPr/>
        <p:txBody>
          <a:bodyPr>
            <a:normAutofit/>
          </a:bodyPr>
          <a:lstStyle/>
          <a:p>
            <a:pPr algn="just"/>
            <a:r>
              <a:rPr lang="en-US" dirty="0" smtClean="0"/>
              <a:t>RPI filed compliant in Window Rock District Court alleging 8 causes of action. Petitioners filed Rule 12(b)(1) motion to dismiss in Window Rock District Court (denied); Petitioners sought injunction in District Court in Utah (denied); filed Petition for Writ of Prohibition with Navajo Nation Supreme Court. Alternative Writ was issued and hearing set.</a:t>
            </a:r>
          </a:p>
          <a:p>
            <a:pPr algn="just"/>
            <a:r>
              <a:rPr lang="en-US" dirty="0" smtClean="0"/>
              <a:t>Attorney listed on Petition as “</a:t>
            </a:r>
            <a:r>
              <a:rPr lang="en-US" i="1" dirty="0" smtClean="0"/>
              <a:t>pro hac vice </a:t>
            </a:r>
            <a:r>
              <a:rPr lang="en-US" dirty="0" smtClean="0"/>
              <a:t>forthcoming” appeared with counsel of record to argue before Navajo Nation Supreme Court.</a:t>
            </a:r>
            <a:endParaRPr lang="en-US" dirty="0"/>
          </a:p>
        </p:txBody>
      </p:sp>
    </p:spTree>
    <p:extLst>
      <p:ext uri="{BB962C8B-B14F-4D97-AF65-F5344CB8AC3E}">
        <p14:creationId xmlns:p14="http://schemas.microsoft.com/office/powerpoint/2010/main" val="394847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Corp. of the President of the Church of Jesus Christ of Latter-Day Saints v. Window Rock District Court, And Concerning: BN, RPI SC-CV-42-18</a:t>
            </a:r>
          </a:p>
        </p:txBody>
      </p:sp>
      <p:sp>
        <p:nvSpPr>
          <p:cNvPr id="3" name="Content Placeholder 2"/>
          <p:cNvSpPr>
            <a:spLocks noGrp="1"/>
          </p:cNvSpPr>
          <p:nvPr>
            <p:ph idx="1"/>
          </p:nvPr>
        </p:nvSpPr>
        <p:spPr/>
        <p:txBody>
          <a:bodyPr>
            <a:normAutofit fontScale="70000" lnSpcReduction="20000"/>
          </a:bodyPr>
          <a:lstStyle/>
          <a:p>
            <a:pPr algn="just"/>
            <a:r>
              <a:rPr lang="en-US" dirty="0" smtClean="0"/>
              <a:t>Threshold Issue: Whether district court clearly lacked jurisdiction sufficient to warrant the issuance of a permanent Writ of Prohibition.</a:t>
            </a:r>
          </a:p>
          <a:p>
            <a:pPr algn="just"/>
            <a:r>
              <a:rPr lang="en-US" dirty="0" smtClean="0"/>
              <a:t>Where the parties had not conducted discovery and no answer had been filed, the Petitioners failed to meet the burden to have the alternative writ made permanent—the Supreme Court found “reason to believe that at least some of the allegations fall within the Window Rock District Court’s subject matter jurisdiction.”</a:t>
            </a:r>
          </a:p>
          <a:p>
            <a:pPr algn="just"/>
            <a:r>
              <a:rPr lang="en-US" dirty="0" smtClean="0"/>
              <a:t>Secondary Issue: clarification of process for attorney licensed in another jurisdiction but not licensed in the Navajo Nation to appear </a:t>
            </a:r>
            <a:r>
              <a:rPr lang="en-US" i="1" dirty="0" smtClean="0"/>
              <a:t>pro hac vice </a:t>
            </a:r>
            <a:r>
              <a:rPr lang="en-US" dirty="0" smtClean="0"/>
              <a:t>before a Navajo court.</a:t>
            </a:r>
          </a:p>
          <a:p>
            <a:pPr lvl="1" algn="just"/>
            <a:r>
              <a:rPr lang="en-US" dirty="0" smtClean="0"/>
              <a:t>Conditions met &amp; n</a:t>
            </a:r>
            <a:r>
              <a:rPr lang="en-US" dirty="0" smtClean="0"/>
              <a:t>ecessary </a:t>
            </a:r>
            <a:r>
              <a:rPr lang="en-US" dirty="0" smtClean="0"/>
              <a:t>documentation </a:t>
            </a:r>
            <a:r>
              <a:rPr lang="en-US" dirty="0" smtClean="0"/>
              <a:t>submitted </a:t>
            </a:r>
            <a:r>
              <a:rPr lang="en-US" dirty="0" smtClean="0"/>
              <a:t>to the </a:t>
            </a:r>
            <a:r>
              <a:rPr lang="en-US" dirty="0" smtClean="0"/>
              <a:t>NNBA. </a:t>
            </a:r>
          </a:p>
          <a:p>
            <a:pPr lvl="1" algn="just"/>
            <a:r>
              <a:rPr lang="en-US" dirty="0" smtClean="0"/>
              <a:t>NNBA </a:t>
            </a:r>
            <a:r>
              <a:rPr lang="en-US" dirty="0" smtClean="0"/>
              <a:t>Admissions Committee </a:t>
            </a:r>
            <a:r>
              <a:rPr lang="en-US" dirty="0" smtClean="0"/>
              <a:t>Chair issues </a:t>
            </a:r>
            <a:r>
              <a:rPr lang="en-US" dirty="0" smtClean="0"/>
              <a:t>a certificate of compliance. </a:t>
            </a:r>
            <a:endParaRPr lang="en-US" dirty="0" smtClean="0"/>
          </a:p>
          <a:p>
            <a:pPr lvl="1" algn="just"/>
            <a:r>
              <a:rPr lang="en-US" dirty="0" smtClean="0"/>
              <a:t>Sponsoring NNBA member motions </a:t>
            </a:r>
            <a:r>
              <a:rPr lang="en-US" dirty="0" smtClean="0"/>
              <a:t>with supporting documentation to obtain permission from the court prior to the visiting attorney’s appearance.</a:t>
            </a:r>
          </a:p>
        </p:txBody>
      </p:sp>
    </p:spTree>
    <p:extLst>
      <p:ext uri="{BB962C8B-B14F-4D97-AF65-F5344CB8AC3E}">
        <p14:creationId xmlns:p14="http://schemas.microsoft.com/office/powerpoint/2010/main" val="214706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Jerrilene Begay v. Navajo Nation Department of Self Reliance </a:t>
            </a:r>
            <a:r>
              <a:rPr lang="en-US" sz="2800" dirty="0"/>
              <a:t/>
            </a:r>
            <a:br>
              <a:rPr lang="en-US" sz="2800" dirty="0"/>
            </a:br>
            <a:r>
              <a:rPr lang="en-US" sz="2000" dirty="0"/>
              <a:t>No. </a:t>
            </a:r>
            <a:r>
              <a:rPr lang="en-US" sz="2000" dirty="0" smtClean="0"/>
              <a:t>SC-CV-03-19 (5/23/19)</a:t>
            </a:r>
            <a:endParaRPr lang="en-US" sz="2800" dirty="0"/>
          </a:p>
        </p:txBody>
      </p:sp>
      <p:sp>
        <p:nvSpPr>
          <p:cNvPr id="3" name="Content Placeholder 2"/>
          <p:cNvSpPr>
            <a:spLocks noGrp="1"/>
          </p:cNvSpPr>
          <p:nvPr>
            <p:ph idx="1"/>
          </p:nvPr>
        </p:nvSpPr>
        <p:spPr/>
        <p:txBody>
          <a:bodyPr>
            <a:normAutofit fontScale="85000" lnSpcReduction="10000"/>
          </a:bodyPr>
          <a:lstStyle/>
          <a:p>
            <a:pPr algn="just"/>
            <a:r>
              <a:rPr lang="en-US" dirty="0"/>
              <a:t>G</a:t>
            </a:r>
            <a:r>
              <a:rPr lang="en-US" dirty="0" smtClean="0"/>
              <a:t>rievance </a:t>
            </a:r>
            <a:r>
              <a:rPr lang="en-US" dirty="0" smtClean="0"/>
              <a:t>action under </a:t>
            </a:r>
            <a:r>
              <a:rPr lang="en-US" dirty="0" smtClean="0"/>
              <a:t>NPEA filed by government employee, </a:t>
            </a:r>
            <a:r>
              <a:rPr lang="en-US" dirty="0" smtClean="0"/>
              <a:t>OHA </a:t>
            </a:r>
            <a:r>
              <a:rPr lang="en-US" dirty="0" smtClean="0"/>
              <a:t>dismissed. </a:t>
            </a:r>
            <a:r>
              <a:rPr lang="en-US" dirty="0" smtClean="0"/>
              <a:t>Employee </a:t>
            </a:r>
            <a:r>
              <a:rPr lang="en-US" dirty="0" smtClean="0"/>
              <a:t>appealed. Notice </a:t>
            </a:r>
            <a:r>
              <a:rPr lang="en-US" dirty="0" smtClean="0"/>
              <a:t>of Appeal </a:t>
            </a:r>
            <a:r>
              <a:rPr lang="en-US" dirty="0" smtClean="0"/>
              <a:t>filed with Supreme </a:t>
            </a:r>
            <a:r>
              <a:rPr lang="en-US" dirty="0" smtClean="0"/>
              <a:t>Court on February 14, 2019 </a:t>
            </a:r>
            <a:r>
              <a:rPr lang="en-US" dirty="0" smtClean="0"/>
              <a:t>with certification copy </a:t>
            </a:r>
            <a:r>
              <a:rPr lang="en-US" dirty="0" smtClean="0"/>
              <a:t>of </a:t>
            </a:r>
            <a:r>
              <a:rPr lang="en-US" dirty="0" smtClean="0"/>
              <a:t>Notice </a:t>
            </a:r>
            <a:r>
              <a:rPr lang="en-US" dirty="0" smtClean="0"/>
              <a:t>of Appeal </a:t>
            </a:r>
            <a:r>
              <a:rPr lang="en-US" dirty="0" smtClean="0"/>
              <a:t>filed </a:t>
            </a:r>
            <a:r>
              <a:rPr lang="en-US" dirty="0" smtClean="0"/>
              <a:t>with the Hearing Officer on the same day.</a:t>
            </a:r>
          </a:p>
          <a:p>
            <a:pPr algn="just"/>
            <a:r>
              <a:rPr lang="en-US" dirty="0" smtClean="0"/>
              <a:t>Hearing Officer or Grievance Board is required to submit record of proceeding within 10 calendar days of filing of Notice of Appeal. 15 N.N.C. § 614 (D)(4).</a:t>
            </a:r>
          </a:p>
          <a:p>
            <a:pPr algn="just"/>
            <a:r>
              <a:rPr lang="en-US" dirty="0" smtClean="0"/>
              <a:t>“Failure of the hearing officer or hearing board to file the record within that [ten day] period shall not be grounds for dismissal of the appeal.” </a:t>
            </a:r>
            <a:r>
              <a:rPr lang="en-US" dirty="0"/>
              <a:t>15 N.N.C. § 614 (D)(4</a:t>
            </a:r>
            <a:r>
              <a:rPr lang="en-US" dirty="0" smtClean="0"/>
              <a:t>).</a:t>
            </a:r>
            <a:endParaRPr lang="en-US" dirty="0"/>
          </a:p>
          <a:p>
            <a:pPr algn="just"/>
            <a:r>
              <a:rPr lang="en-US" dirty="0" smtClean="0"/>
              <a:t>The record was due by February 25, 2019, but had not been filed with the Supreme Court by the date of the decision (May 23, 2019). Employee did not contact the Supreme Court regarding the status of her case.</a:t>
            </a:r>
            <a:endParaRPr lang="en-US" dirty="0"/>
          </a:p>
        </p:txBody>
      </p:sp>
    </p:spTree>
    <p:extLst>
      <p:ext uri="{BB962C8B-B14F-4D97-AF65-F5344CB8AC3E}">
        <p14:creationId xmlns:p14="http://schemas.microsoft.com/office/powerpoint/2010/main" val="36713186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2079</TotalTime>
  <Words>1978</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Times New Roman Navajo</vt:lpstr>
      <vt:lpstr>Organic</vt:lpstr>
      <vt:lpstr>Navajo Nation Case Law Update 2019 Navajo Nation Law CLE Conference</vt:lpstr>
      <vt:lpstr>Vincent Yazzie v. Jonathan Nez No. SC-CV-47-18 (10/24/18)</vt:lpstr>
      <vt:lpstr>Vincent Yazzie v. Jonathan Nez No. SC-CV-47-18</vt:lpstr>
      <vt:lpstr>Vincent Yazzie v. Jonathan Nez No. SC-CV-47-18</vt:lpstr>
      <vt:lpstr>Darren Yazzie v. Navajo Nation Department of Law Enforcement No. SC-CV-41-13 (11/30/18)</vt:lpstr>
      <vt:lpstr>Darren Yazzie v. Navajo Nation Department of Law Enforcement No. SC-CV-41-13</vt:lpstr>
      <vt:lpstr>Corp. of the President of the Church of Jesus Christ of Latter-Day Saints v. Window Rock District Court, And Concerning: BN, RPI SC-CV-42-18 (12/28/18)</vt:lpstr>
      <vt:lpstr>Corp. of the President of the Church of Jesus Christ of Latter-Day Saints v. Window Rock District Court, And Concerning: BN, RPI SC-CV-42-18</vt:lpstr>
      <vt:lpstr>Jerrilene Begay v. Navajo Nation Department of Self Reliance  No. SC-CV-03-19 (5/23/19)</vt:lpstr>
      <vt:lpstr>Jerrilene Begay v. Navajo Nation Department of Self Reliance  No. SC-CV-03-19</vt:lpstr>
      <vt:lpstr>In the Matter of Admission to Practice Law on the Navajo Nation and Admission to the Navajo Nation Bar Association, Inc. of: Robert Frank Gentile No. SC-NB-05-18 (7/3/19)</vt:lpstr>
      <vt:lpstr>In the Matter of Admission to Practice Law on the Navajo Nation and Admission to the Navajo Nation Bar Association, Inc. of: Robert Frank Gentile No. SC-NB-05-18</vt:lpstr>
      <vt:lpstr>Effie Edsitty v. Office of Navajo Nation Tax Commission No. SC-CV-01-19 (7/22/19)</vt:lpstr>
      <vt:lpstr>Effie Edsitty v. Office of Navajo Nation Tax Commission No. SC-CV-01-19</vt:lpstr>
      <vt:lpstr>Henio v. Navajo Nation and Baca/Prewitt Chapter No. SC-CV-49-13 (8/8/19)</vt:lpstr>
      <vt:lpstr>Henio v. Navajo Nation and Baca/Prewitt Chapter No. SC-CV-49-13 </vt:lpstr>
      <vt:lpstr>www.navajocourts.org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Navajo Nation Case Law Update 2016 Navajo Nation Law CLE Conference</dc:title>
  <dc:creator>Derrick J. Burbank</dc:creator>
  <cp:lastModifiedBy>Jordan M. Hale</cp:lastModifiedBy>
  <cp:revision>189</cp:revision>
  <cp:lastPrinted>2018-10-08T18:50:01Z</cp:lastPrinted>
  <dcterms:created xsi:type="dcterms:W3CDTF">2016-10-20T22:38:40Z</dcterms:created>
  <dcterms:modified xsi:type="dcterms:W3CDTF">2019-10-15T15:08:23Z</dcterms:modified>
</cp:coreProperties>
</file>