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638"/>
    <p:restoredTop sz="95794"/>
  </p:normalViewPr>
  <p:slideViewPr>
    <p:cSldViewPr snapToGrid="0" snapToObjects="1">
      <p:cViewPr varScale="1">
        <p:scale>
          <a:sx n="57" d="100"/>
          <a:sy n="57" d="100"/>
        </p:scale>
        <p:origin x="200" y="1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10/12/21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10/12/21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E8D0F-2219-364F-875D-C0EA4799647F}"/>
              </a:ext>
            </a:extLst>
          </p:cNvPr>
          <p:cNvSpPr>
            <a:spLocks noGrp="1"/>
          </p:cNvSpPr>
          <p:nvPr>
            <p:ph type="ctrTitle"/>
          </p:nvPr>
        </p:nvSpPr>
        <p:spPr/>
        <p:txBody>
          <a:bodyPr>
            <a:normAutofit fontScale="90000"/>
          </a:bodyPr>
          <a:lstStyle/>
          <a:p>
            <a:r>
              <a:rPr lang="en-US" dirty="0"/>
              <a:t>Navajo nation rules of professional conduct &amp; ethics</a:t>
            </a:r>
          </a:p>
        </p:txBody>
      </p:sp>
      <p:sp>
        <p:nvSpPr>
          <p:cNvPr id="3" name="Subtitle 2">
            <a:extLst>
              <a:ext uri="{FF2B5EF4-FFF2-40B4-BE49-F238E27FC236}">
                <a16:creationId xmlns:a16="http://schemas.microsoft.com/office/drawing/2014/main" id="{7F46ED32-DBD1-2449-B895-5B4DEEAB4BE9}"/>
              </a:ext>
            </a:extLst>
          </p:cNvPr>
          <p:cNvSpPr>
            <a:spLocks noGrp="1"/>
          </p:cNvSpPr>
          <p:nvPr>
            <p:ph type="subTitle" idx="1"/>
          </p:nvPr>
        </p:nvSpPr>
        <p:spPr/>
        <p:txBody>
          <a:bodyPr/>
          <a:lstStyle/>
          <a:p>
            <a:r>
              <a:rPr lang="en-US" dirty="0"/>
              <a:t>With a specific look at conflict of interest organization as client</a:t>
            </a:r>
          </a:p>
        </p:txBody>
      </p:sp>
    </p:spTree>
    <p:extLst>
      <p:ext uri="{BB962C8B-B14F-4D97-AF65-F5344CB8AC3E}">
        <p14:creationId xmlns:p14="http://schemas.microsoft.com/office/powerpoint/2010/main" val="2563308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9CDCE-99F7-0648-B0AE-8F5FBD90C290}"/>
              </a:ext>
            </a:extLst>
          </p:cNvPr>
          <p:cNvSpPr>
            <a:spLocks noGrp="1"/>
          </p:cNvSpPr>
          <p:nvPr>
            <p:ph type="title"/>
          </p:nvPr>
        </p:nvSpPr>
        <p:spPr/>
        <p:txBody>
          <a:bodyPr>
            <a:normAutofit/>
          </a:bodyPr>
          <a:lstStyle/>
          <a:p>
            <a:r>
              <a:rPr lang="en-US" dirty="0"/>
              <a:t>Conflict of Interest Organization as Client Accepting Appointment; Jurisdiction</a:t>
            </a:r>
          </a:p>
        </p:txBody>
      </p:sp>
      <p:sp>
        <p:nvSpPr>
          <p:cNvPr id="3" name="Content Placeholder 2">
            <a:extLst>
              <a:ext uri="{FF2B5EF4-FFF2-40B4-BE49-F238E27FC236}">
                <a16:creationId xmlns:a16="http://schemas.microsoft.com/office/drawing/2014/main" id="{9714A9FF-372F-D34D-9716-3BED39B88708}"/>
              </a:ext>
            </a:extLst>
          </p:cNvPr>
          <p:cNvSpPr>
            <a:spLocks noGrp="1"/>
          </p:cNvSpPr>
          <p:nvPr>
            <p:ph idx="1"/>
          </p:nvPr>
        </p:nvSpPr>
        <p:spPr/>
        <p:txBody>
          <a:bodyPr/>
          <a:lstStyle/>
          <a:p>
            <a:r>
              <a:rPr lang="en-US" dirty="0"/>
              <a:t>The following ethical rules were applicable: (1) Conflict of Interest, (2) Organization As Client, (3) Accepting Appointments, and (4) Jurisdiction.</a:t>
            </a:r>
          </a:p>
          <a:p>
            <a:endParaRPr lang="en-US" dirty="0"/>
          </a:p>
          <a:p>
            <a:endParaRPr lang="en-US" dirty="0"/>
          </a:p>
        </p:txBody>
      </p:sp>
    </p:spTree>
    <p:extLst>
      <p:ext uri="{BB962C8B-B14F-4D97-AF65-F5344CB8AC3E}">
        <p14:creationId xmlns:p14="http://schemas.microsoft.com/office/powerpoint/2010/main" val="470755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81BB-5A36-BE43-BE62-3F21E2F82467}"/>
              </a:ext>
            </a:extLst>
          </p:cNvPr>
          <p:cNvSpPr>
            <a:spLocks noGrp="1"/>
          </p:cNvSpPr>
          <p:nvPr>
            <p:ph type="title"/>
          </p:nvPr>
        </p:nvSpPr>
        <p:spPr/>
        <p:txBody>
          <a:bodyPr/>
          <a:lstStyle/>
          <a:p>
            <a:r>
              <a:rPr lang="en-US" dirty="0"/>
              <a:t>Conflict of Interest Organization as Client Accepting Appointment; Jurisdiction</a:t>
            </a:r>
          </a:p>
        </p:txBody>
      </p:sp>
      <p:sp>
        <p:nvSpPr>
          <p:cNvPr id="3" name="Content Placeholder 2">
            <a:extLst>
              <a:ext uri="{FF2B5EF4-FFF2-40B4-BE49-F238E27FC236}">
                <a16:creationId xmlns:a16="http://schemas.microsoft.com/office/drawing/2014/main" id="{6153FDCB-FB3E-EC44-A331-4F2A4BACC357}"/>
              </a:ext>
            </a:extLst>
          </p:cNvPr>
          <p:cNvSpPr>
            <a:spLocks noGrp="1"/>
          </p:cNvSpPr>
          <p:nvPr>
            <p:ph idx="1"/>
          </p:nvPr>
        </p:nvSpPr>
        <p:spPr/>
        <p:txBody>
          <a:bodyPr/>
          <a:lstStyle/>
          <a:p>
            <a:r>
              <a:rPr lang="en-US" dirty="0"/>
              <a:t>Factors looked at by the Ethics Committee:</a:t>
            </a:r>
          </a:p>
          <a:p>
            <a:pPr lvl="1"/>
            <a:r>
              <a:rPr lang="en-US" dirty="0"/>
              <a:t>The harmonious relationship between the Navajo Nation and Arizona.</a:t>
            </a:r>
          </a:p>
          <a:p>
            <a:pPr lvl="1"/>
            <a:r>
              <a:rPr lang="en-US" dirty="0"/>
              <a:t>The interest of and the policies of the Navajo Nation and Arizona.</a:t>
            </a:r>
          </a:p>
          <a:p>
            <a:pPr lvl="1"/>
            <a:r>
              <a:rPr lang="en-US" dirty="0"/>
              <a:t>The which rules should govern?</a:t>
            </a:r>
          </a:p>
          <a:p>
            <a:pPr lvl="1"/>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1774172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037D1-1269-BE47-8D2B-CA6E78C95B7F}"/>
              </a:ext>
            </a:extLst>
          </p:cNvPr>
          <p:cNvSpPr>
            <a:spLocks noGrp="1"/>
          </p:cNvSpPr>
          <p:nvPr>
            <p:ph type="title"/>
          </p:nvPr>
        </p:nvSpPr>
        <p:spPr/>
        <p:txBody>
          <a:bodyPr/>
          <a:lstStyle/>
          <a:p>
            <a:r>
              <a:rPr lang="en-US" dirty="0"/>
              <a:t>Attorney’s Fees</a:t>
            </a:r>
          </a:p>
        </p:txBody>
      </p:sp>
      <p:sp>
        <p:nvSpPr>
          <p:cNvPr id="3" name="Content Placeholder 2">
            <a:extLst>
              <a:ext uri="{FF2B5EF4-FFF2-40B4-BE49-F238E27FC236}">
                <a16:creationId xmlns:a16="http://schemas.microsoft.com/office/drawing/2014/main" id="{B3EFC059-F30B-2044-8015-0AC1E5CCCE6E}"/>
              </a:ext>
            </a:extLst>
          </p:cNvPr>
          <p:cNvSpPr>
            <a:spLocks noGrp="1"/>
          </p:cNvSpPr>
          <p:nvPr>
            <p:ph idx="1"/>
          </p:nvPr>
        </p:nvSpPr>
        <p:spPr/>
        <p:txBody>
          <a:bodyPr>
            <a:normAutofit fontScale="77500" lnSpcReduction="20000"/>
          </a:bodyPr>
          <a:lstStyle/>
          <a:p>
            <a:r>
              <a:rPr lang="en-US" b="1" dirty="0"/>
              <a:t>RULE 1.5 FEES</a:t>
            </a:r>
            <a:endParaRPr lang="en-US" dirty="0"/>
          </a:p>
          <a:p>
            <a:pPr marL="457200" lvl="1" indent="0">
              <a:buNone/>
            </a:pPr>
            <a:r>
              <a:rPr lang="en-US" dirty="0"/>
              <a:t>(a)  A lawyer's fee shall be reasonable. The factors to be considered in determining the reasonableness of a fee include the following:</a:t>
            </a:r>
          </a:p>
          <a:p>
            <a:pPr marL="457200" lvl="1" indent="0">
              <a:buNone/>
            </a:pPr>
            <a:r>
              <a:rPr lang="en-US" dirty="0"/>
              <a:t>(1)  the time and labor required, the novelty and difficulty of the questions involved, and the skill requisite to perform the legal service properly;</a:t>
            </a:r>
          </a:p>
          <a:p>
            <a:pPr marL="914400" lvl="2" indent="0">
              <a:buNone/>
            </a:pPr>
            <a:r>
              <a:rPr lang="en-US" dirty="0"/>
              <a:t>(2)  the likelihood, if apparent to the client, that the acceptance of the particular employment will preclude other employment by the lawyer; </a:t>
            </a:r>
          </a:p>
          <a:p>
            <a:pPr marL="914400" lvl="2" indent="0">
              <a:buNone/>
            </a:pPr>
            <a:r>
              <a:rPr lang="en-US" dirty="0"/>
              <a:t>(3)  the fee customarily charged in the locality for, similar legal services;</a:t>
            </a:r>
          </a:p>
          <a:p>
            <a:pPr marL="914400" lvl="2" indent="0">
              <a:buNone/>
            </a:pPr>
            <a:r>
              <a:rPr lang="en-US" dirty="0"/>
              <a:t>(4)  the amount involved and the results obtained;</a:t>
            </a:r>
          </a:p>
          <a:p>
            <a:pPr marL="914400" lvl="2" indent="0">
              <a:buNone/>
            </a:pPr>
            <a:r>
              <a:rPr lang="en-US" dirty="0"/>
              <a:t>(5)  the time limitations imposed by the client or by the circumstances;</a:t>
            </a:r>
          </a:p>
          <a:p>
            <a:pPr marL="914400" lvl="2" indent="0">
              <a:buNone/>
            </a:pPr>
            <a:r>
              <a:rPr lang="en-US" dirty="0"/>
              <a:t>(6)  the nature and length of the professional relationship with the client;</a:t>
            </a:r>
          </a:p>
          <a:p>
            <a:pPr marL="914400" lvl="2" indent="0">
              <a:buNone/>
            </a:pPr>
            <a:r>
              <a:rPr lang="en-US" dirty="0"/>
              <a:t>(7)  the experience, reputation, and ability of the lawyer or lawyers performing the services; and </a:t>
            </a:r>
          </a:p>
          <a:p>
            <a:pPr marL="914400" lvl="2" indent="0">
              <a:buNone/>
            </a:pPr>
            <a:r>
              <a:rPr lang="en-US" dirty="0"/>
              <a:t>(8) whether the fee is fixed or contingent.</a:t>
            </a:r>
          </a:p>
          <a:p>
            <a:endParaRPr lang="en-US" dirty="0"/>
          </a:p>
        </p:txBody>
      </p:sp>
    </p:spTree>
    <p:extLst>
      <p:ext uri="{BB962C8B-B14F-4D97-AF65-F5344CB8AC3E}">
        <p14:creationId xmlns:p14="http://schemas.microsoft.com/office/powerpoint/2010/main" val="3079064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2120D-189C-4E43-811E-897C74B639E7}"/>
              </a:ext>
            </a:extLst>
          </p:cNvPr>
          <p:cNvSpPr>
            <a:spLocks noGrp="1"/>
          </p:cNvSpPr>
          <p:nvPr>
            <p:ph type="title"/>
          </p:nvPr>
        </p:nvSpPr>
        <p:spPr/>
        <p:txBody>
          <a:bodyPr/>
          <a:lstStyle/>
          <a:p>
            <a:r>
              <a:rPr lang="en-US" dirty="0"/>
              <a:t>Questions and Answers</a:t>
            </a:r>
          </a:p>
        </p:txBody>
      </p:sp>
      <p:sp>
        <p:nvSpPr>
          <p:cNvPr id="3" name="Content Placeholder 2">
            <a:extLst>
              <a:ext uri="{FF2B5EF4-FFF2-40B4-BE49-F238E27FC236}">
                <a16:creationId xmlns:a16="http://schemas.microsoft.com/office/drawing/2014/main" id="{F5913662-200C-B24D-8061-2A08893A5D89}"/>
              </a:ext>
            </a:extLst>
          </p:cNvPr>
          <p:cNvSpPr>
            <a:spLocks noGrp="1"/>
          </p:cNvSpPr>
          <p:nvPr>
            <p:ph idx="1"/>
          </p:nvPr>
        </p:nvSpPr>
        <p:spPr/>
        <p:txBody>
          <a:bodyPr/>
          <a:lstStyle/>
          <a:p>
            <a:r>
              <a:rPr lang="en-US" dirty="0"/>
              <a:t>Please contact me at: Christopher@vtklaw.com, with any additional questions. </a:t>
            </a:r>
          </a:p>
        </p:txBody>
      </p:sp>
    </p:spTree>
    <p:extLst>
      <p:ext uri="{BB962C8B-B14F-4D97-AF65-F5344CB8AC3E}">
        <p14:creationId xmlns:p14="http://schemas.microsoft.com/office/powerpoint/2010/main" val="281566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85B0A-FC2E-7148-BF8C-65B205098C4D}"/>
              </a:ext>
            </a:extLst>
          </p:cNvPr>
          <p:cNvSpPr>
            <a:spLocks noGrp="1"/>
          </p:cNvSpPr>
          <p:nvPr>
            <p:ph type="title"/>
          </p:nvPr>
        </p:nvSpPr>
        <p:spPr/>
        <p:txBody>
          <a:bodyPr/>
          <a:lstStyle/>
          <a:p>
            <a:r>
              <a:rPr lang="en-US" dirty="0"/>
              <a:t>Presented by Chris Channell</a:t>
            </a:r>
          </a:p>
        </p:txBody>
      </p:sp>
      <p:sp>
        <p:nvSpPr>
          <p:cNvPr id="3" name="Content Placeholder 2">
            <a:extLst>
              <a:ext uri="{FF2B5EF4-FFF2-40B4-BE49-F238E27FC236}">
                <a16:creationId xmlns:a16="http://schemas.microsoft.com/office/drawing/2014/main" id="{5945753A-063A-DB43-8531-8A5518C19FD2}"/>
              </a:ext>
            </a:extLst>
          </p:cNvPr>
          <p:cNvSpPr>
            <a:spLocks noGrp="1"/>
          </p:cNvSpPr>
          <p:nvPr>
            <p:ph idx="1"/>
          </p:nvPr>
        </p:nvSpPr>
        <p:spPr/>
        <p:txBody>
          <a:bodyPr/>
          <a:lstStyle/>
          <a:p>
            <a:r>
              <a:rPr lang="en-US" dirty="0" err="1"/>
              <a:t>Kewenvoyouma</a:t>
            </a:r>
            <a:r>
              <a:rPr lang="en-US" dirty="0"/>
              <a:t> Law, PLCC - Associate Attorney </a:t>
            </a:r>
          </a:p>
          <a:p>
            <a:r>
              <a:rPr lang="en-US" dirty="0"/>
              <a:t>Class of 2018,  Sandra Day O’Conner College of Law – ASU</a:t>
            </a:r>
          </a:p>
          <a:p>
            <a:r>
              <a:rPr lang="en-US" dirty="0"/>
              <a:t>Member of the Arizona Bar Association</a:t>
            </a:r>
          </a:p>
          <a:p>
            <a:r>
              <a:rPr lang="en-US" dirty="0"/>
              <a:t>Enrolled member of the Oglala Sioux Tribe (Pine Ridge, South Dakota)</a:t>
            </a:r>
          </a:p>
        </p:txBody>
      </p:sp>
    </p:spTree>
    <p:extLst>
      <p:ext uri="{BB962C8B-B14F-4D97-AF65-F5344CB8AC3E}">
        <p14:creationId xmlns:p14="http://schemas.microsoft.com/office/powerpoint/2010/main" val="1008593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0040B-8E0B-9243-840C-6D62BCB821E8}"/>
              </a:ext>
            </a:extLst>
          </p:cNvPr>
          <p:cNvSpPr>
            <a:spLocks noGrp="1"/>
          </p:cNvSpPr>
          <p:nvPr>
            <p:ph type="title"/>
          </p:nvPr>
        </p:nvSpPr>
        <p:spPr/>
        <p:txBody>
          <a:bodyPr/>
          <a:lstStyle/>
          <a:p>
            <a:r>
              <a:rPr lang="en-US" dirty="0"/>
              <a:t>Roadmap</a:t>
            </a:r>
          </a:p>
        </p:txBody>
      </p:sp>
      <p:sp>
        <p:nvSpPr>
          <p:cNvPr id="3" name="Content Placeholder 2">
            <a:extLst>
              <a:ext uri="{FF2B5EF4-FFF2-40B4-BE49-F238E27FC236}">
                <a16:creationId xmlns:a16="http://schemas.microsoft.com/office/drawing/2014/main" id="{E39FD10B-9C62-DB43-BD6F-84679DDB2EED}"/>
              </a:ext>
            </a:extLst>
          </p:cNvPr>
          <p:cNvSpPr>
            <a:spLocks noGrp="1"/>
          </p:cNvSpPr>
          <p:nvPr>
            <p:ph idx="1"/>
          </p:nvPr>
        </p:nvSpPr>
        <p:spPr/>
        <p:txBody>
          <a:bodyPr/>
          <a:lstStyle/>
          <a:p>
            <a:r>
              <a:rPr lang="en-US" dirty="0"/>
              <a:t>General Overview of Navajo Nation’s Rules of Professional Conduct and Ethics</a:t>
            </a:r>
          </a:p>
          <a:p>
            <a:r>
              <a:rPr lang="en-US" dirty="0"/>
              <a:t>An analysis of the Arizona bar’s ethics opinion regarding conflicting attorney obligations between the Navajo Nation Bar Association (“NNBA”) and the Arizona Bar Association; specifically, representing an appointed client while working for a Tribal Nation within the State of Arizona. </a:t>
            </a:r>
          </a:p>
          <a:p>
            <a:r>
              <a:rPr lang="en-US" dirty="0"/>
              <a:t>Attorney Fees (Time permitted)</a:t>
            </a:r>
          </a:p>
          <a:p>
            <a:r>
              <a:rPr lang="en-US" dirty="0"/>
              <a:t>Questions and Answers (However, feel free to ask questions at any time.) </a:t>
            </a:r>
          </a:p>
          <a:p>
            <a:endParaRPr lang="en-US" dirty="0"/>
          </a:p>
        </p:txBody>
      </p:sp>
    </p:spTree>
    <p:extLst>
      <p:ext uri="{BB962C8B-B14F-4D97-AF65-F5344CB8AC3E}">
        <p14:creationId xmlns:p14="http://schemas.microsoft.com/office/powerpoint/2010/main" val="1995185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428A0-4C6F-6C4C-A934-2D27BEC960CC}"/>
              </a:ext>
            </a:extLst>
          </p:cNvPr>
          <p:cNvSpPr>
            <a:spLocks noGrp="1"/>
          </p:cNvSpPr>
          <p:nvPr>
            <p:ph type="title"/>
          </p:nvPr>
        </p:nvSpPr>
        <p:spPr/>
        <p:txBody>
          <a:bodyPr/>
          <a:lstStyle/>
          <a:p>
            <a:r>
              <a:rPr lang="en-US" dirty="0"/>
              <a:t>General Overview </a:t>
            </a:r>
          </a:p>
        </p:txBody>
      </p:sp>
      <p:sp>
        <p:nvSpPr>
          <p:cNvPr id="3" name="Content Placeholder 2">
            <a:extLst>
              <a:ext uri="{FF2B5EF4-FFF2-40B4-BE49-F238E27FC236}">
                <a16:creationId xmlns:a16="http://schemas.microsoft.com/office/drawing/2014/main" id="{B561E124-8872-DA4A-85A9-F8F699DADDAF}"/>
              </a:ext>
            </a:extLst>
          </p:cNvPr>
          <p:cNvSpPr>
            <a:spLocks noGrp="1"/>
          </p:cNvSpPr>
          <p:nvPr>
            <p:ph idx="1"/>
          </p:nvPr>
        </p:nvSpPr>
        <p:spPr/>
        <p:txBody>
          <a:bodyPr>
            <a:normAutofit fontScale="85000" lnSpcReduction="10000"/>
          </a:bodyPr>
          <a:lstStyle/>
          <a:p>
            <a:r>
              <a:rPr lang="en-US" dirty="0"/>
              <a:t>The Navajo Nation officially adopted the American Bar Association’s (“ABA”) Model Rules of Professional Conduct (1984 version) in 1993. </a:t>
            </a:r>
            <a:r>
              <a:rPr lang="en-US" i="1" dirty="0"/>
              <a:t>In Re: The Model Rules of Professional Conduct, </a:t>
            </a:r>
            <a:r>
              <a:rPr lang="en-US" dirty="0"/>
              <a:t>A-CV-41-92, slip op. (1993). </a:t>
            </a:r>
          </a:p>
          <a:p>
            <a:pPr lvl="1"/>
            <a:r>
              <a:rPr lang="en-US" dirty="0"/>
              <a:t>Please note: (1) The Navajo Nation uses the 1984 version of the ABA Model rules of Professional Conduct  with some modification; (2) the Navajo Supreme has modified Rule 8.4 (Misconduct) to include additional guidance beyond the rule’s original language; and (3) Navajo Common Law may supersede the Rules of Professional Conduct if they conflict in certain circumstances. </a:t>
            </a:r>
          </a:p>
          <a:p>
            <a:r>
              <a:rPr lang="en-US" dirty="0"/>
              <a:t>Although officially adopted in 1993, the Navajo Nation used the ABA Rules of Professional Conduct to govern the conduct of advocates and attorneys practicing before the Navajo Courts as the Navajo Supreme Court stated in 1972, which was the Court of Appeals of the Navajo Nation at the time. </a:t>
            </a:r>
            <a:r>
              <a:rPr lang="en-US" i="1" dirty="0"/>
              <a:t>In The Matter of Daniel </a:t>
            </a:r>
            <a:r>
              <a:rPr lang="en-US" i="1" dirty="0" err="1"/>
              <a:t>Deschinny</a:t>
            </a:r>
            <a:r>
              <a:rPr lang="en-US" i="1" dirty="0"/>
              <a:t> in Contempt of Court</a:t>
            </a:r>
            <a:r>
              <a:rPr lang="en-US" dirty="0"/>
              <a:t>, 1 Nav. R. 66, 67 (Ct. App. 1972). </a:t>
            </a:r>
          </a:p>
        </p:txBody>
      </p:sp>
    </p:spTree>
    <p:extLst>
      <p:ext uri="{BB962C8B-B14F-4D97-AF65-F5344CB8AC3E}">
        <p14:creationId xmlns:p14="http://schemas.microsoft.com/office/powerpoint/2010/main" val="77669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45525-0058-E046-96A1-508018D5CE89}"/>
              </a:ext>
            </a:extLst>
          </p:cNvPr>
          <p:cNvSpPr>
            <a:spLocks noGrp="1"/>
          </p:cNvSpPr>
          <p:nvPr>
            <p:ph type="title"/>
          </p:nvPr>
        </p:nvSpPr>
        <p:spPr/>
        <p:txBody>
          <a:bodyPr/>
          <a:lstStyle/>
          <a:p>
            <a:r>
              <a:rPr lang="en-US" dirty="0"/>
              <a:t>General Overview (Continued)</a:t>
            </a:r>
          </a:p>
        </p:txBody>
      </p:sp>
      <p:sp>
        <p:nvSpPr>
          <p:cNvPr id="3" name="Content Placeholder 2">
            <a:extLst>
              <a:ext uri="{FF2B5EF4-FFF2-40B4-BE49-F238E27FC236}">
                <a16:creationId xmlns:a16="http://schemas.microsoft.com/office/drawing/2014/main" id="{1AD791E9-4F75-494E-9AEF-82E14E2207E5}"/>
              </a:ext>
            </a:extLst>
          </p:cNvPr>
          <p:cNvSpPr>
            <a:spLocks noGrp="1"/>
          </p:cNvSpPr>
          <p:nvPr>
            <p:ph idx="1"/>
          </p:nvPr>
        </p:nvSpPr>
        <p:spPr/>
        <p:txBody>
          <a:bodyPr>
            <a:normAutofit/>
          </a:bodyPr>
          <a:lstStyle/>
          <a:p>
            <a:r>
              <a:rPr lang="en-US" dirty="0"/>
              <a:t>“Navajo Nation Bar Members are held to very high standards of professional conduct.” </a:t>
            </a:r>
            <a:r>
              <a:rPr lang="en-US" i="1" dirty="0"/>
              <a:t>In the Matter of Bowman</a:t>
            </a:r>
            <a:r>
              <a:rPr lang="en-US" dirty="0"/>
              <a:t>, 6 Nav. R. 101 (Nav. Sup. Ct. 1989). This applies to both advocates and attorneys. </a:t>
            </a:r>
          </a:p>
          <a:p>
            <a:r>
              <a:rPr lang="en-US" dirty="0"/>
              <a:t>Beyond the Navajo Nation Bar Association’s ability to review bar member complaints, the Navajo Supreme Court may immediately discipline an attorney without the involvement of the NNBA. </a:t>
            </a:r>
            <a:r>
              <a:rPr lang="en-US" i="1" dirty="0"/>
              <a:t>In the Matter of Frank </a:t>
            </a:r>
            <a:r>
              <a:rPr lang="en-US" i="1" dirty="0" err="1"/>
              <a:t>Seanez</a:t>
            </a:r>
            <a:r>
              <a:rPr lang="en-US" dirty="0"/>
              <a:t>, 9 Nav. R. 416 (Nav. Sup. Ct. 2010). </a:t>
            </a:r>
          </a:p>
          <a:p>
            <a:endParaRPr lang="en-US" dirty="0"/>
          </a:p>
        </p:txBody>
      </p:sp>
    </p:spTree>
    <p:extLst>
      <p:ext uri="{BB962C8B-B14F-4D97-AF65-F5344CB8AC3E}">
        <p14:creationId xmlns:p14="http://schemas.microsoft.com/office/powerpoint/2010/main" val="3959125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0D974-C4FA-FC45-8FF5-CA7031CD37FF}"/>
              </a:ext>
            </a:extLst>
          </p:cNvPr>
          <p:cNvSpPr>
            <a:spLocks noGrp="1"/>
          </p:cNvSpPr>
          <p:nvPr>
            <p:ph type="title"/>
          </p:nvPr>
        </p:nvSpPr>
        <p:spPr/>
        <p:txBody>
          <a:bodyPr/>
          <a:lstStyle/>
          <a:p>
            <a:r>
              <a:rPr lang="en-US" dirty="0"/>
              <a:t>General Overview (continued)</a:t>
            </a:r>
          </a:p>
        </p:txBody>
      </p:sp>
      <p:sp>
        <p:nvSpPr>
          <p:cNvPr id="3" name="Content Placeholder 2">
            <a:extLst>
              <a:ext uri="{FF2B5EF4-FFF2-40B4-BE49-F238E27FC236}">
                <a16:creationId xmlns:a16="http://schemas.microsoft.com/office/drawing/2014/main" id="{04EDEF7A-7D7D-1246-A60A-F2CB9F150131}"/>
              </a:ext>
            </a:extLst>
          </p:cNvPr>
          <p:cNvSpPr>
            <a:spLocks noGrp="1"/>
          </p:cNvSpPr>
          <p:nvPr>
            <p:ph idx="1"/>
          </p:nvPr>
        </p:nvSpPr>
        <p:spPr/>
        <p:txBody>
          <a:bodyPr>
            <a:normAutofit fontScale="92500" lnSpcReduction="10000"/>
          </a:bodyPr>
          <a:lstStyle/>
          <a:p>
            <a:r>
              <a:rPr lang="en-US" dirty="0"/>
              <a:t>In </a:t>
            </a:r>
            <a:r>
              <a:rPr lang="en-US" i="1" dirty="0"/>
              <a:t>In the Matter of Bowman</a:t>
            </a:r>
            <a:r>
              <a:rPr lang="en-US" dirty="0"/>
              <a:t>, the Navajo Supreme Court exercised this power when they permanently disbarred an attorney from Navajo Nation courts. </a:t>
            </a:r>
            <a:r>
              <a:rPr lang="en-US" i="1" dirty="0"/>
              <a:t>In the Matter of Bowman</a:t>
            </a:r>
            <a:r>
              <a:rPr lang="en-US" dirty="0"/>
              <a:t>, 6 Nav. R. at 104. </a:t>
            </a:r>
          </a:p>
          <a:p>
            <a:r>
              <a:rPr lang="en-US" dirty="0"/>
              <a:t>In </a:t>
            </a:r>
            <a:r>
              <a:rPr lang="en-US" i="1" dirty="0"/>
              <a:t>Bowman</a:t>
            </a:r>
            <a:r>
              <a:rPr lang="en-US" dirty="0"/>
              <a:t>, the Navajo Supreme Court stated: </a:t>
            </a:r>
          </a:p>
          <a:p>
            <a:pPr marL="914400" lvl="2" indent="0">
              <a:buNone/>
            </a:pPr>
            <a:r>
              <a:rPr lang="en-US" dirty="0"/>
              <a:t>“The Navajo Nation Supreme Court has the ultimate authority to grant or deny a person the privilege to practice law within the Navajo Nation. Courts have inherent authority to regulate attorney practice within their jurisdiction and the Navajo Courts are no exception. The [NNBA] pursuant to delegated power, will usually review against bar members. However, if gross misconduct occurs in proceedings before this Court, </a:t>
            </a:r>
            <a:r>
              <a:rPr lang="en-US" i="1" dirty="0"/>
              <a:t> </a:t>
            </a:r>
            <a:r>
              <a:rPr lang="en-US" dirty="0"/>
              <a:t>or when the bar member participates in a scheme to interfere with the operation or proceeding of any court of the Navajo Nation, this Court will immediately discipline the attorney.”</a:t>
            </a:r>
          </a:p>
          <a:p>
            <a:pPr marL="457200" lvl="1" indent="0">
              <a:buNone/>
            </a:pPr>
            <a:r>
              <a:rPr lang="en-US" i="1" dirty="0"/>
              <a:t>Bowman</a:t>
            </a:r>
            <a:r>
              <a:rPr lang="en-US" dirty="0"/>
              <a:t>, 6 Nav. R. at 104.</a:t>
            </a:r>
            <a:endParaRPr lang="en-US" i="1" dirty="0"/>
          </a:p>
        </p:txBody>
      </p:sp>
    </p:spTree>
    <p:extLst>
      <p:ext uri="{BB962C8B-B14F-4D97-AF65-F5344CB8AC3E}">
        <p14:creationId xmlns:p14="http://schemas.microsoft.com/office/powerpoint/2010/main" val="3677508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64B10-9D02-2749-A43F-6886081B6699}"/>
              </a:ext>
            </a:extLst>
          </p:cNvPr>
          <p:cNvSpPr>
            <a:spLocks noGrp="1"/>
          </p:cNvSpPr>
          <p:nvPr>
            <p:ph type="title"/>
          </p:nvPr>
        </p:nvSpPr>
        <p:spPr/>
        <p:txBody>
          <a:bodyPr/>
          <a:lstStyle/>
          <a:p>
            <a:r>
              <a:rPr lang="en-US" dirty="0"/>
              <a:t>General overview (continued)</a:t>
            </a:r>
          </a:p>
        </p:txBody>
      </p:sp>
      <p:sp>
        <p:nvSpPr>
          <p:cNvPr id="3" name="Content Placeholder 2">
            <a:extLst>
              <a:ext uri="{FF2B5EF4-FFF2-40B4-BE49-F238E27FC236}">
                <a16:creationId xmlns:a16="http://schemas.microsoft.com/office/drawing/2014/main" id="{FDBFDD50-F6ED-3346-9863-0861E454A5D3}"/>
              </a:ext>
            </a:extLst>
          </p:cNvPr>
          <p:cNvSpPr>
            <a:spLocks noGrp="1"/>
          </p:cNvSpPr>
          <p:nvPr>
            <p:ph idx="1"/>
          </p:nvPr>
        </p:nvSpPr>
        <p:spPr/>
        <p:txBody>
          <a:bodyPr/>
          <a:lstStyle/>
          <a:p>
            <a:r>
              <a:rPr lang="en-US" dirty="0"/>
              <a:t>In </a:t>
            </a:r>
            <a:r>
              <a:rPr lang="en-US" i="1" dirty="0"/>
              <a:t>McDonald</a:t>
            </a:r>
            <a:r>
              <a:rPr lang="en-US" dirty="0"/>
              <a:t>, the Navajo Supreme Court summarized the different ways an advocate or attorney way be disciplined when they are involved in conduct not tolerated in Navajo Courts. The attorney or advocate may be disciplined: (1) through a contempt citation, (2) a court disciplinary action, (3) a bar disciplinary action, or (4) counseling by the court following a trial or hearing. </a:t>
            </a:r>
            <a:r>
              <a:rPr lang="en-US" i="1" dirty="0"/>
              <a:t>Navajo Nation v. McDonald</a:t>
            </a:r>
            <a:r>
              <a:rPr lang="en-US" dirty="0"/>
              <a:t>, 7 Nav. R. 1, 8 (Nav. Sup. Ct. 1992). </a:t>
            </a:r>
          </a:p>
        </p:txBody>
      </p:sp>
    </p:spTree>
    <p:extLst>
      <p:ext uri="{BB962C8B-B14F-4D97-AF65-F5344CB8AC3E}">
        <p14:creationId xmlns:p14="http://schemas.microsoft.com/office/powerpoint/2010/main" val="156596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5AD-90D0-744A-994B-879B7C86A649}"/>
              </a:ext>
            </a:extLst>
          </p:cNvPr>
          <p:cNvSpPr>
            <a:spLocks noGrp="1"/>
          </p:cNvSpPr>
          <p:nvPr>
            <p:ph type="title"/>
          </p:nvPr>
        </p:nvSpPr>
        <p:spPr/>
        <p:txBody>
          <a:bodyPr/>
          <a:lstStyle/>
          <a:p>
            <a:r>
              <a:rPr lang="en-US" dirty="0"/>
              <a:t>Rule 6.1 - Public Service/Navajo Pro bono Rules</a:t>
            </a:r>
          </a:p>
        </p:txBody>
      </p:sp>
      <p:sp>
        <p:nvSpPr>
          <p:cNvPr id="3" name="Content Placeholder 2">
            <a:extLst>
              <a:ext uri="{FF2B5EF4-FFF2-40B4-BE49-F238E27FC236}">
                <a16:creationId xmlns:a16="http://schemas.microsoft.com/office/drawing/2014/main" id="{3AD6B5BF-2B1F-194E-826B-3749435C5942}"/>
              </a:ext>
            </a:extLst>
          </p:cNvPr>
          <p:cNvSpPr>
            <a:spLocks noGrp="1"/>
          </p:cNvSpPr>
          <p:nvPr>
            <p:ph idx="1"/>
          </p:nvPr>
        </p:nvSpPr>
        <p:spPr/>
        <p:txBody>
          <a:bodyPr/>
          <a:lstStyle/>
          <a:p>
            <a:r>
              <a:rPr lang="en-US" dirty="0"/>
              <a:t>All regular members of the NNBA and other persons permitted to practice in the Navajo Nation courts are subject to and shall accept pro bono appointments. Navajo Pro Bono Rules, II(A). </a:t>
            </a:r>
          </a:p>
          <a:p>
            <a:r>
              <a:rPr lang="en-US" dirty="0"/>
              <a:t>Pro bono appointment means an appointment by a Navajo Nation court to represent a party or an interested person (such as a child in a custody case) at no fee or reduced fee. Rule I(A).</a:t>
            </a:r>
          </a:p>
          <a:p>
            <a:r>
              <a:rPr lang="en-US" dirty="0"/>
              <a:t>The current version of the Navajo Pro Bono Rules were approved by the Judiciary Committee of the Navajo Nation Council on June 18, 1996 in Resolution No. JCJN-8-96.</a:t>
            </a:r>
          </a:p>
        </p:txBody>
      </p:sp>
    </p:spTree>
    <p:extLst>
      <p:ext uri="{BB962C8B-B14F-4D97-AF65-F5344CB8AC3E}">
        <p14:creationId xmlns:p14="http://schemas.microsoft.com/office/powerpoint/2010/main" val="299569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4E474-20A0-7147-B0D9-1FD2A2C5A6D6}"/>
              </a:ext>
            </a:extLst>
          </p:cNvPr>
          <p:cNvSpPr>
            <a:spLocks noGrp="1"/>
          </p:cNvSpPr>
          <p:nvPr>
            <p:ph type="title"/>
          </p:nvPr>
        </p:nvSpPr>
        <p:spPr/>
        <p:txBody>
          <a:bodyPr>
            <a:normAutofit fontScale="90000"/>
          </a:bodyPr>
          <a:lstStyle/>
          <a:p>
            <a:r>
              <a:rPr lang="en-US" dirty="0"/>
              <a:t>What happens when there is a conflict between ethical rules in different jurisdictions? </a:t>
            </a:r>
          </a:p>
        </p:txBody>
      </p:sp>
      <p:sp>
        <p:nvSpPr>
          <p:cNvPr id="3" name="Content Placeholder 2">
            <a:extLst>
              <a:ext uri="{FF2B5EF4-FFF2-40B4-BE49-F238E27FC236}">
                <a16:creationId xmlns:a16="http://schemas.microsoft.com/office/drawing/2014/main" id="{A7A7C115-27BA-CF4B-8217-314F76DA840E}"/>
              </a:ext>
            </a:extLst>
          </p:cNvPr>
          <p:cNvSpPr>
            <a:spLocks noGrp="1"/>
          </p:cNvSpPr>
          <p:nvPr>
            <p:ph idx="1"/>
          </p:nvPr>
        </p:nvSpPr>
        <p:spPr/>
        <p:txBody>
          <a:bodyPr>
            <a:normAutofit/>
          </a:bodyPr>
          <a:lstStyle/>
          <a:p>
            <a:r>
              <a:rPr lang="en-US" dirty="0"/>
              <a:t>This issue was analyzed by the State Bar of Arizona’s Rules of Professional Conduct Committee (Ethics Committee), now the Arizona Supreme Court’s Attorney Ethics Advisory Committee. </a:t>
            </a:r>
          </a:p>
          <a:p>
            <a:r>
              <a:rPr lang="en-US" dirty="0"/>
              <a:t>In the Ethics Committee’s Opinion 90-19 (Dec. 1990), the following question was presented: </a:t>
            </a:r>
          </a:p>
          <a:p>
            <a:pPr marL="457200" lvl="1" indent="0">
              <a:buNone/>
            </a:pPr>
            <a:r>
              <a:rPr lang="en-US" dirty="0"/>
              <a:t>“If an attorney who is a member of both the State Bar of Arizona and the Navajo Nation Bar Association accepts an appointment by the Navajo Nation courts to represent an indigent Navajo criminal defendant, is the attorney subject to disciplinary action by the State Bar of Arizona if Arizona's ethical rules would prohibit the representation?”</a:t>
            </a:r>
          </a:p>
        </p:txBody>
      </p:sp>
    </p:spTree>
    <p:extLst>
      <p:ext uri="{BB962C8B-B14F-4D97-AF65-F5344CB8AC3E}">
        <p14:creationId xmlns:p14="http://schemas.microsoft.com/office/powerpoint/2010/main" val="278036153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459</TotalTime>
  <Words>1224</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Gallery</vt:lpstr>
      <vt:lpstr>Navajo nation rules of professional conduct &amp; ethics</vt:lpstr>
      <vt:lpstr>Presented by Chris Channell</vt:lpstr>
      <vt:lpstr>Roadmap</vt:lpstr>
      <vt:lpstr>General Overview </vt:lpstr>
      <vt:lpstr>General Overview (Continued)</vt:lpstr>
      <vt:lpstr>General Overview (continued)</vt:lpstr>
      <vt:lpstr>General overview (continued)</vt:lpstr>
      <vt:lpstr>Rule 6.1 - Public Service/Navajo Pro bono Rules</vt:lpstr>
      <vt:lpstr>What happens when there is a conflict between ethical rules in different jurisdictions? </vt:lpstr>
      <vt:lpstr>Conflict of Interest Organization as Client Accepting Appointment; Jurisdiction</vt:lpstr>
      <vt:lpstr>Conflict of Interest Organization as Client Accepting Appointment; Jurisdiction</vt:lpstr>
      <vt:lpstr>Attorney’s Fees</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Navajo nation rules of professional conduct &amp; ethics</dc:title>
  <dc:creator>Christopher Channell</dc:creator>
  <cp:lastModifiedBy>Christopher Channell</cp:lastModifiedBy>
  <cp:revision>2</cp:revision>
  <dcterms:created xsi:type="dcterms:W3CDTF">2021-10-05T19:18:36Z</dcterms:created>
  <dcterms:modified xsi:type="dcterms:W3CDTF">2021-10-12T22:22:40Z</dcterms:modified>
</cp:coreProperties>
</file>