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311" r:id="rId4"/>
    <p:sldId id="265" r:id="rId5"/>
    <p:sldId id="266" r:id="rId6"/>
    <p:sldId id="267" r:id="rId7"/>
    <p:sldId id="268" r:id="rId8"/>
    <p:sldId id="269" r:id="rId9"/>
    <p:sldId id="270" r:id="rId10"/>
    <p:sldId id="271" r:id="rId11"/>
    <p:sldId id="272" r:id="rId12"/>
    <p:sldId id="273" r:id="rId13"/>
    <p:sldId id="274" r:id="rId14"/>
    <p:sldId id="313"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314"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15" r:id="rId47"/>
    <p:sldId id="305" r:id="rId48"/>
    <p:sldId id="306" r:id="rId49"/>
    <p:sldId id="318" r:id="rId50"/>
    <p:sldId id="319" r:id="rId51"/>
    <p:sldId id="320" r:id="rId52"/>
    <p:sldId id="321" r:id="rId53"/>
    <p:sldId id="307" r:id="rId54"/>
    <p:sldId id="309" r:id="rId55"/>
    <p:sldId id="310" r:id="rId56"/>
    <p:sldId id="317" r:id="rId57"/>
    <p:sldId id="3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3"/>
    <p:restoredTop sz="94694"/>
  </p:normalViewPr>
  <p:slideViewPr>
    <p:cSldViewPr snapToGrid="0" snapToObjects="1">
      <p:cViewPr varScale="1">
        <p:scale>
          <a:sx n="117" d="100"/>
          <a:sy n="117" d="100"/>
        </p:scale>
        <p:origin x="11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5DB7-CD9D-2A4D-9E35-D89762772C1C}" type="datetimeFigureOut">
              <a:rPr lang="en-US" smtClean="0"/>
              <a:t>3/16/22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669EB-3AB6-C948-BDAA-61DDFA547000}" type="slidenum">
              <a:rPr lang="en-US" smtClean="0"/>
              <a:t>‹#›</a:t>
            </a:fld>
            <a:endParaRPr lang="en-US"/>
          </a:p>
        </p:txBody>
      </p:sp>
    </p:spTree>
    <p:extLst>
      <p:ext uri="{BB962C8B-B14F-4D97-AF65-F5344CB8AC3E}">
        <p14:creationId xmlns:p14="http://schemas.microsoft.com/office/powerpoint/2010/main" val="164131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a0ba5719a_9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a0ba5719a_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a0ba5719a_9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a0ba5719a_9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77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a0ba5719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11a0ba5719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a0ba5719a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1a0ba5719a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a0ba5719a_1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a0ba5719a_1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a0ba5719a_1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a0ba5719a_1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a0ba5719a_1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1a0ba5719a_1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a0ba5719a_1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1a0ba5719a_1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a:p>
            <a:pPr marL="0" lvl="0" indent="0" algn="l" rtl="0">
              <a:spcBef>
                <a:spcPts val="480"/>
              </a:spcBef>
              <a:spcAft>
                <a:spcPts val="0"/>
              </a:spcAft>
              <a:buClr>
                <a:schemeClr val="dk1"/>
              </a:buClr>
              <a:buSzPts val="1100"/>
              <a:buFont typeface="Arial"/>
              <a:buNone/>
            </a:pPr>
            <a:endParaRPr/>
          </a:p>
        </p:txBody>
      </p:sp>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a0ba5719a_15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1a0ba5719a_15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a0ba5719a_15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1a0ba5719a_15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a0ba5719a_1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a0ba5719a_1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a0ba5719a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1a0ba5719a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a0ba5719a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1a0ba5719a_5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a0ba5719a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1a0ba5719a_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a0ba5719a_5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11a0ba5719a_5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a0ba5719a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11a0ba5719a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a0ba5719a_5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1a0ba5719a_5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64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9ff0d21c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199" name="Google Shape;199;g119ff0d21c8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a12dc098f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1a12dc098f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a12dc098f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11a12dc098f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dc87927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11dc879279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dc8792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11dc87927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a12dc098f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11a12dc098f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1a12dc098f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11a12dc098f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a12dc098f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11a12dc098f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a12dc098f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11a12dc098f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a12dc098f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11a12dc098f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9ff0d21c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205" name="Google Shape;205;g119ff0d21c8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a12dc098f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11a12dc098f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a12dc098f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11a12dc098f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a12dc098f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11a12dc098f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1a12dc098f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11a12dc098f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228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a:p>
            <a:pPr marL="0" lvl="0" indent="0" algn="l" rtl="0">
              <a:spcBef>
                <a:spcPts val="0"/>
              </a:spcBef>
              <a:spcAft>
                <a:spcPts val="0"/>
              </a:spcAft>
              <a:buNone/>
            </a:pPr>
            <a:r>
              <a:rPr lang="en-US"/>
              <a:t>Similar to the rush on registering domain names a few decades ago and filing new trademark applications covering the provision of services online.</a:t>
            </a:r>
            <a:endParaRPr/>
          </a:p>
        </p:txBody>
      </p:sp>
      <p:sp>
        <p:nvSpPr>
          <p:cNvPr id="459" name="Google Shape;4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9ff0d21c8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119ff0d21c8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1dd7052bd5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11dd7052bd5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1dd7052bd5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11dd7052bd5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dd7052bd5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11dd7052bd5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dd7052bd5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211" name="Google Shape;211;g11dd7052bd5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225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21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a0ba5719a_9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a0ba5719a_9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a0ba5719a_9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a0ba5719a_9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a0ba5719a_9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a0ba5719a_9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a0ba5719a_9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a0ba5719a_9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A6AE-D9A4-CC4A-8449-12D69B6EFECB}"/>
              </a:ext>
            </a:extLst>
          </p:cNvPr>
          <p:cNvSpPr>
            <a:spLocks noGrp="1"/>
          </p:cNvSpPr>
          <p:nvPr>
            <p:ph type="ctrTitle"/>
          </p:nvPr>
        </p:nvSpPr>
        <p:spPr>
          <a:xfrm>
            <a:off x="1524000" y="1122363"/>
            <a:ext cx="9144000" cy="2387600"/>
          </a:xfrm>
        </p:spPr>
        <p:txBody>
          <a:bodyPr anchor="b"/>
          <a:lstStyle>
            <a:lvl1pPr algn="ct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979BD78-3FED-0F43-BC12-1FF3F1447313}"/>
              </a:ext>
            </a:extLst>
          </p:cNvPr>
          <p:cNvSpPr>
            <a:spLocks noGrp="1"/>
          </p:cNvSpPr>
          <p:nvPr>
            <p:ph type="subTitle" idx="1"/>
          </p:nvPr>
        </p:nvSpPr>
        <p:spPr>
          <a:xfrm>
            <a:off x="1524000" y="3602038"/>
            <a:ext cx="9144000" cy="1655762"/>
          </a:xfrm>
        </p:spPr>
        <p:txBody>
          <a:bodyPr/>
          <a:lstStyle>
            <a:lvl1pPr marL="0" indent="0" algn="ctr">
              <a:buNone/>
              <a:defRPr sz="2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6F04EF4-DE75-FE4C-A3E2-4312A661C96C}"/>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5" name="Footer Placeholder 4">
            <a:extLst>
              <a:ext uri="{FF2B5EF4-FFF2-40B4-BE49-F238E27FC236}">
                <a16:creationId xmlns:a16="http://schemas.microsoft.com/office/drawing/2014/main" id="{7851DA25-519B-214A-8636-9910845D8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4FDA6-F6EC-1A4D-8585-DCBAC1747664}"/>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367768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D265-A582-324E-A642-BD13CDAD2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E2825-C9BC-AB49-9471-080CB7875C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5026E-35FC-4148-93BD-4C883A4DCF2E}"/>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5" name="Footer Placeholder 4">
            <a:extLst>
              <a:ext uri="{FF2B5EF4-FFF2-40B4-BE49-F238E27FC236}">
                <a16:creationId xmlns:a16="http://schemas.microsoft.com/office/drawing/2014/main" id="{37B11203-5605-0F41-8472-9CE0ACD6D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FA32E-D422-984D-9BDB-D79422A01F1D}"/>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90358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0761E-1619-5E45-BF25-6F400627D5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748C3-DE36-F04D-ACCE-F9E79E9E1C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8D635-AF44-DC4F-97ED-31417025BF46}"/>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5" name="Footer Placeholder 4">
            <a:extLst>
              <a:ext uri="{FF2B5EF4-FFF2-40B4-BE49-F238E27FC236}">
                <a16:creationId xmlns:a16="http://schemas.microsoft.com/office/drawing/2014/main" id="{F48C97D5-AF4D-F849-B011-02217293A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FDADE-0CA6-AE40-85BB-2B52C6FD8F71}"/>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27131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318F-DCD5-054B-A979-59230E677EE3}"/>
              </a:ext>
            </a:extLst>
          </p:cNvPr>
          <p:cNvSpPr>
            <a:spLocks noGrp="1"/>
          </p:cNvSpPr>
          <p:nvPr>
            <p:ph type="title"/>
          </p:nvPr>
        </p:nvSpPr>
        <p:spPr>
          <a:xfrm>
            <a:off x="2937164" y="365125"/>
            <a:ext cx="8416636"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2E02D0F-0885-F542-BB14-C1DBAC229B4A}"/>
              </a:ext>
            </a:extLst>
          </p:cNvPr>
          <p:cNvSpPr>
            <a:spLocks noGrp="1"/>
          </p:cNvSpPr>
          <p:nvPr>
            <p:ph idx="1"/>
          </p:nvPr>
        </p:nvSpPr>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42687C-1495-C44D-B7F6-8F80AA3D17AF}"/>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5" name="Footer Placeholder 4">
            <a:extLst>
              <a:ext uri="{FF2B5EF4-FFF2-40B4-BE49-F238E27FC236}">
                <a16:creationId xmlns:a16="http://schemas.microsoft.com/office/drawing/2014/main" id="{0CF3BE17-210E-6546-8038-2DAAB7D1D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37D38-CCBC-B541-8534-504B96ADA5DE}"/>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340160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9FB2-0AC6-9D4F-A57B-D457541D1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C542E-A266-3D46-9365-045F9E79E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A40F7-89D2-7949-8179-1ED757F032CE}"/>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5" name="Footer Placeholder 4">
            <a:extLst>
              <a:ext uri="{FF2B5EF4-FFF2-40B4-BE49-F238E27FC236}">
                <a16:creationId xmlns:a16="http://schemas.microsoft.com/office/drawing/2014/main" id="{716A7249-1CB9-F244-93D6-1728992B8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4C118-F58E-6B40-A0BC-2F94653A234E}"/>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111518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BFFB-2E69-6948-B87C-7AC1CD05F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0E6E0-71D4-164E-B6B1-44DD94147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F204B-6771-4D4A-BEF1-D6CB3088D5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0FC64-0A72-8D47-8105-BD3A2708B27D}"/>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6" name="Footer Placeholder 5">
            <a:extLst>
              <a:ext uri="{FF2B5EF4-FFF2-40B4-BE49-F238E27FC236}">
                <a16:creationId xmlns:a16="http://schemas.microsoft.com/office/drawing/2014/main" id="{12C45B5B-4788-C244-B8DA-222FE24FB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EFB94-C273-2448-8C0F-20A2CA3B01CB}"/>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80499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6EBF-910F-3043-B664-C6BECA9D2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B3BE7-CFFA-6F48-A267-680A7230C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BC6936-68C8-0842-8E98-AD089EC974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A708F-E12B-964A-9091-3ACB40FEE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B021F-56BA-DB4F-9780-199114B93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AEBED-B68A-724C-92CA-E8907971B1F0}"/>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8" name="Footer Placeholder 7">
            <a:extLst>
              <a:ext uri="{FF2B5EF4-FFF2-40B4-BE49-F238E27FC236}">
                <a16:creationId xmlns:a16="http://schemas.microsoft.com/office/drawing/2014/main" id="{EBB957F0-0DE0-FF4D-BA00-A6CF53BDDC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7EED30-9DB9-4343-9B0A-3A8977F78EB2}"/>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3513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346-2A4A-F04D-94C1-6788AD8E0B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297225-D3CE-DE49-9945-C6DC40C7C3ED}"/>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4" name="Footer Placeholder 3">
            <a:extLst>
              <a:ext uri="{FF2B5EF4-FFF2-40B4-BE49-F238E27FC236}">
                <a16:creationId xmlns:a16="http://schemas.microsoft.com/office/drawing/2014/main" id="{657A6243-7651-F344-BAE3-52B368DC9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54409-A438-BB4A-9AB6-2A809D96C97C}"/>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97634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52FB3-F086-FB4F-AE7C-673CCDA0512E}"/>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3" name="Footer Placeholder 2">
            <a:extLst>
              <a:ext uri="{FF2B5EF4-FFF2-40B4-BE49-F238E27FC236}">
                <a16:creationId xmlns:a16="http://schemas.microsoft.com/office/drawing/2014/main" id="{E7A304E8-F8E5-284B-AF6B-09EAEF7520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E83B9-DB33-1048-A2BB-0F29F36AB2B5}"/>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15522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0192-2682-C048-A76E-25309D5ED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15F59-F153-7544-9C8C-5D5C94FF2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64CE8-2945-994A-A655-419972A05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44727-BD2B-A14B-8FEA-EC27C8C3E2D6}"/>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6" name="Footer Placeholder 5">
            <a:extLst>
              <a:ext uri="{FF2B5EF4-FFF2-40B4-BE49-F238E27FC236}">
                <a16:creationId xmlns:a16="http://schemas.microsoft.com/office/drawing/2014/main" id="{5A612317-E1C6-7B41-9606-3BEC872FB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480F8-3FE2-004E-974D-8B8C0D5EBADC}"/>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81665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D4B7-3687-7D4D-8686-734A2F9CE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695796-2DF4-9746-B2B5-68D7E1E63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C2084C-9193-9E48-B07A-875B57A28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577F3-D555-2D4B-8E65-BB295C8F24A6}"/>
              </a:ext>
            </a:extLst>
          </p:cNvPr>
          <p:cNvSpPr>
            <a:spLocks noGrp="1"/>
          </p:cNvSpPr>
          <p:nvPr>
            <p:ph type="dt" sz="half" idx="10"/>
          </p:nvPr>
        </p:nvSpPr>
        <p:spPr/>
        <p:txBody>
          <a:bodyPr/>
          <a:lstStyle/>
          <a:p>
            <a:fld id="{ADC61312-F285-6F40-A725-E906DF836CDB}" type="datetimeFigureOut">
              <a:rPr lang="en-US" smtClean="0"/>
              <a:t>3/16/22</a:t>
            </a:fld>
            <a:endParaRPr lang="en-US"/>
          </a:p>
        </p:txBody>
      </p:sp>
      <p:sp>
        <p:nvSpPr>
          <p:cNvPr id="6" name="Footer Placeholder 5">
            <a:extLst>
              <a:ext uri="{FF2B5EF4-FFF2-40B4-BE49-F238E27FC236}">
                <a16:creationId xmlns:a16="http://schemas.microsoft.com/office/drawing/2014/main" id="{A0E78622-A4C5-9140-BF18-B7A4716D3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D92ED-7A29-6647-8A9B-CB6D42C39764}"/>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0432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F0E8E-C28C-094A-8894-750F389CE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A1BFE-7EDF-2B46-8FAA-77139F0C8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D4FB03-C52E-3A43-ABCB-D8567B5A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1312-F285-6F40-A725-E906DF836CDB}" type="datetimeFigureOut">
              <a:rPr lang="en-US" smtClean="0"/>
              <a:t>3/16/22</a:t>
            </a:fld>
            <a:endParaRPr lang="en-US"/>
          </a:p>
        </p:txBody>
      </p:sp>
      <p:sp>
        <p:nvSpPr>
          <p:cNvPr id="5" name="Footer Placeholder 4">
            <a:extLst>
              <a:ext uri="{FF2B5EF4-FFF2-40B4-BE49-F238E27FC236}">
                <a16:creationId xmlns:a16="http://schemas.microsoft.com/office/drawing/2014/main" id="{404ED64E-2CAF-9248-9C3A-8104FA77B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A26D51-C274-A14D-966E-C8FC2BD21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C2936-F63B-7444-871C-2B96C0664E70}" type="slidenum">
              <a:rPr lang="en-US" smtClean="0"/>
              <a:t>‹#›</a:t>
            </a:fld>
            <a:endParaRPr lang="en-US"/>
          </a:p>
        </p:txBody>
      </p:sp>
      <p:pic>
        <p:nvPicPr>
          <p:cNvPr id="18" name="Picture 17">
            <a:extLst>
              <a:ext uri="{FF2B5EF4-FFF2-40B4-BE49-F238E27FC236}">
                <a16:creationId xmlns:a16="http://schemas.microsoft.com/office/drawing/2014/main" id="{80332EB1-418B-5C4F-B1E8-D40C844A27CA}"/>
              </a:ext>
            </a:extLst>
          </p:cNvPr>
          <p:cNvPicPr>
            <a:picLocks noChangeAspect="1"/>
          </p:cNvPicPr>
          <p:nvPr userDrawn="1"/>
        </p:nvPicPr>
        <p:blipFill>
          <a:blip r:embed="rId13"/>
          <a:stretch>
            <a:fillRect/>
          </a:stretch>
        </p:blipFill>
        <p:spPr>
          <a:xfrm>
            <a:off x="0" y="-170552"/>
            <a:ext cx="12192000" cy="1569267"/>
          </a:xfrm>
          <a:prstGeom prst="rect">
            <a:avLst/>
          </a:prstGeom>
        </p:spPr>
      </p:pic>
    </p:spTree>
    <p:extLst>
      <p:ext uri="{BB962C8B-B14F-4D97-AF65-F5344CB8AC3E}">
        <p14:creationId xmlns:p14="http://schemas.microsoft.com/office/powerpoint/2010/main" val="20736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pto.gov/subscription-center/2021/uspto-implements-trademark-modernization-act-final-ru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8" Type="http://schemas.openxmlformats.org/officeDocument/2006/relationships/hyperlink" Target="mailto:jpowley@axon.com" TargetMode="External"/><Relationship Id="rId3" Type="http://schemas.openxmlformats.org/officeDocument/2006/relationships/image" Target="../media/image3.png"/><Relationship Id="rId7" Type="http://schemas.openxmlformats.org/officeDocument/2006/relationships/hyperlink" Target="mailto:mmccue@lewisroca.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mailto:kfink@bannerwitcoff.com" TargetMode="External"/><Relationship Id="rId11" Type="http://schemas.openxmlformats.org/officeDocument/2006/relationships/hyperlink" Target="mailto:janels37@asu.edu" TargetMode="External"/><Relationship Id="rId5" Type="http://schemas.openxmlformats.org/officeDocument/2006/relationships/hyperlink" Target="mailto:bairds@gtlaw.com" TargetMode="External"/><Relationship Id="rId10" Type="http://schemas.openxmlformats.org/officeDocument/2006/relationships/hyperlink" Target="mailto:jon.kappes@asu.edu" TargetMode="External"/><Relationship Id="rId4" Type="http://schemas.openxmlformats.org/officeDocument/2006/relationships/image" Target="../media/image4.jpg"/><Relationship Id="rId9" Type="http://schemas.openxmlformats.org/officeDocument/2006/relationships/hyperlink" Target="mailto:hshovein@brookskushman.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spto.gov/trademarks/trademark-updates-and-announcements/letter-protest-practice-ti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p2">
            <a:extLst>
              <a:ext uri="{FF2B5EF4-FFF2-40B4-BE49-F238E27FC236}">
                <a16:creationId xmlns:a16="http://schemas.microsoft.com/office/drawing/2014/main" id="{3A2D2BF5-044E-9944-8E18-15E4B00CDE9D}"/>
              </a:ext>
            </a:extLst>
          </p:cNvPr>
          <p:cNvPicPr preferRelativeResize="0"/>
          <p:nvPr/>
        </p:nvPicPr>
        <p:blipFill rotWithShape="1">
          <a:blip r:embed="rId2">
            <a:alphaModFix amt="5000"/>
          </a:blip>
          <a:srcRect/>
          <a:stretch/>
        </p:blipFill>
        <p:spPr>
          <a:xfrm>
            <a:off x="0" y="1414278"/>
            <a:ext cx="8380077" cy="5443722"/>
          </a:xfrm>
          <a:prstGeom prst="rect">
            <a:avLst/>
          </a:prstGeom>
          <a:noFill/>
          <a:ln>
            <a:noFill/>
          </a:ln>
        </p:spPr>
      </p:pic>
      <p:sp>
        <p:nvSpPr>
          <p:cNvPr id="2" name="Title 1">
            <a:extLst>
              <a:ext uri="{FF2B5EF4-FFF2-40B4-BE49-F238E27FC236}">
                <a16:creationId xmlns:a16="http://schemas.microsoft.com/office/drawing/2014/main" id="{5229B2AB-75A5-D641-9868-9A976AE7AF5F}"/>
              </a:ext>
            </a:extLst>
          </p:cNvPr>
          <p:cNvSpPr>
            <a:spLocks noGrp="1"/>
          </p:cNvSpPr>
          <p:nvPr>
            <p:ph type="ctrTitle"/>
          </p:nvPr>
        </p:nvSpPr>
        <p:spPr>
          <a:xfrm>
            <a:off x="1311563" y="1958583"/>
            <a:ext cx="9568873" cy="2387600"/>
          </a:xfrm>
        </p:spPr>
        <p:txBody>
          <a:bodyPr>
            <a:normAutofit/>
          </a:bodyPr>
          <a:lstStyle/>
          <a:p>
            <a:r>
              <a:rPr lang="en-US" sz="6600" b="1" dirty="0">
                <a:latin typeface="Arial" panose="020B0604020202020204" pitchFamily="34" charset="0"/>
                <a:cs typeface="Arial" panose="020B0604020202020204" pitchFamily="34" charset="0"/>
              </a:rPr>
              <a:t>Trademark Law </a:t>
            </a:r>
            <a:br>
              <a:rPr lang="en-US" sz="6600" b="1" dirty="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Year in Review</a:t>
            </a:r>
          </a:p>
        </p:txBody>
      </p:sp>
      <p:pic>
        <p:nvPicPr>
          <p:cNvPr id="5" name="Google Shape;13;p2">
            <a:extLst>
              <a:ext uri="{FF2B5EF4-FFF2-40B4-BE49-F238E27FC236}">
                <a16:creationId xmlns:a16="http://schemas.microsoft.com/office/drawing/2014/main" id="{11EAE76C-0988-B541-92C4-705824412B1C}"/>
              </a:ext>
            </a:extLst>
          </p:cNvPr>
          <p:cNvPicPr preferRelativeResize="0"/>
          <p:nvPr/>
        </p:nvPicPr>
        <p:blipFill rotWithShape="1">
          <a:blip r:embed="rId2">
            <a:alphaModFix amt="5000"/>
          </a:blip>
          <a:srcRect r="54512"/>
          <a:stretch/>
        </p:blipFill>
        <p:spPr>
          <a:xfrm>
            <a:off x="8380077" y="1414278"/>
            <a:ext cx="3811923" cy="5443722"/>
          </a:xfrm>
          <a:prstGeom prst="rect">
            <a:avLst/>
          </a:prstGeom>
          <a:noFill/>
          <a:ln>
            <a:noFill/>
          </a:ln>
        </p:spPr>
      </p:pic>
      <p:pic>
        <p:nvPicPr>
          <p:cNvPr id="6" name="Google Shape;181;p25" descr="A picture containing text&#10;&#10;Description automatically generated">
            <a:extLst>
              <a:ext uri="{FF2B5EF4-FFF2-40B4-BE49-F238E27FC236}">
                <a16:creationId xmlns:a16="http://schemas.microsoft.com/office/drawing/2014/main" id="{4F3AD5DF-B3ED-4F42-8714-2E5A284C42A8}"/>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AEC37DB0-8868-6C4D-81A9-F0EDC13190C4}"/>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244715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186899" y="0"/>
            <a:ext cx="81840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First Expungement Case</a:t>
            </a:r>
            <a:endParaRPr/>
          </a:p>
        </p:txBody>
      </p:sp>
      <p:sp>
        <p:nvSpPr>
          <p:cNvPr id="232" name="Google Shape;232;p33"/>
          <p:cNvSpPr txBox="1">
            <a:spLocks noGrp="1"/>
          </p:cNvSpPr>
          <p:nvPr>
            <p:ph type="body" idx="1"/>
          </p:nvPr>
        </p:nvSpPr>
        <p:spPr>
          <a:xfrm>
            <a:off x="838200" y="1825625"/>
            <a:ext cx="5369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dirty="0"/>
              <a:t>GALAVAVA (RN 5513424): </a:t>
            </a:r>
            <a:endParaRPr dirty="0"/>
          </a:p>
          <a:p>
            <a:pPr marL="228600" lvl="0" indent="-50800" algn="l" rtl="0">
              <a:lnSpc>
                <a:spcPct val="90000"/>
              </a:lnSpc>
              <a:spcBef>
                <a:spcPts val="0"/>
              </a:spcBef>
              <a:spcAft>
                <a:spcPts val="0"/>
              </a:spcAft>
              <a:buSzPts val="2800"/>
              <a:buNone/>
            </a:pPr>
            <a:endParaRPr sz="2700" dirty="0"/>
          </a:p>
          <a:p>
            <a:pPr marL="635000" lvl="0" indent="-450850" algn="l" rtl="0">
              <a:lnSpc>
                <a:spcPct val="90000"/>
              </a:lnSpc>
              <a:spcBef>
                <a:spcPts val="0"/>
              </a:spcBef>
              <a:spcAft>
                <a:spcPts val="600"/>
              </a:spcAft>
              <a:buSzPts val="2700"/>
              <a:buChar char="•"/>
            </a:pPr>
            <a:r>
              <a:rPr lang="en-US" sz="1900" dirty="0"/>
              <a:t>Filed December 21, 2021</a:t>
            </a:r>
            <a:endParaRPr sz="2700" dirty="0"/>
          </a:p>
          <a:p>
            <a:pPr marL="635000" lvl="0" indent="-450850" algn="l" rtl="0">
              <a:lnSpc>
                <a:spcPct val="90000"/>
              </a:lnSpc>
              <a:spcBef>
                <a:spcPts val="0"/>
              </a:spcBef>
              <a:spcAft>
                <a:spcPts val="600"/>
              </a:spcAft>
              <a:buSzPts val="2700"/>
              <a:buChar char="•"/>
            </a:pPr>
            <a:r>
              <a:rPr lang="en-US" sz="1900" dirty="0"/>
              <a:t>Expungement – claim the mark was never in use</a:t>
            </a:r>
            <a:endParaRPr sz="2700" dirty="0"/>
          </a:p>
          <a:p>
            <a:pPr marL="635000" lvl="0" indent="-450850" algn="l" rtl="0">
              <a:lnSpc>
                <a:spcPct val="90000"/>
              </a:lnSpc>
              <a:spcBef>
                <a:spcPts val="0"/>
              </a:spcBef>
              <a:spcAft>
                <a:spcPts val="600"/>
              </a:spcAft>
              <a:buSzPts val="2700"/>
              <a:buChar char="•"/>
            </a:pPr>
            <a:r>
              <a:rPr lang="en-US" sz="1900" dirty="0"/>
              <a:t>Cl. 27: various floor coverings</a:t>
            </a:r>
            <a:endParaRPr sz="2700" dirty="0"/>
          </a:p>
          <a:p>
            <a:pPr marL="635000" lvl="0" indent="-450850" algn="l" rtl="0">
              <a:lnSpc>
                <a:spcPct val="90000"/>
              </a:lnSpc>
              <a:spcBef>
                <a:spcPts val="0"/>
              </a:spcBef>
              <a:spcAft>
                <a:spcPts val="600"/>
              </a:spcAft>
              <a:buSzPts val="2700"/>
              <a:buChar char="•"/>
            </a:pPr>
            <a:r>
              <a:rPr lang="en-US" sz="1900" dirty="0"/>
              <a:t>Basis: Filing attorney noticed that the specimen appeared identical to a Getty stock image</a:t>
            </a:r>
            <a:endParaRPr sz="2700" dirty="0"/>
          </a:p>
          <a:p>
            <a:pPr marL="635000" lvl="0" indent="-450850" algn="l" rtl="0">
              <a:lnSpc>
                <a:spcPct val="90000"/>
              </a:lnSpc>
              <a:spcBef>
                <a:spcPts val="0"/>
              </a:spcBef>
              <a:spcAft>
                <a:spcPts val="600"/>
              </a:spcAft>
              <a:buSzPts val="2700"/>
              <a:buChar char="•"/>
            </a:pPr>
            <a:r>
              <a:rPr lang="en-US" sz="1900" dirty="0" err="1"/>
              <a:t>Galavava.com</a:t>
            </a:r>
            <a:r>
              <a:rPr lang="en-US" sz="1900" dirty="0"/>
              <a:t> out of service &amp; no use on Amazon or Walmart</a:t>
            </a:r>
            <a:endParaRPr sz="2700" dirty="0"/>
          </a:p>
          <a:p>
            <a:pPr marL="228600" lvl="0" indent="-50800" algn="l" rtl="0">
              <a:lnSpc>
                <a:spcPct val="90000"/>
              </a:lnSpc>
              <a:spcBef>
                <a:spcPts val="0"/>
              </a:spcBef>
              <a:spcAft>
                <a:spcPts val="0"/>
              </a:spcAft>
              <a:buClr>
                <a:schemeClr val="dk1"/>
              </a:buClr>
              <a:buSzPts val="2800"/>
              <a:buNone/>
            </a:pPr>
            <a:endParaRPr dirty="0"/>
          </a:p>
        </p:txBody>
      </p:sp>
      <p:pic>
        <p:nvPicPr>
          <p:cNvPr id="233" name="Google Shape;233;p33"/>
          <p:cNvPicPr preferRelativeResize="0"/>
          <p:nvPr/>
        </p:nvPicPr>
        <p:blipFill rotWithShape="1">
          <a:blip r:embed="rId3">
            <a:alphaModFix/>
          </a:blip>
          <a:srcRect/>
          <a:stretch/>
        </p:blipFill>
        <p:spPr>
          <a:xfrm>
            <a:off x="6553200" y="1653223"/>
            <a:ext cx="3450852" cy="2335487"/>
          </a:xfrm>
          <a:prstGeom prst="rect">
            <a:avLst/>
          </a:prstGeom>
          <a:noFill/>
          <a:ln>
            <a:noFill/>
          </a:ln>
        </p:spPr>
      </p:pic>
      <p:pic>
        <p:nvPicPr>
          <p:cNvPr id="234" name="Google Shape;234;p33"/>
          <p:cNvPicPr preferRelativeResize="0"/>
          <p:nvPr/>
        </p:nvPicPr>
        <p:blipFill rotWithShape="1">
          <a:blip r:embed="rId4">
            <a:alphaModFix/>
          </a:blip>
          <a:srcRect/>
          <a:stretch/>
        </p:blipFill>
        <p:spPr>
          <a:xfrm>
            <a:off x="6553200" y="4142698"/>
            <a:ext cx="3450852" cy="23949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body" idx="1"/>
          </p:nvPr>
        </p:nvSpPr>
        <p:spPr>
          <a:xfrm>
            <a:off x="838200" y="1825625"/>
            <a:ext cx="9626700" cy="4351200"/>
          </a:xfrm>
          <a:prstGeom prst="rect">
            <a:avLst/>
          </a:prstGeom>
          <a:noFill/>
          <a:ln>
            <a:noFill/>
          </a:ln>
        </p:spPr>
        <p:txBody>
          <a:bodyPr spcFirstLastPara="1" wrap="square" lIns="91425" tIns="45700" rIns="91425" bIns="45700" anchor="t" anchorCtr="0">
            <a:normAutofit/>
          </a:bodyPr>
          <a:lstStyle/>
          <a:p>
            <a:pPr marL="635000" lvl="0" indent="-450850" algn="l" rtl="0">
              <a:lnSpc>
                <a:spcPct val="90000"/>
              </a:lnSpc>
              <a:spcBef>
                <a:spcPts val="0"/>
              </a:spcBef>
              <a:spcAft>
                <a:spcPts val="600"/>
              </a:spcAft>
              <a:buSzPts val="2700"/>
              <a:buChar char="•"/>
            </a:pPr>
            <a:r>
              <a:rPr lang="en-US" sz="2100" u="sng" dirty="0"/>
              <a:t>Jan. 25, 2022</a:t>
            </a:r>
            <a:r>
              <a:rPr lang="en-US" sz="2100" dirty="0"/>
              <a:t>: Inquiry letter sent to Petitioner regarding illegible URL and date information in webpage evidence; petitioner responded the same day with revised exhibits.</a:t>
            </a:r>
            <a:endParaRPr sz="2700" dirty="0"/>
          </a:p>
          <a:p>
            <a:pPr marL="635000" lvl="0" indent="-450850" algn="l" rtl="0">
              <a:lnSpc>
                <a:spcPct val="90000"/>
              </a:lnSpc>
              <a:spcBef>
                <a:spcPts val="0"/>
              </a:spcBef>
              <a:spcAft>
                <a:spcPts val="600"/>
              </a:spcAft>
              <a:buSzPts val="2700"/>
              <a:buChar char="•"/>
            </a:pPr>
            <a:r>
              <a:rPr lang="en-US" sz="2100" u="sng" dirty="0"/>
              <a:t>Feb. 11, 2022</a:t>
            </a:r>
            <a:r>
              <a:rPr lang="en-US" sz="2100" dirty="0"/>
              <a:t>: Notice of Institution as to some of the goods; registrant given 3 months to respond.</a:t>
            </a:r>
            <a:endParaRPr sz="2700" dirty="0"/>
          </a:p>
          <a:p>
            <a:pPr marL="177800" lvl="0" indent="0" algn="l" rtl="0">
              <a:lnSpc>
                <a:spcPct val="90000"/>
              </a:lnSpc>
              <a:spcBef>
                <a:spcPts val="0"/>
              </a:spcBef>
              <a:spcAft>
                <a:spcPts val="600"/>
              </a:spcAft>
              <a:buSzPts val="2800"/>
              <a:buNone/>
            </a:pPr>
            <a:endParaRPr sz="2200" dirty="0"/>
          </a:p>
          <a:p>
            <a:pPr marL="1092200" lvl="1" indent="-457200" algn="l" rtl="0">
              <a:lnSpc>
                <a:spcPct val="90000"/>
              </a:lnSpc>
              <a:spcBef>
                <a:spcPts val="0"/>
              </a:spcBef>
              <a:spcAft>
                <a:spcPts val="600"/>
              </a:spcAft>
              <a:buSzPts val="2400"/>
              <a:buChar char="•"/>
            </a:pPr>
            <a:r>
              <a:rPr lang="en-US" sz="2000" dirty="0"/>
              <a:t>Evidence must establish use of the mark in commerce before the filing date of the granted petition to expunge, December 21, 2021.</a:t>
            </a:r>
            <a:endParaRPr sz="2800" dirty="0"/>
          </a:p>
          <a:p>
            <a:pPr marL="1092200" lvl="1" indent="-457200" algn="l" rtl="0">
              <a:lnSpc>
                <a:spcPct val="90000"/>
              </a:lnSpc>
              <a:spcBef>
                <a:spcPts val="0"/>
              </a:spcBef>
              <a:spcAft>
                <a:spcPts val="600"/>
              </a:spcAft>
              <a:buSzPts val="2400"/>
              <a:buChar char="•"/>
            </a:pPr>
            <a:r>
              <a:rPr lang="en-US" sz="2000" dirty="0"/>
              <a:t>Specimens of use (but not previously submitted specimens alone).</a:t>
            </a:r>
            <a:endParaRPr sz="2800" dirty="0"/>
          </a:p>
          <a:p>
            <a:pPr marL="1092200" lvl="1" indent="-457200" algn="l" rtl="0">
              <a:lnSpc>
                <a:spcPct val="90000"/>
              </a:lnSpc>
              <a:spcBef>
                <a:spcPts val="0"/>
              </a:spcBef>
              <a:spcAft>
                <a:spcPts val="600"/>
              </a:spcAft>
              <a:buSzPts val="2400"/>
              <a:buChar char="•"/>
            </a:pPr>
            <a:r>
              <a:rPr lang="en-US" sz="2000" dirty="0"/>
              <a:t>Delete goods.</a:t>
            </a:r>
            <a:endParaRPr sz="2800" dirty="0"/>
          </a:p>
          <a:p>
            <a:pPr marL="1092200" lvl="1" indent="-304800" algn="l" rtl="0">
              <a:lnSpc>
                <a:spcPct val="90000"/>
              </a:lnSpc>
              <a:spcBef>
                <a:spcPts val="0"/>
              </a:spcBef>
              <a:spcAft>
                <a:spcPts val="0"/>
              </a:spcAft>
              <a:buSzPts val="2400"/>
              <a:buNone/>
            </a:pPr>
            <a:endParaRPr sz="1800" dirty="0"/>
          </a:p>
          <a:p>
            <a:pPr marL="228600" lvl="0" indent="-50800" algn="l" rtl="0">
              <a:lnSpc>
                <a:spcPct val="90000"/>
              </a:lnSpc>
              <a:spcBef>
                <a:spcPts val="0"/>
              </a:spcBef>
              <a:spcAft>
                <a:spcPts val="0"/>
              </a:spcAft>
              <a:buClr>
                <a:schemeClr val="dk1"/>
              </a:buClr>
              <a:buSzPts val="2800"/>
              <a:buNone/>
            </a:pPr>
            <a:endParaRPr dirty="0"/>
          </a:p>
        </p:txBody>
      </p:sp>
      <p:sp>
        <p:nvSpPr>
          <p:cNvPr id="240" name="Google Shape;240;p34"/>
          <p:cNvSpPr txBox="1">
            <a:spLocks noGrp="1"/>
          </p:cNvSpPr>
          <p:nvPr>
            <p:ph type="title"/>
          </p:nvPr>
        </p:nvSpPr>
        <p:spPr>
          <a:xfrm>
            <a:off x="186900" y="0"/>
            <a:ext cx="72936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GALAVAVA Expungement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186900" y="0"/>
            <a:ext cx="91473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First Ex Parte Reexamination </a:t>
            </a:r>
            <a:endParaRPr/>
          </a:p>
        </p:txBody>
      </p:sp>
      <p:sp>
        <p:nvSpPr>
          <p:cNvPr id="246" name="Google Shape;246;p35"/>
          <p:cNvSpPr txBox="1">
            <a:spLocks noGrp="1"/>
          </p:cNvSpPr>
          <p:nvPr>
            <p:ph type="body" idx="1"/>
          </p:nvPr>
        </p:nvSpPr>
        <p:spPr>
          <a:xfrm>
            <a:off x="838200" y="1825625"/>
            <a:ext cx="962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dirty="0"/>
              <a:t>WATERBIRD (RNs 5939922, 5940037, 6140514): </a:t>
            </a:r>
            <a:endParaRPr dirty="0"/>
          </a:p>
          <a:p>
            <a:pPr marL="228600" lvl="0" indent="-50800" algn="l" rtl="0">
              <a:lnSpc>
                <a:spcPct val="90000"/>
              </a:lnSpc>
              <a:spcBef>
                <a:spcPts val="0"/>
              </a:spcBef>
              <a:spcAft>
                <a:spcPts val="0"/>
              </a:spcAft>
              <a:buSzPts val="2800"/>
              <a:buNone/>
            </a:pPr>
            <a:endParaRPr dirty="0"/>
          </a:p>
          <a:p>
            <a:pPr marL="635000" lvl="0" indent="-450850" algn="l" rtl="0">
              <a:lnSpc>
                <a:spcPct val="90000"/>
              </a:lnSpc>
              <a:spcBef>
                <a:spcPts val="0"/>
              </a:spcBef>
              <a:spcAft>
                <a:spcPts val="600"/>
              </a:spcAft>
              <a:buSzPts val="2700"/>
              <a:buChar char="•"/>
            </a:pPr>
            <a:r>
              <a:rPr lang="en-US" sz="2100" dirty="0"/>
              <a:t>Filed: December 31, 2021.</a:t>
            </a:r>
            <a:endParaRPr sz="2700" dirty="0"/>
          </a:p>
          <a:p>
            <a:pPr marL="635000" lvl="0" indent="-450850" algn="l" rtl="0">
              <a:lnSpc>
                <a:spcPct val="90000"/>
              </a:lnSpc>
              <a:spcBef>
                <a:spcPts val="0"/>
              </a:spcBef>
              <a:spcAft>
                <a:spcPts val="600"/>
              </a:spcAft>
              <a:buSzPts val="2700"/>
              <a:buChar char="•"/>
            </a:pPr>
            <a:r>
              <a:rPr lang="en-US" sz="2100" dirty="0"/>
              <a:t>Reexamination: claim marks not in use when filed based on 1(a).</a:t>
            </a:r>
            <a:endParaRPr sz="2700" dirty="0"/>
          </a:p>
          <a:p>
            <a:pPr marL="635000" lvl="0" indent="-450850" algn="l" rtl="0">
              <a:lnSpc>
                <a:spcPct val="90000"/>
              </a:lnSpc>
              <a:spcBef>
                <a:spcPts val="0"/>
              </a:spcBef>
              <a:spcAft>
                <a:spcPts val="600"/>
              </a:spcAft>
              <a:buSzPts val="2700"/>
              <a:buChar char="•"/>
            </a:pPr>
            <a:r>
              <a:rPr lang="en-US" sz="2100" dirty="0"/>
              <a:t>Basis: Statements on social media and podcasts re timing and location of use.</a:t>
            </a:r>
            <a:endParaRPr sz="2700" dirty="0"/>
          </a:p>
          <a:p>
            <a:pPr marL="635000" lvl="0" indent="-450850" algn="l" rtl="0">
              <a:lnSpc>
                <a:spcPct val="90000"/>
              </a:lnSpc>
              <a:spcBef>
                <a:spcPts val="0"/>
              </a:spcBef>
              <a:spcAft>
                <a:spcPts val="600"/>
              </a:spcAft>
              <a:buSzPts val="2700"/>
              <a:buChar char="•"/>
            </a:pPr>
            <a:r>
              <a:rPr lang="en-US" sz="2100" dirty="0"/>
              <a:t>Class 33: Distilled spirits; Prepared alcoholic cocktail</a:t>
            </a:r>
            <a:endParaRPr sz="2700" dirty="0"/>
          </a:p>
          <a:p>
            <a:pPr marL="635000" lvl="0" indent="-450850" algn="l" rtl="0">
              <a:lnSpc>
                <a:spcPct val="90000"/>
              </a:lnSpc>
              <a:spcBef>
                <a:spcPts val="0"/>
              </a:spcBef>
              <a:spcAft>
                <a:spcPts val="600"/>
              </a:spcAft>
              <a:buSzPts val="2700"/>
              <a:buChar char="•"/>
            </a:pPr>
            <a:r>
              <a:rPr lang="en-US" sz="2100" dirty="0"/>
              <a:t>Feb. 14, 2022: Notice of Institution; registrant given 3 months to respond </a:t>
            </a:r>
            <a:endParaRPr sz="2700" dirty="0"/>
          </a:p>
          <a:p>
            <a:pPr marL="1092200" lvl="1" indent="-457200" algn="l" rtl="0">
              <a:lnSpc>
                <a:spcPct val="90000"/>
              </a:lnSpc>
              <a:spcBef>
                <a:spcPts val="0"/>
              </a:spcBef>
              <a:spcAft>
                <a:spcPts val="600"/>
              </a:spcAft>
              <a:buSzPts val="2400"/>
              <a:buChar char="•"/>
            </a:pPr>
            <a:r>
              <a:rPr lang="en-US" sz="1800" dirty="0"/>
              <a:t>Evidence must establish use of the mark in commerce as of the filing date</a:t>
            </a:r>
            <a:endParaRPr dirty="0"/>
          </a:p>
          <a:p>
            <a:pPr marL="1092200" lvl="1" indent="-457200" algn="l" rtl="0">
              <a:lnSpc>
                <a:spcPct val="90000"/>
              </a:lnSpc>
              <a:spcBef>
                <a:spcPts val="0"/>
              </a:spcBef>
              <a:spcAft>
                <a:spcPts val="600"/>
              </a:spcAft>
              <a:buSzPts val="2400"/>
              <a:buChar char="•"/>
            </a:pPr>
            <a:r>
              <a:rPr lang="en-US" sz="1800" dirty="0"/>
              <a:t>Specimens of use (but not previously submitted specimens alone)</a:t>
            </a:r>
            <a:endParaRPr dirty="0"/>
          </a:p>
          <a:p>
            <a:pPr marL="1092200" lvl="1" indent="-457200" algn="l" rtl="0">
              <a:lnSpc>
                <a:spcPct val="90000"/>
              </a:lnSpc>
              <a:spcBef>
                <a:spcPts val="0"/>
              </a:spcBef>
              <a:spcAft>
                <a:spcPts val="600"/>
              </a:spcAft>
              <a:buSzPts val="2400"/>
              <a:buChar char="•"/>
            </a:pPr>
            <a:r>
              <a:rPr lang="en-US" sz="1800" dirty="0"/>
              <a:t>Delete goods</a:t>
            </a:r>
            <a:endParaRPr dirty="0"/>
          </a:p>
          <a:p>
            <a:pPr marL="1092200" lvl="1" indent="-304800" algn="l" rtl="0">
              <a:lnSpc>
                <a:spcPct val="90000"/>
              </a:lnSpc>
              <a:spcBef>
                <a:spcPts val="0"/>
              </a:spcBef>
              <a:spcAft>
                <a:spcPts val="0"/>
              </a:spcAft>
              <a:buSzPts val="2400"/>
              <a:buNone/>
            </a:pPr>
            <a:endParaRPr sz="1800" dirty="0"/>
          </a:p>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body" idx="1"/>
          </p:nvPr>
        </p:nvSpPr>
        <p:spPr>
          <a:xfrm>
            <a:off x="838200" y="1825625"/>
            <a:ext cx="50343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a:t>THE COOP (RN 5186403): Not Instituted</a:t>
            </a:r>
            <a:endParaRPr/>
          </a:p>
          <a:p>
            <a:pPr marL="228600" lvl="0" indent="-50800" algn="l" rtl="0">
              <a:lnSpc>
                <a:spcPct val="90000"/>
              </a:lnSpc>
              <a:spcBef>
                <a:spcPts val="0"/>
              </a:spcBef>
              <a:spcAft>
                <a:spcPts val="0"/>
              </a:spcAft>
              <a:buSzPts val="2800"/>
              <a:buNone/>
            </a:pPr>
            <a:endParaRPr/>
          </a:p>
          <a:p>
            <a:pPr marL="635000" lvl="0" indent="-450850" algn="l" rtl="0">
              <a:lnSpc>
                <a:spcPct val="90000"/>
              </a:lnSpc>
              <a:spcBef>
                <a:spcPts val="0"/>
              </a:spcBef>
              <a:spcAft>
                <a:spcPts val="0"/>
              </a:spcAft>
              <a:buSzPts val="2700"/>
              <a:buChar char="•"/>
            </a:pPr>
            <a:r>
              <a:rPr lang="en-US" sz="2100"/>
              <a:t>Filed January 3, 2022</a:t>
            </a:r>
            <a:endParaRPr sz="2700"/>
          </a:p>
          <a:p>
            <a:pPr marL="635000" lvl="0" indent="-450850" algn="l" rtl="0">
              <a:lnSpc>
                <a:spcPct val="90000"/>
              </a:lnSpc>
              <a:spcBef>
                <a:spcPts val="0"/>
              </a:spcBef>
              <a:spcAft>
                <a:spcPts val="0"/>
              </a:spcAft>
              <a:buSzPts val="2700"/>
              <a:buChar char="•"/>
            </a:pPr>
            <a:r>
              <a:rPr lang="en-US" sz="2100"/>
              <a:t>Reexamination – claim marks not in use </a:t>
            </a:r>
            <a:endParaRPr sz="2700"/>
          </a:p>
          <a:p>
            <a:pPr marL="635000" lvl="0" indent="-450850" algn="l" rtl="0">
              <a:lnSpc>
                <a:spcPct val="90000"/>
              </a:lnSpc>
              <a:spcBef>
                <a:spcPts val="0"/>
              </a:spcBef>
              <a:spcAft>
                <a:spcPts val="0"/>
              </a:spcAft>
              <a:buSzPts val="2700"/>
              <a:buChar char="•"/>
            </a:pPr>
            <a:r>
              <a:rPr lang="en-US" sz="2100"/>
              <a:t>Cl. 43: Restaurant Services</a:t>
            </a:r>
            <a:endParaRPr sz="2700"/>
          </a:p>
          <a:p>
            <a:pPr marL="635000" lvl="0" indent="-450850" algn="l" rtl="0">
              <a:lnSpc>
                <a:spcPct val="90000"/>
              </a:lnSpc>
              <a:spcBef>
                <a:spcPts val="0"/>
              </a:spcBef>
              <a:spcAft>
                <a:spcPts val="0"/>
              </a:spcAft>
              <a:buSzPts val="2700"/>
              <a:buChar char="•"/>
            </a:pPr>
            <a:r>
              <a:rPr lang="en-US" sz="2100"/>
              <a:t>Feb. 17, 2022: Proceeding not instituted</a:t>
            </a:r>
            <a:endParaRPr sz="2700"/>
          </a:p>
          <a:p>
            <a:pPr marL="1092200" lvl="1" indent="-457200" algn="l" rtl="0">
              <a:lnSpc>
                <a:spcPct val="90000"/>
              </a:lnSpc>
              <a:spcBef>
                <a:spcPts val="0"/>
              </a:spcBef>
              <a:spcAft>
                <a:spcPts val="0"/>
              </a:spcAft>
              <a:buSzPts val="2400"/>
              <a:buChar char="•"/>
            </a:pPr>
            <a:r>
              <a:rPr lang="en-US" sz="1800"/>
              <a:t>No prima facie case that not in use as of filing date</a:t>
            </a:r>
            <a:endParaRPr/>
          </a:p>
          <a:p>
            <a:pPr marL="1092200" lvl="1" indent="-457200" algn="l" rtl="0">
              <a:lnSpc>
                <a:spcPct val="90000"/>
              </a:lnSpc>
              <a:spcBef>
                <a:spcPts val="0"/>
              </a:spcBef>
              <a:spcAft>
                <a:spcPts val="0"/>
              </a:spcAft>
              <a:buSzPts val="2400"/>
              <a:buChar char="•"/>
            </a:pPr>
            <a:r>
              <a:rPr lang="en-US" sz="1800"/>
              <a:t>Evidence does not comply with rules</a:t>
            </a:r>
            <a:endParaRPr/>
          </a:p>
          <a:p>
            <a:pPr marL="228600" lvl="0" indent="-50800" algn="l" rtl="0">
              <a:lnSpc>
                <a:spcPct val="90000"/>
              </a:lnSpc>
              <a:spcBef>
                <a:spcPts val="0"/>
              </a:spcBef>
              <a:spcAft>
                <a:spcPts val="0"/>
              </a:spcAft>
              <a:buClr>
                <a:schemeClr val="dk1"/>
              </a:buClr>
              <a:buSzPts val="2800"/>
              <a:buNone/>
            </a:pPr>
            <a:endParaRPr/>
          </a:p>
        </p:txBody>
      </p:sp>
      <p:sp>
        <p:nvSpPr>
          <p:cNvPr id="252" name="Google Shape;252;p36"/>
          <p:cNvSpPr/>
          <p:nvPr/>
        </p:nvSpPr>
        <p:spPr>
          <a:xfrm>
            <a:off x="5994398" y="1825624"/>
            <a:ext cx="5675087" cy="4351199"/>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a:t>
            </a:r>
            <a:r>
              <a:rPr lang="en-US" sz="1600" b="0" i="1" u="none" strike="noStrike" cap="none" dirty="0">
                <a:solidFill>
                  <a:srgbClr val="000000"/>
                </a:solidFill>
                <a:latin typeface="Arial"/>
                <a:ea typeface="Arial"/>
                <a:cs typeface="Arial"/>
                <a:sym typeface="Arial"/>
              </a:rPr>
              <a:t>I am the owner of a food truck called The Coop in Connecticut. A restaurant a couple of towns over has just changed its name to The Coop with the same brand colors as well as a similar logo and menu to my business. I am attempting to own the primary class trademark for The Coop in order to protect my business and brand. Since 2017 the trademark #87173514 is not in use in commerce for the specified goods or services. Google as well as Yelp lists this business as closed. Their website is no longer active, and their phone number is no longer in service. The Coop is no longer at their listed address. After searching for a new location, no such place was found. The latest review that was found was from 2017. No relative information proving this business is still active has been found. I have attempted to reach out to the lawyer who submitted the trademark application and received no response. I have also tried finding any other contact information for the business owner and had no success</a:t>
            </a:r>
            <a:r>
              <a:rPr lang="en-US" sz="1600" b="0" i="0" u="none" strike="noStrike" cap="none" dirty="0">
                <a:solidFill>
                  <a:srgbClr val="000000"/>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sp>
        <p:nvSpPr>
          <p:cNvPr id="253" name="Google Shape;253;p36"/>
          <p:cNvSpPr txBox="1">
            <a:spLocks noGrp="1"/>
          </p:cNvSpPr>
          <p:nvPr>
            <p:ph type="title"/>
          </p:nvPr>
        </p:nvSpPr>
        <p:spPr>
          <a:xfrm>
            <a:off x="186900" y="0"/>
            <a:ext cx="80706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Unsuccessful Reexamination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76412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u="sng" dirty="0"/>
              <a:t>Topics for Discussion</a:t>
            </a:r>
            <a:endParaRPr u="sng" dirty="0"/>
          </a:p>
          <a:p>
            <a:pPr marL="228600" lvl="0" indent="-50800" algn="l" rtl="0">
              <a:lnSpc>
                <a:spcPct val="90000"/>
              </a:lnSpc>
              <a:spcBef>
                <a:spcPts val="0"/>
              </a:spcBef>
              <a:spcAft>
                <a:spcPts val="0"/>
              </a:spcAft>
              <a:buClr>
                <a:schemeClr val="dk1"/>
              </a:buClr>
              <a:buSzPts val="2800"/>
              <a:buNone/>
            </a:pPr>
            <a:endParaRPr i="1" dirty="0"/>
          </a:p>
          <a:p>
            <a:pPr marL="228600" lvl="0" indent="-50800" algn="l" rtl="0">
              <a:lnSpc>
                <a:spcPct val="90000"/>
              </a:lnSpc>
              <a:spcBef>
                <a:spcPts val="0"/>
              </a:spcBef>
              <a:spcAft>
                <a:spcPts val="0"/>
              </a:spcAft>
              <a:buClr>
                <a:schemeClr val="dk1"/>
              </a:buClr>
              <a:buSzPts val="2800"/>
              <a:buNone/>
            </a:pPr>
            <a:r>
              <a:rPr lang="en-US" i="1" dirty="0" err="1"/>
              <a:t>Chutter</a:t>
            </a:r>
            <a:r>
              <a:rPr lang="en-US" i="1" dirty="0"/>
              <a:t>, Inc. v. Great Mgmt. Grp., LLC</a:t>
            </a:r>
            <a:endParaRPr dirty="0"/>
          </a:p>
          <a:p>
            <a:pPr marL="685800" lvl="0" indent="-50800" algn="l" rtl="0">
              <a:lnSpc>
                <a:spcPct val="90000"/>
              </a:lnSpc>
              <a:spcBef>
                <a:spcPts val="0"/>
              </a:spcBef>
              <a:spcAft>
                <a:spcPts val="0"/>
              </a:spcAft>
              <a:buClr>
                <a:schemeClr val="dk1"/>
              </a:buClr>
              <a:buSzPts val="2800"/>
              <a:buNone/>
            </a:pPr>
            <a:r>
              <a:rPr lang="en-US" b="0" dirty="0"/>
              <a:t>“Reckless Disregard” for Truth at the TTAB</a:t>
            </a:r>
            <a:endParaRPr b="0" dirty="0"/>
          </a:p>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0"/>
              </a:spcBef>
              <a:spcAft>
                <a:spcPts val="0"/>
              </a:spcAft>
              <a:buClr>
                <a:schemeClr val="dk1"/>
              </a:buClr>
              <a:buSzPts val="2800"/>
              <a:buNone/>
            </a:pPr>
            <a:r>
              <a:rPr lang="en-US" i="1" dirty="0" err="1"/>
              <a:t>Galperti</a:t>
            </a:r>
            <a:r>
              <a:rPr lang="en-US" i="1" dirty="0"/>
              <a:t>, Inc. v. </a:t>
            </a:r>
            <a:r>
              <a:rPr lang="en-US" i="1" dirty="0" err="1"/>
              <a:t>Galperti</a:t>
            </a:r>
            <a:r>
              <a:rPr lang="en-US" i="1" dirty="0"/>
              <a:t> </a:t>
            </a:r>
            <a:r>
              <a:rPr lang="en-US" i="1" dirty="0" err="1"/>
              <a:t>S.r.L</a:t>
            </a:r>
            <a:r>
              <a:rPr lang="en-US" i="1" dirty="0"/>
              <a:t>.</a:t>
            </a:r>
            <a:endParaRPr i="1" dirty="0"/>
          </a:p>
          <a:p>
            <a:pPr marL="685800" lvl="0" indent="-50800" algn="l" rtl="0">
              <a:lnSpc>
                <a:spcPct val="90000"/>
              </a:lnSpc>
              <a:spcBef>
                <a:spcPts val="0"/>
              </a:spcBef>
              <a:spcAft>
                <a:spcPts val="0"/>
              </a:spcAft>
              <a:buClr>
                <a:schemeClr val="dk1"/>
              </a:buClr>
              <a:buSzPts val="2800"/>
              <a:buNone/>
            </a:pPr>
            <a:r>
              <a:rPr lang="en-US" b="0" dirty="0"/>
              <a:t>2(f) Secondary Meaning and Validity at the CAFC</a:t>
            </a:r>
            <a:endParaRPr b="0" dirty="0"/>
          </a:p>
        </p:txBody>
      </p:sp>
      <p:sp>
        <p:nvSpPr>
          <p:cNvPr id="259" name="Google Shape;259;p37"/>
          <p:cNvSpPr txBox="1">
            <a:spLocks noGrp="1"/>
          </p:cNvSpPr>
          <p:nvPr>
            <p:ph type="title"/>
          </p:nvPr>
        </p:nvSpPr>
        <p:spPr>
          <a:xfrm>
            <a:off x="186900" y="0"/>
            <a:ext cx="5188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457200" lvl="0" indent="-361950" algn="l" rtl="0">
              <a:lnSpc>
                <a:spcPct val="100000"/>
              </a:lnSpc>
              <a:spcBef>
                <a:spcPts val="0"/>
              </a:spcBef>
              <a:spcAft>
                <a:spcPts val="0"/>
              </a:spcAft>
              <a:buSzPct val="100000"/>
              <a:buChar char="•"/>
            </a:pPr>
            <a:r>
              <a:rPr lang="en-US" sz="8400"/>
              <a:t>Trademark fraud has emerged again as a very hot topic, thanks to </a:t>
            </a:r>
            <a:r>
              <a:rPr lang="en-US" sz="8400" i="1"/>
              <a:t>Chutter</a:t>
            </a:r>
            <a:r>
              <a:rPr lang="en-US" sz="8400"/>
              <a:t> and </a:t>
            </a:r>
            <a:r>
              <a:rPr lang="en-US" sz="8400" i="1"/>
              <a:t>Galperti</a:t>
            </a:r>
            <a:r>
              <a:rPr lang="en-US" sz="8400"/>
              <a:t> in 2021, trademark fraud has been very quiet since </a:t>
            </a:r>
            <a:r>
              <a:rPr lang="en-US" sz="8400" i="1"/>
              <a:t>Bose</a:t>
            </a:r>
            <a:r>
              <a:rPr lang="en-US" sz="8400"/>
              <a:t> in 2009</a:t>
            </a:r>
            <a:endParaRPr sz="8400"/>
          </a:p>
          <a:p>
            <a:pPr marL="457200" lvl="0" indent="-361950" algn="l" rtl="0">
              <a:lnSpc>
                <a:spcPct val="100000"/>
              </a:lnSpc>
              <a:spcBef>
                <a:spcPts val="1000"/>
              </a:spcBef>
              <a:spcAft>
                <a:spcPts val="0"/>
              </a:spcAft>
              <a:buSzPct val="100000"/>
              <a:buChar char="•"/>
            </a:pPr>
            <a:r>
              <a:rPr lang="en-US" sz="8400"/>
              <a:t>Over the last nearly two decades, the legal standard of trademark fraud at the USPTO has evolved</a:t>
            </a:r>
            <a:endParaRPr sz="8400"/>
          </a:p>
          <a:p>
            <a:pPr marL="457200" lvl="0" indent="-361950" algn="l" rtl="0">
              <a:lnSpc>
                <a:spcPct val="100000"/>
              </a:lnSpc>
              <a:spcBef>
                <a:spcPts val="1000"/>
              </a:spcBef>
              <a:spcAft>
                <a:spcPts val="0"/>
              </a:spcAft>
              <a:buSzPct val="100000"/>
              <a:buChar char="•"/>
            </a:pPr>
            <a:r>
              <a:rPr lang="en-US" sz="8400"/>
              <a:t>It appears to be swinging like a pendulum, creating significant challenges for trademark owners and counsel</a:t>
            </a:r>
            <a:endParaRPr sz="8400"/>
          </a:p>
          <a:p>
            <a:pPr marL="457200" lvl="0" indent="-361950" algn="l" rtl="0">
              <a:lnSpc>
                <a:spcPct val="100000"/>
              </a:lnSpc>
              <a:spcBef>
                <a:spcPts val="1000"/>
              </a:spcBef>
              <a:spcAft>
                <a:spcPts val="0"/>
              </a:spcAft>
              <a:buSzPct val="100000"/>
              <a:buChar char="•"/>
            </a:pPr>
            <a:r>
              <a:rPr lang="en-US" sz="8400"/>
              <a:t>Every paper filed with the Trademark Office technically carries the risk of a fraud challenge</a:t>
            </a:r>
            <a:endParaRPr sz="8400"/>
          </a:p>
          <a:p>
            <a:pPr marL="457200" lvl="0" indent="-361950" algn="l" rtl="0">
              <a:lnSpc>
                <a:spcPct val="100000"/>
              </a:lnSpc>
              <a:spcBef>
                <a:spcPts val="1000"/>
              </a:spcBef>
              <a:spcAft>
                <a:spcPts val="0"/>
              </a:spcAft>
              <a:buSzPct val="100000"/>
              <a:buChar char="•"/>
            </a:pPr>
            <a:r>
              <a:rPr lang="en-US" sz="8400"/>
              <a:t>Even when you know you can defeat a fraud challenge, you still may lose, so caution is wise:</a:t>
            </a:r>
            <a:endParaRPr sz="8400"/>
          </a:p>
          <a:p>
            <a:pPr marL="914400" lvl="1" indent="-345281" algn="l" rtl="0">
              <a:lnSpc>
                <a:spcPct val="100000"/>
              </a:lnSpc>
              <a:spcBef>
                <a:spcPts val="1000"/>
              </a:spcBef>
              <a:spcAft>
                <a:spcPts val="0"/>
              </a:spcAft>
              <a:buSzPct val="100000"/>
              <a:buChar char="•"/>
            </a:pPr>
            <a:r>
              <a:rPr lang="en-US" sz="7350"/>
              <a:t>Unnecessarily surrenders leverage and emboldens adversary</a:t>
            </a:r>
            <a:endParaRPr sz="7350"/>
          </a:p>
          <a:p>
            <a:pPr marL="914400" lvl="1" indent="-345281" algn="l" rtl="0">
              <a:lnSpc>
                <a:spcPct val="100000"/>
              </a:lnSpc>
              <a:spcBef>
                <a:spcPts val="1000"/>
              </a:spcBef>
              <a:spcAft>
                <a:spcPts val="0"/>
              </a:spcAft>
              <a:buSzPct val="100000"/>
              <a:buChar char="•"/>
            </a:pPr>
            <a:r>
              <a:rPr lang="en-US" sz="7350"/>
              <a:t>Complicates issues in case and increases cost of successful defense</a:t>
            </a:r>
            <a:endParaRPr sz="7350"/>
          </a:p>
          <a:p>
            <a:pPr marL="914400" lvl="1" indent="-345281" algn="l" rtl="0">
              <a:lnSpc>
                <a:spcPct val="100000"/>
              </a:lnSpc>
              <a:spcBef>
                <a:spcPts val="1000"/>
              </a:spcBef>
              <a:spcAft>
                <a:spcPts val="0"/>
              </a:spcAft>
              <a:buSzPct val="100000"/>
              <a:buChar char="•"/>
            </a:pPr>
            <a:r>
              <a:rPr lang="en-US" sz="7350"/>
              <a:t>May lead to attorney as fact witness, client relationship issues, and possible finger pointing</a:t>
            </a:r>
            <a:endParaRPr sz="7350"/>
          </a:p>
          <a:p>
            <a:pPr marL="0" lvl="0" indent="0" algn="l" rtl="0">
              <a:lnSpc>
                <a:spcPct val="115000"/>
              </a:lnSpc>
              <a:spcBef>
                <a:spcPts val="1000"/>
              </a:spcBef>
              <a:spcAft>
                <a:spcPts val="0"/>
              </a:spcAft>
              <a:buNone/>
            </a:pPr>
            <a:endParaRPr sz="1400"/>
          </a:p>
          <a:p>
            <a:pPr marL="0" lvl="0" indent="0" algn="l" rtl="0">
              <a:lnSpc>
                <a:spcPct val="115000"/>
              </a:lnSpc>
              <a:spcBef>
                <a:spcPts val="1200"/>
              </a:spcBef>
              <a:spcAft>
                <a:spcPts val="0"/>
              </a:spcAft>
              <a:buNone/>
            </a:pPr>
            <a:endParaRPr sz="1100"/>
          </a:p>
          <a:p>
            <a:pPr marL="228600" lvl="0" indent="-50800" algn="l" rtl="0">
              <a:lnSpc>
                <a:spcPct val="90000"/>
              </a:lnSpc>
              <a:spcBef>
                <a:spcPts val="1200"/>
              </a:spcBef>
              <a:spcAft>
                <a:spcPts val="0"/>
              </a:spcAft>
              <a:buClr>
                <a:schemeClr val="dk1"/>
              </a:buClr>
              <a:buSzPct val="100000"/>
              <a:buNone/>
            </a:pPr>
            <a:endParaRPr/>
          </a:p>
          <a:p>
            <a:pPr marL="635000" lvl="0" indent="0" algn="l" rtl="0">
              <a:lnSpc>
                <a:spcPct val="90000"/>
              </a:lnSpc>
              <a:spcBef>
                <a:spcPts val="0"/>
              </a:spcBef>
              <a:spcAft>
                <a:spcPts val="0"/>
              </a:spcAft>
              <a:buClr>
                <a:schemeClr val="dk1"/>
              </a:buClr>
              <a:buSzPct val="100000"/>
              <a:buNone/>
            </a:pPr>
            <a:endParaRPr b="0"/>
          </a:p>
        </p:txBody>
      </p:sp>
      <p:sp>
        <p:nvSpPr>
          <p:cNvPr id="265" name="Google Shape;265;p38"/>
          <p:cNvSpPr txBox="1">
            <a:spLocks noGrp="1"/>
          </p:cNvSpPr>
          <p:nvPr>
            <p:ph type="title"/>
          </p:nvPr>
        </p:nvSpPr>
        <p:spPr>
          <a:xfrm>
            <a:off x="186900" y="0"/>
            <a:ext cx="93027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Big Picture</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body" idx="1"/>
          </p:nvPr>
        </p:nvSpPr>
        <p:spPr>
          <a:xfrm>
            <a:off x="838200" y="1825625"/>
            <a:ext cx="10515600" cy="4643400"/>
          </a:xfrm>
          <a:prstGeom prst="rect">
            <a:avLst/>
          </a:prstGeom>
        </p:spPr>
        <p:txBody>
          <a:bodyPr spcFirstLastPara="1" wrap="square" lIns="91425" tIns="45700" rIns="91425" bIns="45700" anchor="t" anchorCtr="0">
            <a:normAutofit fontScale="32500" lnSpcReduction="20000"/>
          </a:bodyPr>
          <a:lstStyle/>
          <a:p>
            <a:pPr marL="457200" lvl="0" indent="-377348" algn="l" rtl="0">
              <a:lnSpc>
                <a:spcPct val="115000"/>
              </a:lnSpc>
              <a:spcBef>
                <a:spcPts val="0"/>
              </a:spcBef>
              <a:spcAft>
                <a:spcPts val="0"/>
              </a:spcAft>
              <a:buSzPct val="100000"/>
              <a:buChar char="•"/>
            </a:pPr>
            <a:r>
              <a:rPr lang="en-US" sz="7207" dirty="0"/>
              <a:t>Fraud is a statutory defense to “incontestability” (15 U.S.C. §1115(b)(1))</a:t>
            </a:r>
            <a:endParaRPr sz="7207" dirty="0"/>
          </a:p>
          <a:p>
            <a:pPr marL="457200" lvl="0" indent="-377348" algn="l" rtl="0">
              <a:lnSpc>
                <a:spcPct val="115000"/>
              </a:lnSpc>
              <a:spcBef>
                <a:spcPts val="1000"/>
              </a:spcBef>
              <a:spcAft>
                <a:spcPts val="0"/>
              </a:spcAft>
              <a:buSzPct val="100000"/>
              <a:buChar char="•"/>
            </a:pPr>
            <a:r>
              <a:rPr lang="en-US" sz="7207" dirty="0"/>
              <a:t>Fraudulently obtained/maintained registrations may be cancelled “at any time” (15 U.S.C. §1064(3))</a:t>
            </a:r>
            <a:endParaRPr sz="7207" dirty="0"/>
          </a:p>
          <a:p>
            <a:pPr marL="457200" lvl="0" indent="-377348" algn="l" rtl="0">
              <a:lnSpc>
                <a:spcPct val="115000"/>
              </a:lnSpc>
              <a:spcBef>
                <a:spcPts val="1000"/>
              </a:spcBef>
              <a:spcAft>
                <a:spcPts val="0"/>
              </a:spcAft>
              <a:buSzPct val="100000"/>
              <a:buChar char="•"/>
            </a:pPr>
            <a:r>
              <a:rPr lang="en-US" sz="7207" u="sng" dirty="0"/>
              <a:t>Not</a:t>
            </a:r>
            <a:r>
              <a:rPr lang="en-US" sz="7207" dirty="0"/>
              <a:t> protected by the typical five-year statute of limitations that prevents most other statutory grounds for cancellation</a:t>
            </a:r>
            <a:endParaRPr sz="7207" dirty="0"/>
          </a:p>
          <a:p>
            <a:pPr marL="457200" lvl="0" indent="-377348" algn="l" rtl="0">
              <a:lnSpc>
                <a:spcPct val="115000"/>
              </a:lnSpc>
              <a:spcBef>
                <a:spcPts val="1000"/>
              </a:spcBef>
              <a:spcAft>
                <a:spcPts val="0"/>
              </a:spcAft>
              <a:buSzPct val="100000"/>
              <a:buChar char="•"/>
            </a:pPr>
            <a:r>
              <a:rPr lang="en-US" sz="7207" dirty="0"/>
              <a:t>Legal consequences of a successful fraud challenge can be a significant payoff, especially if it alters priority in a case</a:t>
            </a:r>
            <a:endParaRPr sz="7207" dirty="0"/>
          </a:p>
          <a:p>
            <a:pPr marL="457200" lvl="0" indent="-377348" algn="l" rtl="0">
              <a:lnSpc>
                <a:spcPct val="115000"/>
              </a:lnSpc>
              <a:spcBef>
                <a:spcPts val="1000"/>
              </a:spcBef>
              <a:spcAft>
                <a:spcPts val="0"/>
              </a:spcAft>
              <a:buSzPct val="100000"/>
              <a:buChar char="•"/>
            </a:pPr>
            <a:r>
              <a:rPr lang="en-US" sz="7207" dirty="0"/>
              <a:t>Fraud cannot be cured and results in complete cancellation, as opposed to cancellation of only the portion of the registration impacted by the fraud</a:t>
            </a:r>
            <a:endParaRPr sz="7207" dirty="0"/>
          </a:p>
          <a:p>
            <a:pPr marL="0" lvl="0" indent="0" algn="l" rtl="0">
              <a:spcBef>
                <a:spcPts val="1000"/>
              </a:spcBef>
              <a:spcAft>
                <a:spcPts val="0"/>
              </a:spcAft>
              <a:buNone/>
            </a:pPr>
            <a:endParaRPr dirty="0"/>
          </a:p>
        </p:txBody>
      </p:sp>
      <p:sp>
        <p:nvSpPr>
          <p:cNvPr id="271" name="Google Shape;271;p39"/>
          <p:cNvSpPr txBox="1">
            <a:spLocks noGrp="1"/>
          </p:cNvSpPr>
          <p:nvPr>
            <p:ph type="title"/>
          </p:nvPr>
        </p:nvSpPr>
        <p:spPr>
          <a:xfrm>
            <a:off x="236225" y="59200"/>
            <a:ext cx="9772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Big Picture</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body" idx="1"/>
          </p:nvPr>
        </p:nvSpPr>
        <p:spPr>
          <a:xfrm>
            <a:off x="838200" y="1730829"/>
            <a:ext cx="10515600" cy="4815896"/>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SzPts val="1700"/>
              <a:buChar char="•"/>
            </a:pPr>
            <a:r>
              <a:rPr lang="en-US" sz="1700" dirty="0"/>
              <a:t>Once upon a time, until 2003, trademark fraud claims were considered highly disfavored</a:t>
            </a:r>
            <a:endParaRPr sz="1700" dirty="0"/>
          </a:p>
          <a:p>
            <a:pPr marL="457200" lvl="0" indent="-336550" algn="l" rtl="0">
              <a:lnSpc>
                <a:spcPct val="115000"/>
              </a:lnSpc>
              <a:spcBef>
                <a:spcPts val="1000"/>
              </a:spcBef>
              <a:spcAft>
                <a:spcPts val="0"/>
              </a:spcAft>
              <a:buSzPts val="1700"/>
              <a:buChar char="•"/>
            </a:pPr>
            <a:r>
              <a:rPr lang="en-US" sz="1700" dirty="0"/>
              <a:t>They were criticized as unproductive litigation diversions – “often pled,” but “rarely proven”</a:t>
            </a:r>
            <a:endParaRPr sz="1700" dirty="0"/>
          </a:p>
          <a:p>
            <a:pPr marL="457200" lvl="0" indent="-336550" algn="l" rtl="0">
              <a:lnSpc>
                <a:spcPct val="115000"/>
              </a:lnSpc>
              <a:spcBef>
                <a:spcPts val="1000"/>
              </a:spcBef>
              <a:spcAft>
                <a:spcPts val="0"/>
              </a:spcAft>
              <a:buSzPts val="1700"/>
              <a:buChar char="•"/>
            </a:pPr>
            <a:r>
              <a:rPr lang="en-US" sz="1700" dirty="0"/>
              <a:t>To succeed — during the period prior to 2003, the alleged fraud had to be “proven to the hilt,” with “clear and convincing evidence,” leaving nothing to “speculation, conjecture or surmise”</a:t>
            </a:r>
            <a:endParaRPr sz="1700" dirty="0"/>
          </a:p>
          <a:p>
            <a:pPr marL="457200" lvl="0" indent="-336550" algn="l" rtl="0">
              <a:lnSpc>
                <a:spcPct val="115000"/>
              </a:lnSpc>
              <a:spcBef>
                <a:spcPts val="1000"/>
              </a:spcBef>
              <a:spcAft>
                <a:spcPts val="0"/>
              </a:spcAft>
              <a:buSzPts val="1700"/>
              <a:buChar char="•"/>
            </a:pPr>
            <a:r>
              <a:rPr lang="en-US" sz="1700" dirty="0"/>
              <a:t>All doubts had to be resolved against the party making the claim and in favor of the accused</a:t>
            </a:r>
            <a:endParaRPr sz="1700" dirty="0"/>
          </a:p>
          <a:p>
            <a:pPr marL="457200" lvl="0" indent="-336550" algn="l" rtl="0">
              <a:lnSpc>
                <a:spcPct val="115000"/>
              </a:lnSpc>
              <a:spcBef>
                <a:spcPts val="1000"/>
              </a:spcBef>
              <a:spcAft>
                <a:spcPts val="0"/>
              </a:spcAft>
              <a:buSzPts val="1700"/>
              <a:buChar char="•"/>
            </a:pPr>
            <a:r>
              <a:rPr lang="en-US" sz="1700" dirty="0"/>
              <a:t>In those days, falsity was not necessarily fraud — fraud was really fraud</a:t>
            </a:r>
            <a:endParaRPr sz="1700" dirty="0"/>
          </a:p>
          <a:p>
            <a:pPr marL="457200" lvl="0" indent="-336550" algn="l" rtl="0">
              <a:lnSpc>
                <a:spcPct val="115000"/>
              </a:lnSpc>
              <a:spcBef>
                <a:spcPts val="1000"/>
              </a:spcBef>
              <a:spcAft>
                <a:spcPts val="0"/>
              </a:spcAft>
              <a:buSzPts val="1700"/>
              <a:buChar char="•"/>
            </a:pPr>
            <a:r>
              <a:rPr lang="en-US" sz="1700" dirty="0"/>
              <a:t>Given the seriousness of the charge, the focus was directed to whether the accused had the requisite subjective intent to deceive the USPTO, while knowingly making false statements of material fact.</a:t>
            </a:r>
            <a:endParaRPr sz="1700" dirty="0"/>
          </a:p>
          <a:p>
            <a:pPr marL="457200" lvl="0" indent="-336550" algn="l" rtl="0">
              <a:lnSpc>
                <a:spcPct val="115000"/>
              </a:lnSpc>
              <a:spcBef>
                <a:spcPts val="1000"/>
              </a:spcBef>
              <a:spcAft>
                <a:spcPts val="0"/>
              </a:spcAft>
              <a:buSzPts val="1700"/>
              <a:buChar char="•"/>
            </a:pPr>
            <a:r>
              <a:rPr lang="en-US" sz="1700" dirty="0"/>
              <a:t>Mere inadvertence, sloppiness, carelessness, ignorance, honest mistakes or misunderstandings, and negligent — even grossly negligent — falsity or omissions were excused because they could not satisfy the very significant clear and convincing standard</a:t>
            </a:r>
            <a:endParaRPr sz="1700" dirty="0"/>
          </a:p>
          <a:p>
            <a:pPr marL="0" lvl="0" indent="0" algn="l" rtl="0">
              <a:spcBef>
                <a:spcPts val="1000"/>
              </a:spcBef>
              <a:spcAft>
                <a:spcPts val="1000"/>
              </a:spcAft>
              <a:buNone/>
            </a:pPr>
            <a:endParaRPr sz="1100" dirty="0"/>
          </a:p>
        </p:txBody>
      </p:sp>
      <p:sp>
        <p:nvSpPr>
          <p:cNvPr id="277" name="Google Shape;277;p40"/>
          <p:cNvSpPr txBox="1">
            <a:spLocks noGrp="1"/>
          </p:cNvSpPr>
          <p:nvPr>
            <p:ph type="title"/>
          </p:nvPr>
        </p:nvSpPr>
        <p:spPr>
          <a:xfrm>
            <a:off x="186900" y="0"/>
            <a:ext cx="95751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Big Picture</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body" idx="1"/>
          </p:nvPr>
        </p:nvSpPr>
        <p:spPr>
          <a:xfrm>
            <a:off x="915575" y="1611086"/>
            <a:ext cx="10515600" cy="4802039"/>
          </a:xfrm>
          <a:prstGeom prst="rect">
            <a:avLst/>
          </a:prstGeom>
        </p:spPr>
        <p:txBody>
          <a:bodyPr spcFirstLastPara="1" wrap="square" lIns="91425" tIns="45700" rIns="91425" bIns="45700" anchor="t" anchorCtr="0">
            <a:noAutofit/>
          </a:bodyPr>
          <a:lstStyle/>
          <a:p>
            <a:pPr marL="457200" lvl="0" indent="-307975" algn="l" rtl="0">
              <a:lnSpc>
                <a:spcPct val="100000"/>
              </a:lnSpc>
              <a:spcBef>
                <a:spcPts val="0"/>
              </a:spcBef>
              <a:spcAft>
                <a:spcPts val="0"/>
              </a:spcAft>
              <a:buSzPts val="1250"/>
              <a:buChar char="•"/>
            </a:pPr>
            <a:r>
              <a:rPr lang="en-US" sz="1800" dirty="0"/>
              <a:t>Then, the fraud pendulum swung in the opposite direction — let’s call it the </a:t>
            </a:r>
            <a:r>
              <a:rPr lang="en-US" sz="1800" i="1" dirty="0" err="1"/>
              <a:t>Medinol</a:t>
            </a:r>
            <a:r>
              <a:rPr lang="en-US" sz="1800" i="1" dirty="0"/>
              <a:t> </a:t>
            </a:r>
            <a:r>
              <a:rPr lang="en-US" sz="1800" dirty="0"/>
              <a:t>era — extending from 2003-2009</a:t>
            </a:r>
            <a:endParaRPr sz="1800" dirty="0"/>
          </a:p>
          <a:p>
            <a:pPr marL="457200" lvl="0" indent="-307975" algn="l" rtl="0">
              <a:lnSpc>
                <a:spcPct val="100000"/>
              </a:lnSpc>
              <a:spcBef>
                <a:spcPts val="1000"/>
              </a:spcBef>
              <a:spcAft>
                <a:spcPts val="0"/>
              </a:spcAft>
              <a:buSzPts val="1250"/>
              <a:buChar char="•"/>
            </a:pPr>
            <a:r>
              <a:rPr lang="en-US" sz="1250" dirty="0"/>
              <a:t>During that period, the TTAB of the USPTO, granted fraud-based trademark oppositions and cancellations at a record pace, even on summary judgment (sometimes even </a:t>
            </a:r>
            <a:r>
              <a:rPr lang="en-US" sz="1250" i="1" dirty="0" err="1"/>
              <a:t>sua</a:t>
            </a:r>
            <a:r>
              <a:rPr lang="en-US" sz="1250" i="1" dirty="0"/>
              <a:t> sponte</a:t>
            </a:r>
            <a:r>
              <a:rPr lang="en-US" sz="1250" dirty="0"/>
              <a:t>, as was the case in </a:t>
            </a:r>
            <a:r>
              <a:rPr lang="en-US" sz="1250" i="1" dirty="0" err="1"/>
              <a:t>Medinol</a:t>
            </a:r>
            <a:r>
              <a:rPr lang="en-US" sz="1250" dirty="0"/>
              <a:t>)</a:t>
            </a:r>
            <a:endParaRPr sz="1250" dirty="0"/>
          </a:p>
          <a:p>
            <a:pPr marL="457200" lvl="0" indent="-307975" algn="l" rtl="0">
              <a:lnSpc>
                <a:spcPct val="100000"/>
              </a:lnSpc>
              <a:spcBef>
                <a:spcPts val="1000"/>
              </a:spcBef>
              <a:spcAft>
                <a:spcPts val="0"/>
              </a:spcAft>
              <a:buSzPts val="1250"/>
              <a:buChar char="•"/>
            </a:pPr>
            <a:r>
              <a:rPr lang="en-US" sz="1250" dirty="0"/>
              <a:t>The TTAB did so by employing a much easier-to-prove strict liability or mere negligence standard, requiring only that the accused either knew or “should have known” the material statement was false:</a:t>
            </a:r>
            <a:endParaRPr sz="1250" dirty="0"/>
          </a:p>
          <a:p>
            <a:pPr marL="914400" lvl="1" indent="-298450" algn="l" rtl="0">
              <a:lnSpc>
                <a:spcPct val="115000"/>
              </a:lnSpc>
              <a:spcBef>
                <a:spcPts val="1000"/>
              </a:spcBef>
              <a:spcAft>
                <a:spcPts val="0"/>
              </a:spcAft>
              <a:buSzPts val="1100"/>
              <a:buChar char="•"/>
            </a:pPr>
            <a:r>
              <a:rPr lang="en-US" sz="1100" dirty="0"/>
              <a:t>In </a:t>
            </a:r>
            <a:r>
              <a:rPr lang="en-US" sz="1100" i="1" dirty="0" err="1"/>
              <a:t>Medinol</a:t>
            </a:r>
            <a:r>
              <a:rPr lang="en-US" sz="1100" dirty="0"/>
              <a:t>, Neuro </a:t>
            </a:r>
            <a:r>
              <a:rPr lang="en-US" sz="1100" dirty="0" err="1"/>
              <a:t>Vasx</a:t>
            </a:r>
            <a:r>
              <a:rPr lang="en-US" sz="1100" dirty="0"/>
              <a:t> had an ITU application mature into a registration covering “medical devices, namely, neurological stents and catheters”</a:t>
            </a:r>
            <a:endParaRPr sz="1100" dirty="0"/>
          </a:p>
          <a:p>
            <a:pPr marL="914400" lvl="1" indent="-298450" algn="l" rtl="0">
              <a:lnSpc>
                <a:spcPct val="115000"/>
              </a:lnSpc>
              <a:spcBef>
                <a:spcPts val="0"/>
              </a:spcBef>
              <a:spcAft>
                <a:spcPts val="0"/>
              </a:spcAft>
              <a:buSzPts val="1100"/>
              <a:buChar char="•"/>
            </a:pPr>
            <a:r>
              <a:rPr lang="en-US" sz="1100" dirty="0"/>
              <a:t>However, it admitted in the answer to a cancellation action that it, in fact, had never used the mark in connection with “stents,” only “catheters,” either at the time of filing its statement of use or later</a:t>
            </a:r>
            <a:endParaRPr sz="1100" dirty="0"/>
          </a:p>
          <a:p>
            <a:pPr marL="914400" lvl="1" indent="-298450" algn="l" rtl="0">
              <a:lnSpc>
                <a:spcPct val="115000"/>
              </a:lnSpc>
              <a:spcBef>
                <a:spcPts val="0"/>
              </a:spcBef>
              <a:spcAft>
                <a:spcPts val="0"/>
              </a:spcAft>
              <a:buSzPts val="1100"/>
              <a:buChar char="•"/>
            </a:pPr>
            <a:r>
              <a:rPr lang="en-US" sz="1100" dirty="0"/>
              <a:t>Concerned about the solemnity of the sworn statements made when filing trademark documents with the PTO, </a:t>
            </a:r>
            <a:r>
              <a:rPr lang="en-US" sz="1100" i="1" dirty="0" err="1"/>
              <a:t>sua</a:t>
            </a:r>
            <a:r>
              <a:rPr lang="en-US" sz="1100" i="1" dirty="0"/>
              <a:t> sponte</a:t>
            </a:r>
            <a:r>
              <a:rPr lang="en-US" sz="1100" dirty="0"/>
              <a:t>, the TTAB entered summary judgment against Neuro </a:t>
            </a:r>
            <a:r>
              <a:rPr lang="en-US" sz="1100" dirty="0" err="1"/>
              <a:t>Vasx</a:t>
            </a:r>
            <a:endParaRPr sz="1100" dirty="0"/>
          </a:p>
          <a:p>
            <a:pPr marL="914400" lvl="1" indent="-298450" algn="l" rtl="0">
              <a:lnSpc>
                <a:spcPct val="115000"/>
              </a:lnSpc>
              <a:spcBef>
                <a:spcPts val="0"/>
              </a:spcBef>
              <a:spcAft>
                <a:spcPts val="0"/>
              </a:spcAft>
              <a:buSzPts val="1100"/>
              <a:buChar char="•"/>
            </a:pPr>
            <a:r>
              <a:rPr lang="en-US" sz="1100" i="1" u="sng" dirty="0" err="1"/>
              <a:t>Medinol</a:t>
            </a:r>
            <a:r>
              <a:rPr lang="en-US" sz="1100" i="1" u="sng" dirty="0"/>
              <a:t> </a:t>
            </a:r>
            <a:r>
              <a:rPr lang="en-US" sz="1100" u="sng" dirty="0"/>
              <a:t>holding</a:t>
            </a:r>
            <a:r>
              <a:rPr lang="en-US" sz="1100" dirty="0"/>
              <a:t>: “A trademark applicant commits fraud in procuring a registration when it makes material representations of fact in its declaration which it knows or should know to be false or misleading”</a:t>
            </a:r>
            <a:endParaRPr sz="1100" dirty="0"/>
          </a:p>
          <a:p>
            <a:pPr marL="914400" lvl="1" indent="-298450" algn="l" rtl="0">
              <a:lnSpc>
                <a:spcPct val="115000"/>
              </a:lnSpc>
              <a:spcBef>
                <a:spcPts val="0"/>
              </a:spcBef>
              <a:spcAft>
                <a:spcPts val="0"/>
              </a:spcAft>
              <a:buSzPts val="1100"/>
              <a:buChar char="•"/>
            </a:pPr>
            <a:r>
              <a:rPr lang="en-US" sz="1100" dirty="0"/>
              <a:t>That the improper inclusion of stents was “’apparently overlooked’ – does nothing to undercut the conclusion that respondent knew or should have known that its statement of use was materially incorrect”</a:t>
            </a:r>
            <a:endParaRPr sz="1100" dirty="0"/>
          </a:p>
          <a:p>
            <a:pPr marL="914400" lvl="1" indent="-298450" algn="l" rtl="0">
              <a:lnSpc>
                <a:spcPct val="115000"/>
              </a:lnSpc>
              <a:spcBef>
                <a:spcPts val="0"/>
              </a:spcBef>
              <a:spcAft>
                <a:spcPts val="0"/>
              </a:spcAft>
              <a:buSzPts val="1100"/>
              <a:buChar char="•"/>
            </a:pPr>
            <a:r>
              <a:rPr lang="en-US" sz="1100" dirty="0"/>
              <a:t>“Respondent’s knowledge that its mark was not in use on stents – or its reckless disregard for the truth – is all that is required to establish intent to commit fraud in the procurement of a registration.”</a:t>
            </a:r>
            <a:endParaRPr sz="1100" dirty="0"/>
          </a:p>
          <a:p>
            <a:pPr marL="457200" lvl="0" indent="-307975" algn="l" rtl="0">
              <a:lnSpc>
                <a:spcPct val="100000"/>
              </a:lnSpc>
              <a:spcBef>
                <a:spcPts val="1000"/>
              </a:spcBef>
              <a:spcAft>
                <a:spcPts val="0"/>
              </a:spcAft>
              <a:buSzPts val="1250"/>
              <a:buChar char="•"/>
            </a:pPr>
            <a:r>
              <a:rPr lang="en-US" sz="1250" dirty="0"/>
              <a:t>After </a:t>
            </a:r>
            <a:r>
              <a:rPr lang="en-US" sz="1250" i="1" dirty="0" err="1"/>
              <a:t>Medinol</a:t>
            </a:r>
            <a:r>
              <a:rPr lang="en-US" sz="1250" dirty="0"/>
              <a:t>, if a trademark owner knew or “should have known” it made a materially false statement to the Trademark Office, the entire resulting trademark registration was subject to cancellation at any time</a:t>
            </a:r>
            <a:endParaRPr sz="1250" dirty="0"/>
          </a:p>
          <a:p>
            <a:pPr marL="457200" lvl="0" indent="-307975" algn="l" rtl="0">
              <a:lnSpc>
                <a:spcPct val="100000"/>
              </a:lnSpc>
              <a:spcBef>
                <a:spcPts val="1000"/>
              </a:spcBef>
              <a:spcAft>
                <a:spcPts val="0"/>
              </a:spcAft>
              <a:buSzPts val="1250"/>
              <a:buChar char="•"/>
            </a:pPr>
            <a:r>
              <a:rPr lang="en-US" sz="1250" dirty="0"/>
              <a:t>Most of the successful fraud cases during the </a:t>
            </a:r>
            <a:r>
              <a:rPr lang="en-US" sz="1250" i="1" dirty="0" err="1"/>
              <a:t>Medinol</a:t>
            </a:r>
            <a:r>
              <a:rPr lang="en-US" sz="1250" i="1" dirty="0"/>
              <a:t>-era </a:t>
            </a:r>
            <a:r>
              <a:rPr lang="en-US" sz="1250" dirty="0"/>
              <a:t>fell into the “overinclusive goods and services” category of fraud cases</a:t>
            </a:r>
            <a:endParaRPr sz="1250" dirty="0"/>
          </a:p>
          <a:p>
            <a:pPr marL="457200" lvl="0" indent="0" algn="l" rtl="0">
              <a:lnSpc>
                <a:spcPct val="115000"/>
              </a:lnSpc>
              <a:spcBef>
                <a:spcPts val="1000"/>
              </a:spcBef>
              <a:spcAft>
                <a:spcPts val="0"/>
              </a:spcAft>
              <a:buNone/>
            </a:pPr>
            <a:endParaRPr sz="1100" dirty="0"/>
          </a:p>
          <a:p>
            <a:pPr marL="0" lvl="0" indent="0" algn="l" rtl="0">
              <a:lnSpc>
                <a:spcPct val="115000"/>
              </a:lnSpc>
              <a:spcBef>
                <a:spcPts val="1200"/>
              </a:spcBef>
              <a:spcAft>
                <a:spcPts val="0"/>
              </a:spcAft>
              <a:buNone/>
            </a:pPr>
            <a:endParaRPr sz="1500" dirty="0"/>
          </a:p>
          <a:p>
            <a:pPr marL="0" lvl="0" indent="0" algn="l" rtl="0">
              <a:spcBef>
                <a:spcPts val="1000"/>
              </a:spcBef>
              <a:spcAft>
                <a:spcPts val="1000"/>
              </a:spcAft>
              <a:buNone/>
            </a:pPr>
            <a:endParaRPr sz="1100" dirty="0"/>
          </a:p>
        </p:txBody>
      </p:sp>
      <p:sp>
        <p:nvSpPr>
          <p:cNvPr id="283" name="Google Shape;283;p41"/>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Medinol</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39E5-E4BC-5444-AC67-8706CC1D4533}"/>
              </a:ext>
            </a:extLst>
          </p:cNvPr>
          <p:cNvSpPr>
            <a:spLocks noGrp="1"/>
          </p:cNvSpPr>
          <p:nvPr>
            <p:ph type="title"/>
          </p:nvPr>
        </p:nvSpPr>
        <p:spPr>
          <a:xfrm>
            <a:off x="6363855" y="365125"/>
            <a:ext cx="4989944" cy="1325563"/>
          </a:xfrm>
        </p:spPr>
        <p:txBody>
          <a:bodyPr/>
          <a:lstStyle/>
          <a:p>
            <a:r>
              <a:rPr lang="en-US" dirty="0">
                <a:solidFill>
                  <a:schemeClr val="bg1"/>
                </a:solidFill>
              </a:rPr>
              <a:t>Panelists</a:t>
            </a:r>
          </a:p>
        </p:txBody>
      </p:sp>
      <p:pic>
        <p:nvPicPr>
          <p:cNvPr id="5" name="Picture 4">
            <a:extLst>
              <a:ext uri="{FF2B5EF4-FFF2-40B4-BE49-F238E27FC236}">
                <a16:creationId xmlns:a16="http://schemas.microsoft.com/office/drawing/2014/main" id="{6128EAE5-B9BC-3F43-8A87-BE676FE030B2}"/>
              </a:ext>
            </a:extLst>
          </p:cNvPr>
          <p:cNvPicPr>
            <a:picLocks noChangeAspect="1"/>
          </p:cNvPicPr>
          <p:nvPr/>
        </p:nvPicPr>
        <p:blipFill rotWithShape="1">
          <a:blip r:embed="rId2"/>
          <a:srcRect l="7714" r="2773"/>
          <a:stretch/>
        </p:blipFill>
        <p:spPr>
          <a:xfrm>
            <a:off x="5099386" y="1769865"/>
            <a:ext cx="2002770" cy="2084351"/>
          </a:xfrm>
          <a:prstGeom prst="ellipse">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6DD5434-04AD-5448-B422-89672A30145F}"/>
              </a:ext>
            </a:extLst>
          </p:cNvPr>
          <p:cNvPicPr>
            <a:picLocks noChangeAspect="1"/>
          </p:cNvPicPr>
          <p:nvPr/>
        </p:nvPicPr>
        <p:blipFill rotWithShape="1">
          <a:blip r:embed="rId3"/>
          <a:srcRect l="14502" t="14363" r="14934" b="13351"/>
          <a:stretch/>
        </p:blipFill>
        <p:spPr>
          <a:xfrm>
            <a:off x="7429444" y="1750463"/>
            <a:ext cx="2090925" cy="2103753"/>
          </a:xfrm>
          <a:prstGeom prst="ellipse">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1E7100E-4749-BC46-BE0E-C857CB81B34E}"/>
              </a:ext>
            </a:extLst>
          </p:cNvPr>
          <p:cNvPicPr>
            <a:picLocks noChangeAspect="1"/>
          </p:cNvPicPr>
          <p:nvPr/>
        </p:nvPicPr>
        <p:blipFill rotWithShape="1">
          <a:blip r:embed="rId4"/>
          <a:srcRect l="15422" t="5777" r="12085" b="21669"/>
          <a:stretch/>
        </p:blipFill>
        <p:spPr>
          <a:xfrm>
            <a:off x="334465" y="1769866"/>
            <a:ext cx="2055172" cy="2084350"/>
          </a:xfrm>
          <a:prstGeom prst="ellipse">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75BB4D4-16B9-5F49-8212-68F257C49C39}"/>
              </a:ext>
            </a:extLst>
          </p:cNvPr>
          <p:cNvSpPr txBox="1"/>
          <p:nvPr/>
        </p:nvSpPr>
        <p:spPr>
          <a:xfrm>
            <a:off x="115372" y="4051428"/>
            <a:ext cx="22289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Stephen Baird</a:t>
            </a:r>
          </a:p>
        </p:txBody>
      </p:sp>
      <p:pic>
        <p:nvPicPr>
          <p:cNvPr id="8" name="Picture 7">
            <a:extLst>
              <a:ext uri="{FF2B5EF4-FFF2-40B4-BE49-F238E27FC236}">
                <a16:creationId xmlns:a16="http://schemas.microsoft.com/office/drawing/2014/main" id="{69F43487-977A-DD43-8499-2861391F450C}"/>
              </a:ext>
            </a:extLst>
          </p:cNvPr>
          <p:cNvPicPr>
            <a:picLocks noChangeAspect="1"/>
          </p:cNvPicPr>
          <p:nvPr/>
        </p:nvPicPr>
        <p:blipFill rotWithShape="1">
          <a:blip r:embed="rId5"/>
          <a:srcRect l="11933" t="3238" r="8234" b="6332"/>
          <a:stretch/>
        </p:blipFill>
        <p:spPr>
          <a:xfrm>
            <a:off x="2716926" y="1769866"/>
            <a:ext cx="2055172" cy="2084350"/>
          </a:xfrm>
          <a:prstGeom prst="ellipse">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D48824F-D9C0-844A-BAC9-6A1ACC6DA7A4}"/>
              </a:ext>
            </a:extLst>
          </p:cNvPr>
          <p:cNvSpPr txBox="1"/>
          <p:nvPr/>
        </p:nvSpPr>
        <p:spPr>
          <a:xfrm>
            <a:off x="2399470"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Katie </a:t>
            </a:r>
            <a:r>
              <a:rPr lang="en-US" sz="2000" b="1" dirty="0" err="1">
                <a:latin typeface="Arial" panose="020B0604020202020204" pitchFamily="34" charset="0"/>
                <a:cs typeface="Arial" panose="020B0604020202020204" pitchFamily="34" charset="0"/>
              </a:rPr>
              <a:t>Laatch</a:t>
            </a:r>
            <a:r>
              <a:rPr lang="en-US" sz="2000" b="1" dirty="0">
                <a:latin typeface="Arial" panose="020B0604020202020204" pitchFamily="34" charset="0"/>
                <a:cs typeface="Arial" panose="020B0604020202020204" pitchFamily="34" charset="0"/>
              </a:rPr>
              <a:t> Fink</a:t>
            </a:r>
          </a:p>
        </p:txBody>
      </p:sp>
      <p:sp>
        <p:nvSpPr>
          <p:cNvPr id="14" name="TextBox 13">
            <a:extLst>
              <a:ext uri="{FF2B5EF4-FFF2-40B4-BE49-F238E27FC236}">
                <a16:creationId xmlns:a16="http://schemas.microsoft.com/office/drawing/2014/main" id="{1B7F7464-B8C9-3340-9E25-25A9AAABB527}"/>
              </a:ext>
            </a:extLst>
          </p:cNvPr>
          <p:cNvSpPr txBox="1"/>
          <p:nvPr/>
        </p:nvSpPr>
        <p:spPr>
          <a:xfrm>
            <a:off x="4872234"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Michael McCue</a:t>
            </a:r>
          </a:p>
        </p:txBody>
      </p:sp>
      <p:sp>
        <p:nvSpPr>
          <p:cNvPr id="15" name="TextBox 14">
            <a:extLst>
              <a:ext uri="{FF2B5EF4-FFF2-40B4-BE49-F238E27FC236}">
                <a16:creationId xmlns:a16="http://schemas.microsoft.com/office/drawing/2014/main" id="{B4941C0C-136B-A24D-9C4B-4D1006520412}"/>
              </a:ext>
            </a:extLst>
          </p:cNvPr>
          <p:cNvSpPr txBox="1"/>
          <p:nvPr/>
        </p:nvSpPr>
        <p:spPr>
          <a:xfrm>
            <a:off x="7271386"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Justin Powley</a:t>
            </a:r>
          </a:p>
        </p:txBody>
      </p:sp>
      <p:sp>
        <p:nvSpPr>
          <p:cNvPr id="16" name="TextBox 15">
            <a:extLst>
              <a:ext uri="{FF2B5EF4-FFF2-40B4-BE49-F238E27FC236}">
                <a16:creationId xmlns:a16="http://schemas.microsoft.com/office/drawing/2014/main" id="{5C202910-B6A1-0E4A-85EA-6D13A6C28CB3}"/>
              </a:ext>
            </a:extLst>
          </p:cNvPr>
          <p:cNvSpPr txBox="1"/>
          <p:nvPr/>
        </p:nvSpPr>
        <p:spPr>
          <a:xfrm>
            <a:off x="9566497"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Hope </a:t>
            </a:r>
            <a:r>
              <a:rPr lang="en-US" sz="2000" b="1" dirty="0" err="1">
                <a:latin typeface="Arial" panose="020B0604020202020204" pitchFamily="34" charset="0"/>
                <a:cs typeface="Arial" panose="020B0604020202020204" pitchFamily="34" charset="0"/>
              </a:rPr>
              <a:t>Shovein</a:t>
            </a:r>
            <a:endParaRPr lang="en-US" sz="20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E138E82-737C-E34C-822D-1FFD68A8BF3C}"/>
              </a:ext>
            </a:extLst>
          </p:cNvPr>
          <p:cNvPicPr>
            <a:picLocks noChangeAspect="1"/>
          </p:cNvPicPr>
          <p:nvPr/>
        </p:nvPicPr>
        <p:blipFill>
          <a:blip r:embed="rId6"/>
          <a:stretch>
            <a:fillRect/>
          </a:stretch>
        </p:blipFill>
        <p:spPr>
          <a:xfrm>
            <a:off x="282004" y="4423263"/>
            <a:ext cx="2083335" cy="518190"/>
          </a:xfrm>
          <a:prstGeom prst="rect">
            <a:avLst/>
          </a:prstGeom>
        </p:spPr>
      </p:pic>
      <p:pic>
        <p:nvPicPr>
          <p:cNvPr id="18" name="Picture 17">
            <a:extLst>
              <a:ext uri="{FF2B5EF4-FFF2-40B4-BE49-F238E27FC236}">
                <a16:creationId xmlns:a16="http://schemas.microsoft.com/office/drawing/2014/main" id="{D05C0F73-BE64-AA40-BE68-313FD0DB320F}"/>
              </a:ext>
            </a:extLst>
          </p:cNvPr>
          <p:cNvPicPr>
            <a:picLocks noChangeAspect="1"/>
          </p:cNvPicPr>
          <p:nvPr/>
        </p:nvPicPr>
        <p:blipFill rotWithShape="1">
          <a:blip r:embed="rId7"/>
          <a:srcRect b="22494"/>
          <a:stretch/>
        </p:blipFill>
        <p:spPr>
          <a:xfrm>
            <a:off x="9718006" y="4423263"/>
            <a:ext cx="2349651" cy="452971"/>
          </a:xfrm>
          <a:prstGeom prst="rect">
            <a:avLst/>
          </a:prstGeom>
        </p:spPr>
      </p:pic>
      <p:pic>
        <p:nvPicPr>
          <p:cNvPr id="19" name="Picture 18">
            <a:extLst>
              <a:ext uri="{FF2B5EF4-FFF2-40B4-BE49-F238E27FC236}">
                <a16:creationId xmlns:a16="http://schemas.microsoft.com/office/drawing/2014/main" id="{416DFEC2-7C22-E24B-B0D8-D72E138C2A35}"/>
              </a:ext>
            </a:extLst>
          </p:cNvPr>
          <p:cNvPicPr>
            <a:picLocks noChangeAspect="1"/>
          </p:cNvPicPr>
          <p:nvPr/>
        </p:nvPicPr>
        <p:blipFill rotWithShape="1">
          <a:blip r:embed="rId8"/>
          <a:srcRect l="2250" t="3605" b="27649"/>
          <a:stretch/>
        </p:blipFill>
        <p:spPr>
          <a:xfrm>
            <a:off x="2531971" y="4423263"/>
            <a:ext cx="1952103" cy="452971"/>
          </a:xfrm>
          <a:prstGeom prst="rect">
            <a:avLst/>
          </a:prstGeom>
        </p:spPr>
      </p:pic>
      <p:pic>
        <p:nvPicPr>
          <p:cNvPr id="20" name="Picture 19">
            <a:extLst>
              <a:ext uri="{FF2B5EF4-FFF2-40B4-BE49-F238E27FC236}">
                <a16:creationId xmlns:a16="http://schemas.microsoft.com/office/drawing/2014/main" id="{3917F859-AA7F-6049-994E-238890F12775}"/>
              </a:ext>
            </a:extLst>
          </p:cNvPr>
          <p:cNvPicPr>
            <a:picLocks noChangeAspect="1"/>
          </p:cNvPicPr>
          <p:nvPr/>
        </p:nvPicPr>
        <p:blipFill rotWithShape="1">
          <a:blip r:embed="rId9"/>
          <a:srcRect t="25765" b="22564"/>
          <a:stretch/>
        </p:blipFill>
        <p:spPr>
          <a:xfrm>
            <a:off x="4881132" y="4451538"/>
            <a:ext cx="2346868" cy="400110"/>
          </a:xfrm>
          <a:prstGeom prst="rect">
            <a:avLst/>
          </a:prstGeom>
        </p:spPr>
      </p:pic>
      <p:pic>
        <p:nvPicPr>
          <p:cNvPr id="21" name="Picture 20">
            <a:extLst>
              <a:ext uri="{FF2B5EF4-FFF2-40B4-BE49-F238E27FC236}">
                <a16:creationId xmlns:a16="http://schemas.microsoft.com/office/drawing/2014/main" id="{A7387338-110A-FE45-A8DE-965E12EB0107}"/>
              </a:ext>
            </a:extLst>
          </p:cNvPr>
          <p:cNvPicPr>
            <a:picLocks noChangeAspect="1"/>
          </p:cNvPicPr>
          <p:nvPr/>
        </p:nvPicPr>
        <p:blipFill rotWithShape="1">
          <a:blip r:embed="rId10"/>
          <a:srcRect t="8616" b="25235"/>
          <a:stretch/>
        </p:blipFill>
        <p:spPr>
          <a:xfrm>
            <a:off x="7481446" y="4423263"/>
            <a:ext cx="1833183" cy="400110"/>
          </a:xfrm>
          <a:prstGeom prst="rect">
            <a:avLst/>
          </a:prstGeom>
        </p:spPr>
      </p:pic>
      <p:pic>
        <p:nvPicPr>
          <p:cNvPr id="22" name="Google Shape;180;p25">
            <a:extLst>
              <a:ext uri="{FF2B5EF4-FFF2-40B4-BE49-F238E27FC236}">
                <a16:creationId xmlns:a16="http://schemas.microsoft.com/office/drawing/2014/main" id="{F4ACA333-5905-EB4F-BBB1-82127CBCFC86}"/>
              </a:ext>
            </a:extLst>
          </p:cNvPr>
          <p:cNvPicPr preferRelativeResize="0"/>
          <p:nvPr/>
        </p:nvPicPr>
        <p:blipFill>
          <a:blip r:embed="rId11">
            <a:alphaModFix/>
          </a:blip>
          <a:stretch>
            <a:fillRect/>
          </a:stretch>
        </p:blipFill>
        <p:spPr>
          <a:xfrm>
            <a:off x="9847675" y="1775258"/>
            <a:ext cx="2166300" cy="2147400"/>
          </a:xfrm>
          <a:prstGeom prst="ellipse">
            <a:avLst/>
          </a:prstGeom>
          <a:noFill/>
          <a:ln>
            <a:noFill/>
          </a:ln>
          <a:effectLst>
            <a:outerShdw blurRad="57150" dist="19050" dir="5400000" algn="bl" rotWithShape="0">
              <a:srgbClr val="000000">
                <a:alpha val="50000"/>
              </a:srgbClr>
            </a:outerShdw>
          </a:effectLst>
        </p:spPr>
      </p:pic>
      <p:pic>
        <p:nvPicPr>
          <p:cNvPr id="23" name="Google Shape;181;p25" descr="A picture containing text&#10;&#10;Description automatically generated">
            <a:extLst>
              <a:ext uri="{FF2B5EF4-FFF2-40B4-BE49-F238E27FC236}">
                <a16:creationId xmlns:a16="http://schemas.microsoft.com/office/drawing/2014/main" id="{0AC9B5DE-B57B-BD41-A35C-AB7A1CA61998}"/>
              </a:ext>
            </a:extLst>
          </p:cNvPr>
          <p:cNvPicPr preferRelativeResize="0"/>
          <p:nvPr/>
        </p:nvPicPr>
        <p:blipFill rotWithShape="1">
          <a:blip r:embed="rId12">
            <a:alphaModFix/>
          </a:blip>
          <a:srcRect/>
          <a:stretch/>
        </p:blipFill>
        <p:spPr>
          <a:xfrm>
            <a:off x="10148047" y="4727664"/>
            <a:ext cx="2197804" cy="2197804"/>
          </a:xfrm>
          <a:prstGeom prst="rect">
            <a:avLst/>
          </a:prstGeom>
          <a:noFill/>
          <a:ln>
            <a:noFill/>
          </a:ln>
        </p:spPr>
      </p:pic>
      <p:pic>
        <p:nvPicPr>
          <p:cNvPr id="24" name="Google Shape;182;p25">
            <a:extLst>
              <a:ext uri="{FF2B5EF4-FFF2-40B4-BE49-F238E27FC236}">
                <a16:creationId xmlns:a16="http://schemas.microsoft.com/office/drawing/2014/main" id="{78620894-4340-CB40-B6CF-81BBC53A17A9}"/>
              </a:ext>
            </a:extLst>
          </p:cNvPr>
          <p:cNvPicPr preferRelativeResize="0"/>
          <p:nvPr/>
        </p:nvPicPr>
        <p:blipFill>
          <a:blip r:embed="rId13">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116292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body" idx="1"/>
          </p:nvPr>
        </p:nvSpPr>
        <p:spPr>
          <a:xfrm>
            <a:off x="915575" y="1709057"/>
            <a:ext cx="10515600" cy="4785968"/>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SzPts val="1700"/>
              <a:buChar char="•"/>
            </a:pPr>
            <a:r>
              <a:rPr lang="en-US" sz="2000" dirty="0"/>
              <a:t>Then came </a:t>
            </a:r>
            <a:r>
              <a:rPr lang="en-US" sz="2000" i="1" dirty="0"/>
              <a:t>Bose </a:t>
            </a:r>
            <a:r>
              <a:rPr lang="en-US" sz="2000" dirty="0"/>
              <a:t>in 2009, and the pendulum swung back again: “Subjective intent to deceive, however difficult it may be to prove, is an indispensable element in the [fraud] analysis.”</a:t>
            </a:r>
            <a:endParaRPr sz="2000" dirty="0"/>
          </a:p>
          <a:p>
            <a:pPr marL="457200" lvl="0" indent="-336550" algn="l" rtl="0">
              <a:lnSpc>
                <a:spcPct val="115000"/>
              </a:lnSpc>
              <a:spcBef>
                <a:spcPts val="1000"/>
              </a:spcBef>
              <a:spcAft>
                <a:spcPts val="0"/>
              </a:spcAft>
              <a:buSzPts val="1700"/>
              <a:buChar char="•"/>
            </a:pPr>
            <a:r>
              <a:rPr lang="en-US" sz="1700" dirty="0"/>
              <a:t>In </a:t>
            </a:r>
            <a:r>
              <a:rPr lang="en-US" sz="1700" i="1" dirty="0"/>
              <a:t>Bose</a:t>
            </a:r>
            <a:r>
              <a:rPr lang="en-US" sz="1700" dirty="0"/>
              <a:t>, the CAFC indicated the TTAB had read “too broadly” prior CAFC precedent that had mentioned the words “should have known.”</a:t>
            </a:r>
            <a:endParaRPr sz="1700" dirty="0"/>
          </a:p>
          <a:p>
            <a:pPr marL="457200" lvl="0" indent="-336550" algn="l" rtl="0">
              <a:lnSpc>
                <a:spcPct val="115000"/>
              </a:lnSpc>
              <a:spcBef>
                <a:spcPts val="1000"/>
              </a:spcBef>
              <a:spcAft>
                <a:spcPts val="0"/>
              </a:spcAft>
              <a:buSzPts val="1700"/>
              <a:buChar char="•"/>
            </a:pPr>
            <a:r>
              <a:rPr lang="en-US" sz="1700" dirty="0"/>
              <a:t>It specifically reaffirmed “that a trademark is obtained fraudulently under the Lanham Act only if the applicant or registrant knowingly makes a false, material representation with the intent to deceive the PTO.”</a:t>
            </a:r>
            <a:endParaRPr sz="1700" dirty="0"/>
          </a:p>
          <a:p>
            <a:pPr marL="457200" lvl="0" indent="-336550" algn="l" rtl="0">
              <a:lnSpc>
                <a:spcPct val="115000"/>
              </a:lnSpc>
              <a:spcBef>
                <a:spcPts val="1000"/>
              </a:spcBef>
              <a:spcAft>
                <a:spcPts val="0"/>
              </a:spcAft>
              <a:buSzPts val="1700"/>
              <a:buChar char="•"/>
            </a:pPr>
            <a:r>
              <a:rPr lang="en-US" sz="1700" dirty="0"/>
              <a:t>The CAFC appeared to agree with the Board that “objective manifestations” are relevant to the fraud analysis because “intent must often be inferred from the circumstances and related statement made.”</a:t>
            </a:r>
            <a:endParaRPr sz="1700" dirty="0"/>
          </a:p>
          <a:p>
            <a:pPr marL="457200" lvl="0" indent="-336550" algn="l" rtl="0">
              <a:lnSpc>
                <a:spcPct val="115000"/>
              </a:lnSpc>
              <a:spcBef>
                <a:spcPts val="1000"/>
              </a:spcBef>
              <a:spcAft>
                <a:spcPts val="0"/>
              </a:spcAft>
              <a:buSzPts val="1700"/>
              <a:buChar char="•"/>
            </a:pPr>
            <a:r>
              <a:rPr lang="en-US" sz="1700" dirty="0"/>
              <a:t>But it firmly disagreed with “equating ‘should have known’ of the falsity with a subjective intent,” because in doing so, “the Board erroneously lowered the fraud standard to a simple negligence standard.”</a:t>
            </a:r>
            <a:endParaRPr sz="1700" dirty="0"/>
          </a:p>
          <a:p>
            <a:pPr marL="0" lvl="0" indent="0" algn="l" rtl="0">
              <a:lnSpc>
                <a:spcPct val="115000"/>
              </a:lnSpc>
              <a:spcBef>
                <a:spcPts val="1000"/>
              </a:spcBef>
              <a:spcAft>
                <a:spcPts val="0"/>
              </a:spcAft>
              <a:buNone/>
            </a:pPr>
            <a:endParaRPr sz="1250" dirty="0"/>
          </a:p>
          <a:p>
            <a:pPr marL="45720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500" dirty="0"/>
          </a:p>
          <a:p>
            <a:pPr marL="0" lvl="0" indent="0" algn="l" rtl="0">
              <a:spcBef>
                <a:spcPts val="1000"/>
              </a:spcBef>
              <a:spcAft>
                <a:spcPts val="1000"/>
              </a:spcAft>
              <a:buNone/>
            </a:pPr>
            <a:endParaRPr sz="1100" dirty="0"/>
          </a:p>
        </p:txBody>
      </p:sp>
      <p:sp>
        <p:nvSpPr>
          <p:cNvPr id="289" name="Google Shape;289;p42"/>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Bose</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body" idx="1"/>
          </p:nvPr>
        </p:nvSpPr>
        <p:spPr>
          <a:xfrm>
            <a:off x="915575" y="1854625"/>
            <a:ext cx="10515600" cy="44229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SzPts val="1200"/>
              <a:buChar char="•"/>
            </a:pPr>
            <a:r>
              <a:rPr lang="en-US" sz="1600" dirty="0"/>
              <a:t>It further redirected the TTAB: “Unless the challenger can point to evidence to support an inference of deceptive intent, it has failed to satisfy the clear and convincing evidence standard required to establish a fraud claim.”</a:t>
            </a:r>
            <a:endParaRPr sz="1600" dirty="0"/>
          </a:p>
          <a:p>
            <a:pPr marL="914400" lvl="1" indent="-295275" algn="l" rtl="0">
              <a:lnSpc>
                <a:spcPct val="100000"/>
              </a:lnSpc>
              <a:spcBef>
                <a:spcPts val="1000"/>
              </a:spcBef>
              <a:spcAft>
                <a:spcPts val="0"/>
              </a:spcAft>
              <a:buSzPts val="1050"/>
              <a:buChar char="•"/>
            </a:pPr>
            <a:r>
              <a:rPr lang="en-US" sz="1050" dirty="0"/>
              <a:t>The </a:t>
            </a:r>
            <a:r>
              <a:rPr lang="en-US" sz="1050" i="1" dirty="0"/>
              <a:t>Bose </a:t>
            </a:r>
            <a:r>
              <a:rPr lang="en-US" sz="1050" dirty="0"/>
              <a:t>case implicated a renewal application (under Sections 8 and 9 of the Lanham Act), signed by the General Counsel of Bose Corporation, claiming current use of the WAVE trademark in connection with a variety of goods, including “audio tape recorders and players.”</a:t>
            </a:r>
            <a:endParaRPr sz="1050" dirty="0"/>
          </a:p>
          <a:p>
            <a:pPr marL="914400" lvl="1" indent="-295275" algn="l" rtl="0">
              <a:lnSpc>
                <a:spcPct val="100000"/>
              </a:lnSpc>
              <a:spcBef>
                <a:spcPts val="1000"/>
              </a:spcBef>
              <a:spcAft>
                <a:spcPts val="0"/>
              </a:spcAft>
              <a:buSzPts val="1050"/>
              <a:buChar char="•"/>
            </a:pPr>
            <a:r>
              <a:rPr lang="en-US" sz="1050" dirty="0"/>
              <a:t>These virtually archaic products were not excluded from the renewal application even though Bose had stopped manufacturing and selling them 4-5 years earlier, and even though the General Counsel “knew that Bose discontinued those products when he signed the Section 8/9 renewal.”</a:t>
            </a:r>
            <a:endParaRPr sz="1050" dirty="0"/>
          </a:p>
          <a:p>
            <a:pPr marL="914400" lvl="1" indent="-295275" algn="l" rtl="0">
              <a:lnSpc>
                <a:spcPct val="100000"/>
              </a:lnSpc>
              <a:spcBef>
                <a:spcPts val="1000"/>
              </a:spcBef>
              <a:spcAft>
                <a:spcPts val="0"/>
              </a:spcAft>
              <a:buSzPts val="1050"/>
              <a:buChar char="•"/>
            </a:pPr>
            <a:r>
              <a:rPr lang="en-US" sz="1050" dirty="0"/>
              <a:t>He gave testimony, however, that he believed it was proper to not exclude the items from the listing of goods since Bose continued to repair such items and ship the repaired items back to customers across state lines, in interstate commerce</a:t>
            </a:r>
            <a:endParaRPr sz="1050" dirty="0"/>
          </a:p>
          <a:p>
            <a:pPr marL="914400" lvl="1" indent="-295275" algn="l" rtl="0">
              <a:lnSpc>
                <a:spcPct val="100000"/>
              </a:lnSpc>
              <a:spcBef>
                <a:spcPts val="1000"/>
              </a:spcBef>
              <a:spcAft>
                <a:spcPts val="0"/>
              </a:spcAft>
              <a:buSzPts val="1050"/>
              <a:buChar char="•"/>
            </a:pPr>
            <a:r>
              <a:rPr lang="en-US" sz="1050" dirty="0"/>
              <a:t>The Board considered the General Counsel’s belief “unreasonable” (since Bose was providing repair services, not offering goods with this activity), specifically finding fraudulent procurement and maintenance of a trademark registration with an over-inclusive listing of goods</a:t>
            </a:r>
            <a:endParaRPr sz="1050" dirty="0"/>
          </a:p>
          <a:p>
            <a:pPr marL="914400" lvl="1" indent="-295275" algn="l" rtl="0">
              <a:lnSpc>
                <a:spcPct val="100000"/>
              </a:lnSpc>
              <a:spcBef>
                <a:spcPts val="1000"/>
              </a:spcBef>
              <a:spcAft>
                <a:spcPts val="0"/>
              </a:spcAft>
              <a:buSzPts val="1050"/>
              <a:buChar char="•"/>
            </a:pPr>
            <a:r>
              <a:rPr lang="en-US" sz="1050" dirty="0"/>
              <a:t>It’s important to keep in mind that the Federal Circuit in </a:t>
            </a:r>
            <a:r>
              <a:rPr lang="en-US" sz="1050" i="1" dirty="0"/>
              <a:t>Bose </a:t>
            </a:r>
            <a:r>
              <a:rPr lang="en-US" sz="1050" dirty="0"/>
              <a:t>made perfectly clear: “We do not need to resolve the issue of reasonableness as it is not part of the analysis”.</a:t>
            </a:r>
            <a:endParaRPr sz="1050" dirty="0"/>
          </a:p>
          <a:p>
            <a:pPr marL="914400" lvl="1" indent="-295275" algn="l" rtl="0">
              <a:lnSpc>
                <a:spcPct val="100000"/>
              </a:lnSpc>
              <a:spcBef>
                <a:spcPts val="1000"/>
              </a:spcBef>
              <a:spcAft>
                <a:spcPts val="0"/>
              </a:spcAft>
              <a:buSzPts val="1050"/>
              <a:buChar char="•"/>
            </a:pPr>
            <a:r>
              <a:rPr lang="en-US" sz="1050" dirty="0"/>
              <a:t>“Unless the challenger can point to evidence to support an inference of deceptive intent, it has failed to satisfy the clear and convincing evidence standard required to establish a fraud claim.”</a:t>
            </a:r>
            <a:endParaRPr sz="1050" dirty="0"/>
          </a:p>
          <a:p>
            <a:pPr marL="914400" lvl="1" indent="-295275" algn="l" rtl="0">
              <a:lnSpc>
                <a:spcPct val="100000"/>
              </a:lnSpc>
              <a:spcBef>
                <a:spcPts val="1000"/>
              </a:spcBef>
              <a:spcAft>
                <a:spcPts val="0"/>
              </a:spcAft>
              <a:buSzPts val="1050"/>
              <a:buChar char="•"/>
            </a:pPr>
            <a:r>
              <a:rPr lang="en-US" sz="1050" dirty="0"/>
              <a:t>The involved conduct, viewed considering all the evidence, must be of sufficient culpability to require a finding of intent to deceive</a:t>
            </a:r>
            <a:endParaRPr sz="1050" dirty="0"/>
          </a:p>
          <a:p>
            <a:pPr marL="914400" lvl="1" indent="-295275" algn="l" rtl="0">
              <a:lnSpc>
                <a:spcPct val="100000"/>
              </a:lnSpc>
              <a:spcBef>
                <a:spcPts val="1000"/>
              </a:spcBef>
              <a:spcAft>
                <a:spcPts val="0"/>
              </a:spcAft>
              <a:buSzPts val="1050"/>
              <a:buChar char="•"/>
            </a:pPr>
            <a:r>
              <a:rPr lang="en-US" sz="1050" dirty="0"/>
              <a:t>“We hold that a trademark is obtained fraudulently under the Lanham Act only if the applicant or registrant knowingly makes a false, material representation with the intent to deceive the PTO.”</a:t>
            </a:r>
            <a:endParaRPr sz="1050" dirty="0"/>
          </a:p>
          <a:p>
            <a:pPr marL="914400" lvl="1" indent="-295275" algn="l" rtl="0">
              <a:lnSpc>
                <a:spcPct val="100000"/>
              </a:lnSpc>
              <a:spcBef>
                <a:spcPts val="1000"/>
              </a:spcBef>
              <a:spcAft>
                <a:spcPts val="0"/>
              </a:spcAft>
              <a:buSzPts val="1050"/>
              <a:buChar char="•"/>
            </a:pPr>
            <a:r>
              <a:rPr lang="en-US" sz="1050" dirty="0"/>
              <a:t>Stated another way, the CAFC ruled: “There is no fraud if the false representation is occasioned by an honest misunderstanding or inadvertence without a willful intent to deceive.”</a:t>
            </a:r>
            <a:endParaRPr sz="1050" dirty="0"/>
          </a:p>
          <a:p>
            <a:pPr marL="0" lvl="0" indent="0" algn="l" rtl="0">
              <a:lnSpc>
                <a:spcPct val="115000"/>
              </a:lnSpc>
              <a:spcBef>
                <a:spcPts val="1000"/>
              </a:spcBef>
              <a:spcAft>
                <a:spcPts val="0"/>
              </a:spcAft>
              <a:buNone/>
            </a:pPr>
            <a:endParaRPr sz="1600" dirty="0"/>
          </a:p>
          <a:p>
            <a:pPr marL="0" lvl="0" indent="0" algn="l" rtl="0">
              <a:lnSpc>
                <a:spcPct val="115000"/>
              </a:lnSpc>
              <a:spcBef>
                <a:spcPts val="1000"/>
              </a:spcBef>
              <a:spcAft>
                <a:spcPts val="0"/>
              </a:spcAft>
              <a:buNone/>
            </a:pPr>
            <a:endParaRPr sz="1250" dirty="0"/>
          </a:p>
          <a:p>
            <a:pPr marL="45720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500" dirty="0"/>
          </a:p>
          <a:p>
            <a:pPr marL="0" lvl="0" indent="0" algn="l" rtl="0">
              <a:spcBef>
                <a:spcPts val="1000"/>
              </a:spcBef>
              <a:spcAft>
                <a:spcPts val="1000"/>
              </a:spcAft>
              <a:buNone/>
            </a:pPr>
            <a:endParaRPr sz="1100" dirty="0"/>
          </a:p>
        </p:txBody>
      </p:sp>
      <p:sp>
        <p:nvSpPr>
          <p:cNvPr id="295" name="Google Shape;295;p43"/>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Bose</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body" idx="1"/>
          </p:nvPr>
        </p:nvSpPr>
        <p:spPr>
          <a:xfrm>
            <a:off x="915575" y="1854625"/>
            <a:ext cx="10515600" cy="4422900"/>
          </a:xfrm>
          <a:prstGeom prst="rect">
            <a:avLst/>
          </a:prstGeom>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Char char="•"/>
            </a:pPr>
            <a:r>
              <a:rPr lang="en-US" sz="1200"/>
              <a:t>The Federal Circuit refrained from deciding whether reckless disregard for the truth will suffice, since it disagreed with the TTAB that the facts of the </a:t>
            </a:r>
            <a:r>
              <a:rPr lang="en-US" sz="1200" i="1"/>
              <a:t>Bose </a:t>
            </a:r>
            <a:r>
              <a:rPr lang="en-US" sz="1200"/>
              <a:t>case even satisfied the lower recklessness standard of proof</a:t>
            </a:r>
            <a:endParaRPr sz="1200"/>
          </a:p>
          <a:p>
            <a:pPr marL="457200" lvl="0" indent="-304800" algn="l" rtl="0">
              <a:lnSpc>
                <a:spcPct val="100000"/>
              </a:lnSpc>
              <a:spcBef>
                <a:spcPts val="1000"/>
              </a:spcBef>
              <a:spcAft>
                <a:spcPts val="0"/>
              </a:spcAft>
              <a:buSzPts val="1200"/>
              <a:buChar char="•"/>
            </a:pPr>
            <a:r>
              <a:rPr lang="en-US" sz="1200"/>
              <a:t>Despite the PTO’s specific request in the </a:t>
            </a:r>
            <a:r>
              <a:rPr lang="en-US" sz="1200" i="1"/>
              <a:t>Bose </a:t>
            </a:r>
            <a:r>
              <a:rPr lang="en-US" sz="1200"/>
              <a:t>appeal for the CAFC to endorse a “reckless disregard” standard for fraud determinations, this panel of the CAFC, saved for another day that determination</a:t>
            </a:r>
            <a:endParaRPr sz="1200"/>
          </a:p>
          <a:p>
            <a:pPr marL="457200" lvl="0" indent="-304800" algn="l" rtl="0">
              <a:lnSpc>
                <a:spcPct val="100000"/>
              </a:lnSpc>
              <a:spcBef>
                <a:spcPts val="1000"/>
              </a:spcBef>
              <a:spcAft>
                <a:spcPts val="0"/>
              </a:spcAft>
              <a:buSzPts val="1200"/>
              <a:buChar char="•"/>
            </a:pPr>
            <a:r>
              <a:rPr lang="en-US" sz="1200"/>
              <a:t>Footnote 2 in Bose: “[E]ven if we were to assume that reckless disregard qualifies, there is no basis for finding [Bose’s] conduct reckless.”</a:t>
            </a:r>
            <a:endParaRPr sz="1200"/>
          </a:p>
          <a:p>
            <a:pPr marL="914400" lvl="1" indent="-298450" algn="l" rtl="0">
              <a:lnSpc>
                <a:spcPct val="115000"/>
              </a:lnSpc>
              <a:spcBef>
                <a:spcPts val="1000"/>
              </a:spcBef>
              <a:spcAft>
                <a:spcPts val="0"/>
              </a:spcAft>
              <a:buSzPts val="1100"/>
              <a:buChar char="•"/>
            </a:pPr>
            <a:r>
              <a:rPr lang="en-US" sz="1100"/>
              <a:t>In-house counsel at Bose signs under oath trademark renewal documents indicating that, at least as of 2001, the WAVE trademark was still in use in commerce on various goods, including audio tape recorders and players;</a:t>
            </a:r>
            <a:endParaRPr sz="1100"/>
          </a:p>
          <a:p>
            <a:pPr marL="914400" lvl="1" indent="-298450" algn="l" rtl="0">
              <a:lnSpc>
                <a:spcPct val="115000"/>
              </a:lnSpc>
              <a:spcBef>
                <a:spcPts val="0"/>
              </a:spcBef>
              <a:spcAft>
                <a:spcPts val="0"/>
              </a:spcAft>
              <a:buSzPts val="1100"/>
              <a:buChar char="•"/>
            </a:pPr>
            <a:r>
              <a:rPr lang="en-US" sz="1100"/>
              <a:t>Bose stopped manufacturing and selling audio tape recorders and players sometime between 1996 and 1997</a:t>
            </a:r>
            <a:endParaRPr sz="1100"/>
          </a:p>
          <a:p>
            <a:pPr marL="914400" lvl="1" indent="-298450" algn="l" rtl="0">
              <a:lnSpc>
                <a:spcPct val="115000"/>
              </a:lnSpc>
              <a:spcBef>
                <a:spcPts val="0"/>
              </a:spcBef>
              <a:spcAft>
                <a:spcPts val="0"/>
              </a:spcAft>
              <a:buSzPts val="1100"/>
              <a:buChar char="•"/>
            </a:pPr>
            <a:r>
              <a:rPr lang="en-US" sz="1100"/>
              <a:t>The GC knew that Bose discontinued those products when he signed the renewal documents, but he believed (unreasonably, according to the TTAB) that the WAVE mark still was used in commerce because "in the process of repairs, the product was being transported back to customers";</a:t>
            </a:r>
            <a:endParaRPr sz="1100"/>
          </a:p>
          <a:p>
            <a:pPr marL="914400" lvl="1" indent="-298450" algn="l" rtl="0">
              <a:lnSpc>
                <a:spcPct val="115000"/>
              </a:lnSpc>
              <a:spcBef>
                <a:spcPts val="0"/>
              </a:spcBef>
              <a:spcAft>
                <a:spcPts val="0"/>
              </a:spcAft>
              <a:buSzPts val="1100"/>
              <a:buChar char="•"/>
            </a:pPr>
            <a:r>
              <a:rPr lang="en-US" sz="1100"/>
              <a:t>Before Bose submitted the 2001 declaration of use, neither the USPTO nor any court had interpreted "use in commerce" to exclude the repairing and shipping of repaired goods</a:t>
            </a:r>
            <a:endParaRPr sz="1100"/>
          </a:p>
          <a:p>
            <a:pPr marL="457200" lvl="0" indent="-304800" algn="l" rtl="0">
              <a:lnSpc>
                <a:spcPct val="100000"/>
              </a:lnSpc>
              <a:spcBef>
                <a:spcPts val="1000"/>
              </a:spcBef>
              <a:spcAft>
                <a:spcPts val="0"/>
              </a:spcAft>
              <a:buSzPts val="1200"/>
              <a:buChar char="•"/>
            </a:pPr>
            <a:r>
              <a:rPr lang="en-US" sz="1200"/>
              <a:t>For the next five years following the 2009 </a:t>
            </a:r>
            <a:r>
              <a:rPr lang="en-US" sz="1200" i="1"/>
              <a:t>Bose </a:t>
            </a:r>
            <a:r>
              <a:rPr lang="en-US" sz="1200"/>
              <a:t>decision, those who closely follow trademark fraud case law might have concluded that no set of facts could meet the stringent </a:t>
            </a:r>
            <a:r>
              <a:rPr lang="en-US" sz="1200" i="1"/>
              <a:t>Bose </a:t>
            </a:r>
            <a:r>
              <a:rPr lang="en-US" sz="1200"/>
              <a:t>standard</a:t>
            </a:r>
            <a:endParaRPr sz="1200"/>
          </a:p>
          <a:p>
            <a:pPr marL="457200" lvl="0" indent="-304800" algn="l" rtl="0">
              <a:lnSpc>
                <a:spcPct val="100000"/>
              </a:lnSpc>
              <a:spcBef>
                <a:spcPts val="1000"/>
              </a:spcBef>
              <a:spcAft>
                <a:spcPts val="0"/>
              </a:spcAft>
              <a:buSzPts val="1200"/>
              <a:buChar char="•"/>
            </a:pPr>
            <a:r>
              <a:rPr lang="en-US" sz="1200"/>
              <a:t>But then came the </a:t>
            </a:r>
            <a:r>
              <a:rPr lang="en-US" sz="1200" i="1"/>
              <a:t>Nationstar Mortgage </a:t>
            </a:r>
            <a:r>
              <a:rPr lang="en-US" sz="1200"/>
              <a:t>case, the first post-</a:t>
            </a:r>
            <a:r>
              <a:rPr lang="en-US" sz="1200" i="1"/>
              <a:t>Bose </a:t>
            </a:r>
            <a:r>
              <a:rPr lang="en-US" sz="1200"/>
              <a:t>TTAB decision finding trademark fraud, a precedential decision in 2014</a:t>
            </a:r>
            <a:endParaRPr sz="1200"/>
          </a:p>
          <a:p>
            <a:pPr marL="457200" lvl="0" indent="-304800" algn="l" rtl="0">
              <a:lnSpc>
                <a:spcPct val="100000"/>
              </a:lnSpc>
              <a:spcBef>
                <a:spcPts val="1000"/>
              </a:spcBef>
              <a:spcAft>
                <a:spcPts val="0"/>
              </a:spcAft>
              <a:buSzPts val="1200"/>
              <a:buChar char="•"/>
            </a:pPr>
            <a:r>
              <a:rPr lang="en-US" sz="1200"/>
              <a:t>Perhaps the TTAB’s focus on “evidence that applicant did not have a good faith reasonable basis for believing that he was using [his] mark in commerce for all the services identified in the application” foreshadowed a belief that another swing of the pendulum was appropriate</a:t>
            </a:r>
            <a:endParaRPr sz="1200"/>
          </a:p>
          <a:p>
            <a:pPr marL="0" lvl="0" indent="0" algn="l" rtl="0">
              <a:lnSpc>
                <a:spcPct val="115000"/>
              </a:lnSpc>
              <a:spcBef>
                <a:spcPts val="1000"/>
              </a:spcBef>
              <a:spcAft>
                <a:spcPts val="0"/>
              </a:spcAft>
              <a:buNone/>
            </a:pPr>
            <a:endParaRPr sz="1050"/>
          </a:p>
          <a:p>
            <a:pPr marL="0" lvl="0" indent="0" algn="l" rtl="0">
              <a:lnSpc>
                <a:spcPct val="115000"/>
              </a:lnSpc>
              <a:spcBef>
                <a:spcPts val="1000"/>
              </a:spcBef>
              <a:spcAft>
                <a:spcPts val="0"/>
              </a:spcAft>
              <a:buNone/>
            </a:pPr>
            <a:endParaRPr sz="1600"/>
          </a:p>
          <a:p>
            <a:pPr marL="0" lvl="0" indent="0" algn="l" rtl="0">
              <a:lnSpc>
                <a:spcPct val="115000"/>
              </a:lnSpc>
              <a:spcBef>
                <a:spcPts val="1000"/>
              </a:spcBef>
              <a:spcAft>
                <a:spcPts val="0"/>
              </a:spcAft>
              <a:buNone/>
            </a:pPr>
            <a:endParaRPr sz="1250"/>
          </a:p>
          <a:p>
            <a:pPr marL="457200" lvl="0" indent="0" algn="l" rtl="0">
              <a:lnSpc>
                <a:spcPct val="115000"/>
              </a:lnSpc>
              <a:spcBef>
                <a:spcPts val="1200"/>
              </a:spcBef>
              <a:spcAft>
                <a:spcPts val="0"/>
              </a:spcAft>
              <a:buNone/>
            </a:pPr>
            <a:endParaRPr sz="1100"/>
          </a:p>
          <a:p>
            <a:pPr marL="0" lvl="0" indent="0" algn="l" rtl="0">
              <a:lnSpc>
                <a:spcPct val="115000"/>
              </a:lnSpc>
              <a:spcBef>
                <a:spcPts val="1200"/>
              </a:spcBef>
              <a:spcAft>
                <a:spcPts val="0"/>
              </a:spcAft>
              <a:buNone/>
            </a:pPr>
            <a:endParaRPr sz="1500"/>
          </a:p>
          <a:p>
            <a:pPr marL="0" lvl="0" indent="0" algn="l" rtl="0">
              <a:spcBef>
                <a:spcPts val="1000"/>
              </a:spcBef>
              <a:spcAft>
                <a:spcPts val="1000"/>
              </a:spcAft>
              <a:buNone/>
            </a:pPr>
            <a:endParaRPr sz="1100"/>
          </a:p>
        </p:txBody>
      </p:sp>
      <p:sp>
        <p:nvSpPr>
          <p:cNvPr id="301" name="Google Shape;301;p44"/>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Bose</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body" idx="1"/>
          </p:nvPr>
        </p:nvSpPr>
        <p:spPr>
          <a:xfrm>
            <a:off x="915575" y="1854625"/>
            <a:ext cx="10515600" cy="4422900"/>
          </a:xfrm>
          <a:prstGeom prst="rect">
            <a:avLst/>
          </a:prstGeom>
        </p:spPr>
        <p:txBody>
          <a:bodyPr spcFirstLastPara="1" wrap="square" lIns="91425" tIns="45700" rIns="91425" bIns="45700" anchor="t" anchorCtr="0">
            <a:noAutofit/>
          </a:bodyPr>
          <a:lstStyle/>
          <a:p>
            <a:pPr marL="457200" lvl="0" indent="-320675" algn="l" rtl="0">
              <a:lnSpc>
                <a:spcPct val="115000"/>
              </a:lnSpc>
              <a:spcBef>
                <a:spcPts val="0"/>
              </a:spcBef>
              <a:spcAft>
                <a:spcPts val="0"/>
              </a:spcAft>
              <a:buSzPts val="1450"/>
              <a:buChar char="•"/>
            </a:pPr>
            <a:r>
              <a:rPr lang="en-US" sz="1450"/>
              <a:t>In the TTAB’s 24th precedential decision of 2021, the Board finally answered the question the CAFC left unresolved in </a:t>
            </a:r>
            <a:r>
              <a:rPr lang="en-US" sz="1450" i="1"/>
              <a:t>Bose</a:t>
            </a:r>
            <a:r>
              <a:rPr lang="en-US" sz="1450"/>
              <a:t>, namely, whether reckless disregard for the truth can satisfy the trademark fraud standard</a:t>
            </a:r>
            <a:endParaRPr sz="1450"/>
          </a:p>
          <a:p>
            <a:pPr marL="457200" lvl="0" indent="-320675" algn="l" rtl="0">
              <a:lnSpc>
                <a:spcPct val="115000"/>
              </a:lnSpc>
              <a:spcBef>
                <a:spcPts val="1000"/>
              </a:spcBef>
              <a:spcAft>
                <a:spcPts val="0"/>
              </a:spcAft>
              <a:buSzPts val="1450"/>
              <a:buChar char="•"/>
            </a:pPr>
            <a:r>
              <a:rPr lang="en-US" sz="1450"/>
              <a:t>As predicted, more than a decade ago, the TTAB didn’t wait for the CAFC to decide the question itself, instead the TTAB has decided that reckless disregard is sufficient to prove trademark fraud before the USPTO:</a:t>
            </a:r>
            <a:endParaRPr sz="1450"/>
          </a:p>
          <a:p>
            <a:pPr marL="914400" lvl="1" indent="-311150" algn="l" rtl="0">
              <a:lnSpc>
                <a:spcPct val="115000"/>
              </a:lnSpc>
              <a:spcBef>
                <a:spcPts val="1000"/>
              </a:spcBef>
              <a:spcAft>
                <a:spcPts val="0"/>
              </a:spcAft>
              <a:buSzPts val="1300"/>
              <a:buChar char="•"/>
            </a:pPr>
            <a:r>
              <a:rPr lang="en-US" sz="1300"/>
              <a:t>Petitioner Chutter’s fraud claim relied on Registrant’s false Section 15 Declaration that there were no civil actions or USPTO proceedings pending against the DANTANNA’S mark and registration for steak and seafood restaurant services</a:t>
            </a:r>
            <a:endParaRPr sz="1300"/>
          </a:p>
          <a:p>
            <a:pPr marL="914400" lvl="1" indent="-311150" algn="l" rtl="0">
              <a:lnSpc>
                <a:spcPct val="115000"/>
              </a:lnSpc>
              <a:spcBef>
                <a:spcPts val="1000"/>
              </a:spcBef>
              <a:spcAft>
                <a:spcPts val="0"/>
              </a:spcAft>
              <a:buSzPts val="1300"/>
              <a:buChar char="•"/>
            </a:pPr>
            <a:r>
              <a:rPr lang="en-US" sz="1300"/>
              <a:t>Because there was a pending cancellation action and pending civil action involving the DANTANNA’S mark, Petitioner Chutter alleged the false statement was made with the intent to deceive the USPTO into “accepting” the Declaration</a:t>
            </a:r>
            <a:endParaRPr sz="1300"/>
          </a:p>
          <a:p>
            <a:pPr marL="914400" lvl="1" indent="-311150" algn="l" rtl="0">
              <a:lnSpc>
                <a:spcPct val="115000"/>
              </a:lnSpc>
              <a:spcBef>
                <a:spcPts val="1000"/>
              </a:spcBef>
              <a:spcAft>
                <a:spcPts val="0"/>
              </a:spcAft>
              <a:buSzPts val="1300"/>
              <a:buChar char="•"/>
            </a:pPr>
            <a:r>
              <a:rPr lang="en-US" sz="1300"/>
              <a:t>“A false Section 15 affidavit/declaration, when relied on by the USPTO, allows a registrant to obtain a new right which it would not otherwise have, specifically, the right to have its registration, in litigation, accepted as conclusive evidence . . . .”</a:t>
            </a:r>
            <a:endParaRPr sz="1300"/>
          </a:p>
          <a:p>
            <a:pPr marL="914400" lvl="1" indent="-311150" algn="l" rtl="0">
              <a:lnSpc>
                <a:spcPct val="115000"/>
              </a:lnSpc>
              <a:spcBef>
                <a:spcPts val="1000"/>
              </a:spcBef>
              <a:spcAft>
                <a:spcPts val="0"/>
              </a:spcAft>
              <a:buSzPts val="1300"/>
              <a:buChar char="•"/>
            </a:pPr>
            <a:r>
              <a:rPr lang="en-US" sz="1300"/>
              <a:t>It was undisputed that outside counsel who signed the Section 15 Declaration knew there were proceedings pending, and that he wasn’t aware of the requirements for filing a Section 15 Declaration</a:t>
            </a:r>
            <a:endParaRPr sz="1300"/>
          </a:p>
          <a:p>
            <a:pPr marL="914400" lvl="1" indent="-311150" algn="l" rtl="0">
              <a:lnSpc>
                <a:spcPct val="115000"/>
              </a:lnSpc>
              <a:spcBef>
                <a:spcPts val="1000"/>
              </a:spcBef>
              <a:spcAft>
                <a:spcPts val="0"/>
              </a:spcAft>
              <a:buSzPts val="1300"/>
              <a:buChar char="•"/>
            </a:pPr>
            <a:r>
              <a:rPr lang="en-US" sz="1300"/>
              <a:t>Outside counsel admitted to not reviewing the Section 15 Declaration “carefully enough” to note the falsity of the statement, and neither outside counsel nor Registrant ever notified the USPTO of the false statement of which it was aware back in 2015</a:t>
            </a:r>
            <a:endParaRPr sz="1300"/>
          </a:p>
          <a:p>
            <a:pPr marL="457200" lvl="0" indent="0" algn="l" rtl="0">
              <a:lnSpc>
                <a:spcPct val="115000"/>
              </a:lnSpc>
              <a:spcBef>
                <a:spcPts val="1000"/>
              </a:spcBef>
              <a:spcAft>
                <a:spcPts val="0"/>
              </a:spcAft>
              <a:buNone/>
            </a:pPr>
            <a:endParaRPr sz="1100"/>
          </a:p>
          <a:p>
            <a:pPr marL="0" lvl="0" indent="0" algn="l" rtl="0">
              <a:lnSpc>
                <a:spcPct val="115000"/>
              </a:lnSpc>
              <a:spcBef>
                <a:spcPts val="1200"/>
              </a:spcBef>
              <a:spcAft>
                <a:spcPts val="0"/>
              </a:spcAft>
              <a:buNone/>
            </a:pPr>
            <a:endParaRPr sz="1500"/>
          </a:p>
          <a:p>
            <a:pPr marL="0" lvl="0" indent="0" algn="l" rtl="0">
              <a:spcBef>
                <a:spcPts val="1000"/>
              </a:spcBef>
              <a:spcAft>
                <a:spcPts val="1000"/>
              </a:spcAft>
              <a:buNone/>
            </a:pPr>
            <a:endParaRPr sz="1100"/>
          </a:p>
        </p:txBody>
      </p:sp>
      <p:sp>
        <p:nvSpPr>
          <p:cNvPr id="307" name="Google Shape;307;p45"/>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Chutter</a:t>
            </a:r>
            <a:endParaRPr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body" idx="1"/>
          </p:nvPr>
        </p:nvSpPr>
        <p:spPr>
          <a:xfrm>
            <a:off x="915575" y="1854625"/>
            <a:ext cx="10515600" cy="46923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Char char="●"/>
            </a:pPr>
            <a:r>
              <a:rPr lang="en-US" sz="1600"/>
              <a:t>Chutter argued that this conduct amounted to “willful blindness” or “reckless disregard” to the truth of the Declaration and the TTAB agreed it amounted to “reckless disregard” for the truth:</a:t>
            </a:r>
            <a:endParaRPr sz="1600"/>
          </a:p>
          <a:p>
            <a:pPr marL="914400" lvl="1" indent="-314325" algn="l" rtl="0">
              <a:lnSpc>
                <a:spcPct val="100000"/>
              </a:lnSpc>
              <a:spcBef>
                <a:spcPts val="1000"/>
              </a:spcBef>
              <a:spcAft>
                <a:spcPts val="0"/>
              </a:spcAft>
              <a:buSzPts val="1350"/>
              <a:buChar char="●"/>
            </a:pPr>
            <a:r>
              <a:rPr lang="en-US" sz="1350"/>
              <a:t>“Reckless disregard” is defined as the “conscious indifference to the consequences of an act.” BLACK’S LAW DICTIONARY</a:t>
            </a:r>
            <a:endParaRPr sz="1350"/>
          </a:p>
          <a:p>
            <a:pPr marL="914400" lvl="1" indent="-314325" algn="l" rtl="0">
              <a:lnSpc>
                <a:spcPct val="100000"/>
              </a:lnSpc>
              <a:spcBef>
                <a:spcPts val="0"/>
              </a:spcBef>
              <a:spcAft>
                <a:spcPts val="0"/>
              </a:spcAft>
              <a:buSzPts val="1350"/>
              <a:buChar char="●"/>
            </a:pPr>
            <a:r>
              <a:rPr lang="en-US" sz="1350"/>
              <a:t>“A declarant is charged with knowing what is in the declaration being signed, and by failing to make an appropriate inquiry into the accuracy of the statements the declarant acts with a reckless disregard for the truth.”</a:t>
            </a:r>
            <a:endParaRPr sz="1350"/>
          </a:p>
          <a:p>
            <a:pPr marL="914400" lvl="1" indent="-314325" algn="l" rtl="0">
              <a:lnSpc>
                <a:spcPct val="100000"/>
              </a:lnSpc>
              <a:spcBef>
                <a:spcPts val="0"/>
              </a:spcBef>
              <a:spcAft>
                <a:spcPts val="0"/>
              </a:spcAft>
              <a:buSzPts val="1350"/>
              <a:buChar char="●"/>
            </a:pPr>
            <a:r>
              <a:rPr lang="en-US" sz="1350"/>
              <a:t>Outside counsel “paid little, or no, attention to the document he was signing under oath and thereby disregarded the significance of the benefits he was obtaining for his client. By failing to ascertain and understand the import of the document he was signing, far from conscientiously fulfilling his duties as counsel, Mr. Taylor acted in reckless disregard for the truth; nor did he take any action to remedy the error once it was brought to his attention.”</a:t>
            </a:r>
            <a:endParaRPr sz="1350"/>
          </a:p>
          <a:p>
            <a:pPr marL="914400" lvl="1" indent="-314325" algn="l" rtl="0">
              <a:lnSpc>
                <a:spcPct val="100000"/>
              </a:lnSpc>
              <a:spcBef>
                <a:spcPts val="0"/>
              </a:spcBef>
              <a:spcAft>
                <a:spcPts val="0"/>
              </a:spcAft>
              <a:buSzPts val="1350"/>
              <a:buChar char="●"/>
            </a:pPr>
            <a:r>
              <a:rPr lang="en-US" sz="1350"/>
              <a:t>According to the TTAB, not finding fraud under these facts could “encourage declarants to conclude that such disregard carries no consequences and they can fail to read documents they are signing without penalty. ‘Statements made with such degree of solemnity clearly are or should be investigated thoroughly prior to submission and signature to the USPTO.’”  </a:t>
            </a:r>
            <a:endParaRPr sz="1350"/>
          </a:p>
          <a:p>
            <a:pPr marL="914400" lvl="1" indent="-314325" algn="l" rtl="0">
              <a:lnSpc>
                <a:spcPct val="100000"/>
              </a:lnSpc>
              <a:spcBef>
                <a:spcPts val="0"/>
              </a:spcBef>
              <a:spcAft>
                <a:spcPts val="0"/>
              </a:spcAft>
              <a:buSzPts val="1350"/>
              <a:buChar char="●"/>
            </a:pPr>
            <a:r>
              <a:rPr lang="en-US" sz="1350"/>
              <a:t>As to the willful intent to deceive requirement of </a:t>
            </a:r>
            <a:r>
              <a:rPr lang="en-US" sz="1350" i="1"/>
              <a:t>Bose</a:t>
            </a:r>
            <a:r>
              <a:rPr lang="en-US" sz="1350"/>
              <a:t>, the TTAB noted that Supreme Court and other circuit courts of appeal have ruled that willful includes “reckless behavior”</a:t>
            </a:r>
            <a:endParaRPr sz="1350"/>
          </a:p>
          <a:p>
            <a:pPr marL="914400" lvl="1" indent="-314325" algn="l" rtl="0">
              <a:lnSpc>
                <a:spcPct val="100000"/>
              </a:lnSpc>
              <a:spcBef>
                <a:spcPts val="0"/>
              </a:spcBef>
              <a:spcAft>
                <a:spcPts val="0"/>
              </a:spcAft>
              <a:buSzPts val="1350"/>
              <a:buChar char="●"/>
            </a:pPr>
            <a:r>
              <a:rPr lang="en-US" sz="1350"/>
              <a:t>Accordingly, the TTAB held: “In matters of trademark registration and maintenance, where the USPTO relies on declarations to be complete, accurate, and truthful . . . reckless disregard is equivalent to intent to deceive and satisfies the intent to deceive requirement.” </a:t>
            </a:r>
            <a:endParaRPr sz="1350"/>
          </a:p>
          <a:p>
            <a:pPr marL="457200" lvl="0" indent="-330200" algn="l" rtl="0">
              <a:lnSpc>
                <a:spcPct val="115000"/>
              </a:lnSpc>
              <a:spcBef>
                <a:spcPts val="1000"/>
              </a:spcBef>
              <a:spcAft>
                <a:spcPts val="0"/>
              </a:spcAft>
              <a:buSzPts val="1600"/>
              <a:buChar char="●"/>
            </a:pPr>
            <a:r>
              <a:rPr lang="en-US" sz="1600"/>
              <a:t>In November 2021, the Board’s </a:t>
            </a:r>
            <a:r>
              <a:rPr lang="en-US" sz="1600" i="1"/>
              <a:t>Chutter </a:t>
            </a:r>
            <a:r>
              <a:rPr lang="en-US" sz="1600"/>
              <a:t>decision was appealed to the CAFC, so we should learn the result of that appeal during 2022.</a:t>
            </a:r>
            <a:endParaRPr sz="1600"/>
          </a:p>
          <a:p>
            <a:pPr marL="0" lvl="0" indent="0" algn="l" rtl="0">
              <a:lnSpc>
                <a:spcPct val="115000"/>
              </a:lnSpc>
              <a:spcBef>
                <a:spcPts val="1200"/>
              </a:spcBef>
              <a:spcAft>
                <a:spcPts val="0"/>
              </a:spcAft>
              <a:buNone/>
            </a:pPr>
            <a:endParaRPr sz="1100"/>
          </a:p>
          <a:p>
            <a:pPr marL="457200" lvl="0" indent="0" algn="l" rtl="0">
              <a:lnSpc>
                <a:spcPct val="115000"/>
              </a:lnSpc>
              <a:spcBef>
                <a:spcPts val="1000"/>
              </a:spcBef>
              <a:spcAft>
                <a:spcPts val="0"/>
              </a:spcAft>
              <a:buNone/>
            </a:pPr>
            <a:endParaRPr sz="1100"/>
          </a:p>
          <a:p>
            <a:pPr marL="0" lvl="0" indent="0" algn="l" rtl="0">
              <a:lnSpc>
                <a:spcPct val="115000"/>
              </a:lnSpc>
              <a:spcBef>
                <a:spcPts val="1200"/>
              </a:spcBef>
              <a:spcAft>
                <a:spcPts val="0"/>
              </a:spcAft>
              <a:buNone/>
            </a:pPr>
            <a:endParaRPr sz="1500"/>
          </a:p>
          <a:p>
            <a:pPr marL="0" lvl="0" indent="0" algn="l" rtl="0">
              <a:spcBef>
                <a:spcPts val="1000"/>
              </a:spcBef>
              <a:spcAft>
                <a:spcPts val="1000"/>
              </a:spcAft>
              <a:buNone/>
            </a:pPr>
            <a:endParaRPr sz="1100"/>
          </a:p>
        </p:txBody>
      </p:sp>
      <p:sp>
        <p:nvSpPr>
          <p:cNvPr id="313" name="Google Shape;313;p46"/>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Chutter</a:t>
            </a:r>
            <a:endParaRPr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7"/>
          <p:cNvPicPr preferRelativeResize="0"/>
          <p:nvPr/>
        </p:nvPicPr>
        <p:blipFill>
          <a:blip r:embed="rId3">
            <a:alphaModFix/>
          </a:blip>
          <a:stretch>
            <a:fillRect/>
          </a:stretch>
        </p:blipFill>
        <p:spPr>
          <a:xfrm>
            <a:off x="2357150" y="2647525"/>
            <a:ext cx="2223376" cy="1490975"/>
          </a:xfrm>
          <a:prstGeom prst="rect">
            <a:avLst/>
          </a:prstGeom>
          <a:noFill/>
          <a:ln>
            <a:noFill/>
          </a:ln>
        </p:spPr>
      </p:pic>
      <p:pic>
        <p:nvPicPr>
          <p:cNvPr id="319" name="Google Shape;319;p47"/>
          <p:cNvPicPr preferRelativeResize="0"/>
          <p:nvPr/>
        </p:nvPicPr>
        <p:blipFill>
          <a:blip r:embed="rId4">
            <a:alphaModFix/>
          </a:blip>
          <a:stretch>
            <a:fillRect/>
          </a:stretch>
        </p:blipFill>
        <p:spPr>
          <a:xfrm>
            <a:off x="7486268" y="2666387"/>
            <a:ext cx="2223375" cy="1453243"/>
          </a:xfrm>
          <a:prstGeom prst="rect">
            <a:avLst/>
          </a:prstGeom>
          <a:noFill/>
          <a:ln>
            <a:noFill/>
          </a:ln>
        </p:spPr>
      </p:pic>
      <p:sp>
        <p:nvSpPr>
          <p:cNvPr id="320" name="Google Shape;320;p47"/>
          <p:cNvSpPr txBox="1"/>
          <p:nvPr/>
        </p:nvSpPr>
        <p:spPr>
          <a:xfrm>
            <a:off x="103750" y="1478600"/>
            <a:ext cx="35667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Clr>
                <a:schemeClr val="dk1"/>
              </a:buClr>
              <a:buSzPts val="2800"/>
              <a:buFont typeface="Arial"/>
              <a:buNone/>
            </a:pPr>
            <a:r>
              <a:rPr lang="en-US" sz="2800" b="1" u="sng" dirty="0">
                <a:solidFill>
                  <a:schemeClr val="dk1"/>
                </a:solidFill>
                <a:latin typeface="Arial" panose="020B0604020202020204" pitchFamily="34" charset="0"/>
                <a:cs typeface="Arial" panose="020B0604020202020204" pitchFamily="34" charset="0"/>
              </a:rPr>
              <a:t>Background</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21" name="Google Shape;321;p47"/>
          <p:cNvSpPr txBox="1"/>
          <p:nvPr/>
        </p:nvSpPr>
        <p:spPr>
          <a:xfrm>
            <a:off x="1018150" y="4201325"/>
            <a:ext cx="48639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GALPERTI </a:t>
            </a:r>
            <a:r>
              <a:rPr lang="en-US" sz="2300" dirty="0" err="1">
                <a:solidFill>
                  <a:schemeClr val="dk1"/>
                </a:solidFill>
                <a:latin typeface="Arial" panose="020B0604020202020204" pitchFamily="34" charset="0"/>
                <a:cs typeface="Arial" panose="020B0604020202020204" pitchFamily="34" charset="0"/>
              </a:rPr>
              <a:t>S.r.l</a:t>
            </a:r>
            <a:r>
              <a:rPr lang="en-US" sz="2300" dirty="0">
                <a:solidFill>
                  <a:schemeClr val="dk1"/>
                </a:solidFill>
                <a:latin typeface="Arial" panose="020B0604020202020204" pitchFamily="34" charset="0"/>
                <a:cs typeface="Arial" panose="020B0604020202020204" pitchFamily="34" charset="0"/>
              </a:rPr>
              <a:t>., an Italian LLC </a:t>
            </a:r>
            <a:endParaRPr sz="2300" dirty="0">
              <a:solidFill>
                <a:schemeClr val="dk1"/>
              </a:solidFill>
              <a:latin typeface="Arial" panose="020B0604020202020204" pitchFamily="34" charset="0"/>
              <a:cs typeface="Arial" panose="020B0604020202020204" pitchFamily="34" charset="0"/>
            </a:endParaRPr>
          </a:p>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a:t>
            </a:r>
            <a:r>
              <a:rPr lang="en-US" sz="2300" b="1" dirty="0" err="1">
                <a:solidFill>
                  <a:srgbClr val="6AA84F"/>
                </a:solidFill>
                <a:latin typeface="Arial" panose="020B0604020202020204" pitchFamily="34" charset="0"/>
                <a:cs typeface="Arial" panose="020B0604020202020204" pitchFamily="34" charset="0"/>
              </a:rPr>
              <a:t>Galperti</a:t>
            </a:r>
            <a:r>
              <a:rPr lang="en-US" sz="2300" b="1" dirty="0">
                <a:solidFill>
                  <a:srgbClr val="6AA84F"/>
                </a:solidFill>
                <a:latin typeface="Arial" panose="020B0604020202020204" pitchFamily="34" charset="0"/>
                <a:cs typeface="Arial" panose="020B0604020202020204" pitchFamily="34" charset="0"/>
              </a:rPr>
              <a:t> Italy</a:t>
            </a:r>
            <a:r>
              <a:rPr lang="en-US" sz="2300" dirty="0">
                <a:solidFill>
                  <a:schemeClr val="dk1"/>
                </a:solidFill>
                <a:latin typeface="Arial" panose="020B0604020202020204" pitchFamily="34" charset="0"/>
                <a:cs typeface="Arial" panose="020B0604020202020204" pitchFamily="34" charset="0"/>
              </a:rPr>
              <a:t>)</a:t>
            </a:r>
            <a:endParaRPr sz="2300" dirty="0">
              <a:solidFill>
                <a:schemeClr val="dk1"/>
              </a:solidFill>
              <a:latin typeface="Arial" panose="020B0604020202020204" pitchFamily="34" charset="0"/>
              <a:cs typeface="Arial" panose="020B0604020202020204" pitchFamily="34" charset="0"/>
            </a:endParaRPr>
          </a:p>
        </p:txBody>
      </p:sp>
      <p:sp>
        <p:nvSpPr>
          <p:cNvPr id="322" name="Google Shape;322;p47"/>
          <p:cNvSpPr txBox="1"/>
          <p:nvPr/>
        </p:nvSpPr>
        <p:spPr>
          <a:xfrm>
            <a:off x="5957062" y="4201325"/>
            <a:ext cx="52818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GALPERTI, Inc., a Texas Corporation </a:t>
            </a:r>
            <a:endParaRPr sz="2300" dirty="0">
              <a:solidFill>
                <a:schemeClr val="dk1"/>
              </a:solidFill>
              <a:latin typeface="Arial" panose="020B0604020202020204" pitchFamily="34" charset="0"/>
              <a:cs typeface="Arial" panose="020B0604020202020204" pitchFamily="34" charset="0"/>
            </a:endParaRPr>
          </a:p>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a:t>
            </a:r>
            <a:r>
              <a:rPr lang="en-US" sz="2300" b="1" dirty="0" err="1">
                <a:solidFill>
                  <a:srgbClr val="CC0000"/>
                </a:solidFill>
                <a:latin typeface="Arial" panose="020B0604020202020204" pitchFamily="34" charset="0"/>
                <a:cs typeface="Arial" panose="020B0604020202020204" pitchFamily="34" charset="0"/>
              </a:rPr>
              <a:t>Galperti</a:t>
            </a:r>
            <a:r>
              <a:rPr lang="en-US" sz="2300" b="1" dirty="0">
                <a:solidFill>
                  <a:srgbClr val="CC0000"/>
                </a:solidFill>
                <a:latin typeface="Arial" panose="020B0604020202020204" pitchFamily="34" charset="0"/>
                <a:cs typeface="Arial" panose="020B0604020202020204" pitchFamily="34" charset="0"/>
              </a:rPr>
              <a:t> USA</a:t>
            </a:r>
            <a:r>
              <a:rPr lang="en-US" sz="2300" dirty="0">
                <a:solidFill>
                  <a:schemeClr val="dk1"/>
                </a:solidFill>
                <a:latin typeface="Arial" panose="020B0604020202020204" pitchFamily="34" charset="0"/>
                <a:cs typeface="Arial" panose="020B0604020202020204" pitchFamily="34" charset="0"/>
              </a:rPr>
              <a:t>)</a:t>
            </a:r>
            <a:endParaRPr sz="2300" dirty="0">
              <a:solidFill>
                <a:schemeClr val="dk1"/>
              </a:solidFill>
              <a:latin typeface="Arial" panose="020B0604020202020204" pitchFamily="34" charset="0"/>
              <a:cs typeface="Arial" panose="020B0604020202020204" pitchFamily="34" charset="0"/>
            </a:endParaRPr>
          </a:p>
        </p:txBody>
      </p:sp>
      <p:sp>
        <p:nvSpPr>
          <p:cNvPr id="323" name="Google Shape;323;p47"/>
          <p:cNvSpPr txBox="1"/>
          <p:nvPr/>
        </p:nvSpPr>
        <p:spPr>
          <a:xfrm>
            <a:off x="3664050" y="5482125"/>
            <a:ext cx="48639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Both manufacture and sell metal flanges and related products</a:t>
            </a:r>
            <a:endParaRPr sz="2300" dirty="0">
              <a:solidFill>
                <a:schemeClr val="dk1"/>
              </a:solidFill>
              <a:latin typeface="Arial" panose="020B0604020202020204" pitchFamily="34" charset="0"/>
              <a:cs typeface="Arial" panose="020B0604020202020204" pitchFamily="34" charset="0"/>
            </a:endParaRPr>
          </a:p>
        </p:txBody>
      </p:sp>
      <p:sp>
        <p:nvSpPr>
          <p:cNvPr id="324" name="Google Shape;324;p47"/>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p:nvPr/>
        </p:nvSpPr>
        <p:spPr>
          <a:xfrm>
            <a:off x="103750" y="1478600"/>
            <a:ext cx="35667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Background</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30" name="Google Shape;330;p48"/>
          <p:cNvSpPr txBox="1">
            <a:spLocks noGrp="1"/>
          </p:cNvSpPr>
          <p:nvPr>
            <p:ph type="body" idx="1"/>
          </p:nvPr>
        </p:nvSpPr>
        <p:spPr>
          <a:xfrm>
            <a:off x="838200" y="2114150"/>
            <a:ext cx="10515600" cy="40626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sz="2400" b="0"/>
              <a:t>In 2007 </a:t>
            </a:r>
            <a:r>
              <a:rPr lang="en-US" sz="2400">
                <a:solidFill>
                  <a:srgbClr val="6AA84F"/>
                </a:solidFill>
              </a:rPr>
              <a:t>Galperti Italy</a:t>
            </a:r>
            <a:r>
              <a:rPr lang="en-US" sz="2400" b="0"/>
              <a:t> filed a trademark application for GALPERTI</a:t>
            </a:r>
            <a:endParaRPr sz="2400" b="0"/>
          </a:p>
          <a:p>
            <a:pPr marL="914400" lvl="1" indent="-368300" algn="l" rtl="0">
              <a:lnSpc>
                <a:spcPct val="115000"/>
              </a:lnSpc>
              <a:spcBef>
                <a:spcPts val="0"/>
              </a:spcBef>
              <a:spcAft>
                <a:spcPts val="0"/>
              </a:spcAft>
              <a:buSzPts val="2200"/>
              <a:buChar char="•"/>
            </a:pPr>
            <a:r>
              <a:rPr lang="en-US" sz="2200"/>
              <a:t>Class 006 - Ironmongery in the form of metal hardware, namely, flanges, ring-shaped fittings of metal, and forgings</a:t>
            </a:r>
            <a:endParaRPr sz="2200"/>
          </a:p>
          <a:p>
            <a:pPr marL="457200" lvl="0" indent="-381000" algn="l" rtl="0">
              <a:lnSpc>
                <a:spcPct val="115000"/>
              </a:lnSpc>
              <a:spcBef>
                <a:spcPts val="0"/>
              </a:spcBef>
              <a:spcAft>
                <a:spcPts val="0"/>
              </a:spcAft>
              <a:buSzPts val="2400"/>
              <a:buChar char="•"/>
            </a:pPr>
            <a:r>
              <a:rPr lang="en-US" sz="2400"/>
              <a:t>GALPERTI </a:t>
            </a:r>
            <a:r>
              <a:rPr lang="en-US" sz="2400" b="0"/>
              <a:t>is a surname</a:t>
            </a:r>
            <a:endParaRPr sz="2400" b="0"/>
          </a:p>
          <a:p>
            <a:pPr marL="914400" lvl="1" indent="-368300" algn="l" rtl="0">
              <a:lnSpc>
                <a:spcPct val="115000"/>
              </a:lnSpc>
              <a:spcBef>
                <a:spcPts val="0"/>
              </a:spcBef>
              <a:spcAft>
                <a:spcPts val="0"/>
              </a:spcAft>
              <a:buSzPts val="2200"/>
              <a:buChar char="•"/>
            </a:pPr>
            <a:r>
              <a:rPr lang="en-US" sz="2200" b="0"/>
              <a:t>Initial rejection under Lanham Act § 2(e)(4)</a:t>
            </a:r>
            <a:endParaRPr sz="2200" b="0"/>
          </a:p>
          <a:p>
            <a:pPr marL="457200" lvl="0" indent="-381000" algn="l" rtl="0">
              <a:lnSpc>
                <a:spcPct val="115000"/>
              </a:lnSpc>
              <a:spcBef>
                <a:spcPts val="0"/>
              </a:spcBef>
              <a:spcAft>
                <a:spcPts val="0"/>
              </a:spcAft>
              <a:buSzPts val="2400"/>
              <a:buChar char="•"/>
            </a:pPr>
            <a:r>
              <a:rPr lang="en-US" sz="2400">
                <a:solidFill>
                  <a:srgbClr val="6AA84F"/>
                </a:solidFill>
              </a:rPr>
              <a:t>Galperti Italy</a:t>
            </a:r>
            <a:r>
              <a:rPr lang="en-US" sz="2400" b="0"/>
              <a:t> claims acquired distinctiveness </a:t>
            </a:r>
            <a:endParaRPr sz="2400" b="0"/>
          </a:p>
          <a:p>
            <a:pPr marL="457200" lvl="0" indent="0" algn="l" rtl="0">
              <a:lnSpc>
                <a:spcPct val="115000"/>
              </a:lnSpc>
              <a:spcBef>
                <a:spcPts val="0"/>
              </a:spcBef>
              <a:spcAft>
                <a:spcPts val="0"/>
              </a:spcAft>
              <a:buNone/>
            </a:pPr>
            <a:r>
              <a:rPr lang="en-US" sz="2400" b="0"/>
              <a:t>under § 2(f), asserting “substantially </a:t>
            </a:r>
            <a:endParaRPr sz="2400" b="0"/>
          </a:p>
          <a:p>
            <a:pPr marL="457200" lvl="0" indent="0" algn="l" rtl="0">
              <a:lnSpc>
                <a:spcPct val="115000"/>
              </a:lnSpc>
              <a:spcBef>
                <a:spcPts val="0"/>
              </a:spcBef>
              <a:spcAft>
                <a:spcPts val="0"/>
              </a:spcAft>
              <a:buNone/>
            </a:pPr>
            <a:r>
              <a:rPr lang="en-US" sz="2400" b="0"/>
              <a:t>exclusive use”</a:t>
            </a:r>
            <a:endParaRPr sz="2400" b="0"/>
          </a:p>
        </p:txBody>
      </p:sp>
      <p:pic>
        <p:nvPicPr>
          <p:cNvPr id="331" name="Google Shape;331;p48"/>
          <p:cNvPicPr preferRelativeResize="0"/>
          <p:nvPr/>
        </p:nvPicPr>
        <p:blipFill>
          <a:blip r:embed="rId3">
            <a:alphaModFix/>
          </a:blip>
          <a:stretch>
            <a:fillRect/>
          </a:stretch>
        </p:blipFill>
        <p:spPr>
          <a:xfrm>
            <a:off x="8198152" y="3317150"/>
            <a:ext cx="2915124" cy="2193576"/>
          </a:xfrm>
          <a:prstGeom prst="rect">
            <a:avLst/>
          </a:prstGeom>
          <a:noFill/>
          <a:ln>
            <a:noFill/>
          </a:ln>
        </p:spPr>
      </p:pic>
      <p:sp>
        <p:nvSpPr>
          <p:cNvPr id="332" name="Google Shape;332;p48"/>
          <p:cNvSpPr txBox="1"/>
          <p:nvPr/>
        </p:nvSpPr>
        <p:spPr>
          <a:xfrm>
            <a:off x="3741900" y="5760375"/>
            <a:ext cx="4708200" cy="503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a:solidFill>
                  <a:schemeClr val="dk1"/>
                </a:solidFill>
              </a:rPr>
              <a:t>Registration granted in 2008</a:t>
            </a:r>
            <a:endParaRPr/>
          </a:p>
        </p:txBody>
      </p:sp>
      <p:sp>
        <p:nvSpPr>
          <p:cNvPr id="333" name="Google Shape;333;p48"/>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p:nvPr/>
        </p:nvSpPr>
        <p:spPr>
          <a:xfrm>
            <a:off x="103750" y="1478600"/>
            <a:ext cx="43581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Cancellation Rd. 1</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39" name="Google Shape;339;p49"/>
          <p:cNvSpPr txBox="1">
            <a:spLocks noGrp="1"/>
          </p:cNvSpPr>
          <p:nvPr>
            <p:ph type="body" idx="1"/>
          </p:nvPr>
        </p:nvSpPr>
        <p:spPr>
          <a:xfrm>
            <a:off x="838200" y="2114150"/>
            <a:ext cx="10515600" cy="40626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sz="2400">
                <a:solidFill>
                  <a:srgbClr val="CC0000"/>
                </a:solidFill>
              </a:rPr>
              <a:t>Galperti USA</a:t>
            </a:r>
            <a:r>
              <a:rPr lang="en-US" sz="2400" b="0"/>
              <a:t> petitions to cancel GALPERTI registration</a:t>
            </a:r>
            <a:endParaRPr sz="2400" b="0"/>
          </a:p>
          <a:p>
            <a:pPr marL="1371600" lvl="1" indent="-381000" algn="l" rtl="0">
              <a:lnSpc>
                <a:spcPct val="115000"/>
              </a:lnSpc>
              <a:spcBef>
                <a:spcPts val="0"/>
              </a:spcBef>
              <a:spcAft>
                <a:spcPts val="0"/>
              </a:spcAft>
              <a:buSzPts val="2400"/>
              <a:buAutoNum type="arabicPeriod"/>
            </a:pPr>
            <a:r>
              <a:rPr lang="en-US" b="1">
                <a:solidFill>
                  <a:srgbClr val="CC0000"/>
                </a:solidFill>
              </a:rPr>
              <a:t>Galperti USA’s</a:t>
            </a:r>
            <a:r>
              <a:rPr lang="en-US"/>
              <a:t> use predated </a:t>
            </a:r>
            <a:r>
              <a:rPr lang="en-US" b="1">
                <a:solidFill>
                  <a:srgbClr val="6AA84F"/>
                </a:solidFill>
              </a:rPr>
              <a:t>Galperti Italy‘s</a:t>
            </a:r>
            <a:r>
              <a:rPr lang="en-US"/>
              <a:t> use and was likely to cause consumer confusion </a:t>
            </a:r>
            <a:endParaRPr/>
          </a:p>
          <a:p>
            <a:pPr marL="1371600" lvl="1" indent="-381000" algn="l" rtl="0">
              <a:lnSpc>
                <a:spcPct val="115000"/>
              </a:lnSpc>
              <a:spcBef>
                <a:spcPts val="0"/>
              </a:spcBef>
              <a:spcAft>
                <a:spcPts val="0"/>
              </a:spcAft>
              <a:buSzPts val="2400"/>
              <a:buAutoNum type="arabicPeriod"/>
            </a:pPr>
            <a:r>
              <a:rPr lang="en-US" b="1">
                <a:solidFill>
                  <a:srgbClr val="6AA84F"/>
                </a:solidFill>
              </a:rPr>
              <a:t>Galperti Italy</a:t>
            </a:r>
            <a:r>
              <a:rPr lang="en-US"/>
              <a:t> obtained the registration by fraud by intentionally making a false declaration of “substantially exclusive use”</a:t>
            </a:r>
            <a:endParaRPr/>
          </a:p>
          <a:p>
            <a:pPr marL="1371600" lvl="1" indent="-381000" algn="l" rtl="0">
              <a:lnSpc>
                <a:spcPct val="115000"/>
              </a:lnSpc>
              <a:spcBef>
                <a:spcPts val="0"/>
              </a:spcBef>
              <a:spcAft>
                <a:spcPts val="0"/>
              </a:spcAft>
              <a:buSzPts val="2400"/>
              <a:buAutoNum type="arabicPeriod"/>
            </a:pPr>
            <a:r>
              <a:rPr lang="en-US" b="1">
                <a:solidFill>
                  <a:srgbClr val="6AA84F"/>
                </a:solidFill>
              </a:rPr>
              <a:t>Galperti Italy</a:t>
            </a:r>
            <a:r>
              <a:rPr lang="en-US"/>
              <a:t> obtained the registration by fraud by making a false claim of ownership</a:t>
            </a:r>
            <a:endParaRPr/>
          </a:p>
          <a:p>
            <a:pPr marL="0" lvl="0" indent="0" algn="l" rtl="0">
              <a:lnSpc>
                <a:spcPct val="115000"/>
              </a:lnSpc>
              <a:spcBef>
                <a:spcPts val="0"/>
              </a:spcBef>
              <a:spcAft>
                <a:spcPts val="0"/>
              </a:spcAft>
              <a:buNone/>
            </a:pPr>
            <a:endParaRPr/>
          </a:p>
        </p:txBody>
      </p:sp>
      <p:sp>
        <p:nvSpPr>
          <p:cNvPr id="340" name="Google Shape;340;p49"/>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p:nvPr/>
        </p:nvSpPr>
        <p:spPr>
          <a:xfrm>
            <a:off x="103750" y="1478600"/>
            <a:ext cx="54864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Cancellation Rd. 1, cont.</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46" name="Google Shape;346;p50"/>
          <p:cNvSpPr txBox="1">
            <a:spLocks noGrp="1"/>
          </p:cNvSpPr>
          <p:nvPr>
            <p:ph type="body" idx="1"/>
          </p:nvPr>
        </p:nvSpPr>
        <p:spPr>
          <a:xfrm>
            <a:off x="838200" y="2221150"/>
            <a:ext cx="10515600" cy="38031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5000"/>
              </a:lnSpc>
              <a:spcBef>
                <a:spcPts val="0"/>
              </a:spcBef>
              <a:spcAft>
                <a:spcPts val="0"/>
              </a:spcAft>
              <a:buSzPts val="2400"/>
              <a:buChar char="•"/>
            </a:pPr>
            <a:r>
              <a:rPr lang="en-US" sz="2400" b="0"/>
              <a:t>After a trial, </a:t>
            </a:r>
            <a:r>
              <a:rPr lang="en-US" sz="2400" b="0" u="sng"/>
              <a:t>TTAB</a:t>
            </a:r>
            <a:r>
              <a:rPr lang="en-US" sz="2400" b="0"/>
              <a:t> dismissed the petition to cancel:</a:t>
            </a:r>
            <a:endParaRPr sz="2400" b="0"/>
          </a:p>
          <a:p>
            <a:pPr marL="1371600" lvl="1" indent="-381000" algn="l" rtl="0">
              <a:lnSpc>
                <a:spcPct val="115000"/>
              </a:lnSpc>
              <a:spcBef>
                <a:spcPts val="0"/>
              </a:spcBef>
              <a:spcAft>
                <a:spcPts val="0"/>
              </a:spcAft>
              <a:buSzPts val="2400"/>
              <a:buChar char="•"/>
            </a:pPr>
            <a:r>
              <a:rPr lang="en-US" b="1">
                <a:solidFill>
                  <a:srgbClr val="CC0000"/>
                </a:solidFill>
              </a:rPr>
              <a:t>Galperti USA </a:t>
            </a:r>
            <a:r>
              <a:rPr lang="en-US"/>
              <a:t>unable to show priority</a:t>
            </a:r>
            <a:endParaRPr/>
          </a:p>
          <a:p>
            <a:pPr marL="1371600" lvl="1" indent="-381000" algn="l" rtl="0">
              <a:lnSpc>
                <a:spcPct val="115000"/>
              </a:lnSpc>
              <a:spcBef>
                <a:spcPts val="0"/>
              </a:spcBef>
              <a:spcAft>
                <a:spcPts val="0"/>
              </a:spcAft>
              <a:buSzPts val="2400"/>
              <a:buChar char="•"/>
            </a:pPr>
            <a:r>
              <a:rPr lang="en-US"/>
              <a:t>Claim of “substantially exclusive use” was not </a:t>
            </a:r>
            <a:r>
              <a:rPr lang="en-US" i="1"/>
              <a:t>per </a:t>
            </a:r>
            <a:r>
              <a:rPr lang="en-US"/>
              <a:t>se false</a:t>
            </a:r>
            <a:endParaRPr/>
          </a:p>
          <a:p>
            <a:pPr marL="1371600" lvl="1" indent="-381000" algn="l" rtl="0">
              <a:lnSpc>
                <a:spcPct val="115000"/>
              </a:lnSpc>
              <a:spcBef>
                <a:spcPts val="0"/>
              </a:spcBef>
              <a:spcAft>
                <a:spcPts val="0"/>
              </a:spcAft>
              <a:buSzPts val="2400"/>
              <a:buChar char="•"/>
            </a:pPr>
            <a:r>
              <a:rPr lang="en-US"/>
              <a:t>Disputed priority date was immaterial</a:t>
            </a:r>
            <a:endParaRPr/>
          </a:p>
          <a:p>
            <a:pPr marL="0" lvl="0" indent="0" algn="l" rtl="0">
              <a:lnSpc>
                <a:spcPct val="115000"/>
              </a:lnSpc>
              <a:spcBef>
                <a:spcPts val="0"/>
              </a:spcBef>
              <a:spcAft>
                <a:spcPts val="0"/>
              </a:spcAft>
              <a:buNone/>
            </a:pPr>
            <a:endParaRPr/>
          </a:p>
          <a:p>
            <a:pPr marL="457200" lvl="0" indent="-381000" algn="l" rtl="0">
              <a:lnSpc>
                <a:spcPct val="115000"/>
              </a:lnSpc>
              <a:spcBef>
                <a:spcPts val="0"/>
              </a:spcBef>
              <a:spcAft>
                <a:spcPts val="0"/>
              </a:spcAft>
              <a:buSzPts val="2400"/>
              <a:buChar char="•"/>
            </a:pPr>
            <a:r>
              <a:rPr lang="en-US" sz="2400" b="0" u="sng"/>
              <a:t>CAFC</a:t>
            </a:r>
            <a:r>
              <a:rPr lang="en-US" sz="2400" b="0"/>
              <a:t> vacates the TTAB’s determination on ground (#2) - intentionally making a false declaration of “substantially exclusive use”</a:t>
            </a:r>
            <a:endParaRPr sz="2400" b="0"/>
          </a:p>
          <a:p>
            <a:pPr marL="1371600" lvl="1" indent="-381000" algn="l" rtl="0">
              <a:lnSpc>
                <a:spcPct val="115000"/>
              </a:lnSpc>
              <a:spcBef>
                <a:spcPts val="0"/>
              </a:spcBef>
              <a:spcAft>
                <a:spcPts val="0"/>
              </a:spcAft>
              <a:buSzPts val="2400"/>
              <a:buChar char="•"/>
            </a:pPr>
            <a:r>
              <a:rPr lang="en-US"/>
              <a:t>2(f) “substantially exclusive and continuous use”</a:t>
            </a:r>
            <a:endParaRPr/>
          </a:p>
          <a:p>
            <a:pPr marL="1371600" lvl="1" indent="-381000" algn="l" rtl="0">
              <a:lnSpc>
                <a:spcPct val="115000"/>
              </a:lnSpc>
              <a:spcBef>
                <a:spcPts val="0"/>
              </a:spcBef>
              <a:spcAft>
                <a:spcPts val="0"/>
              </a:spcAft>
              <a:buSzPts val="2400"/>
              <a:buChar char="•"/>
            </a:pPr>
            <a:r>
              <a:rPr lang="en-US"/>
              <a:t>Remands – third party use “</a:t>
            </a:r>
            <a:r>
              <a:rPr lang="en-US" u="sng"/>
              <a:t>significant</a:t>
            </a:r>
            <a:r>
              <a:rPr lang="en-US"/>
              <a:t> or </a:t>
            </a:r>
            <a:r>
              <a:rPr lang="en-US" u="sng"/>
              <a:t>inconsequential</a:t>
            </a:r>
            <a:r>
              <a:rPr lang="en-US"/>
              <a:t>”</a:t>
            </a:r>
            <a:endParaRPr/>
          </a:p>
          <a:p>
            <a:pPr marL="0" lvl="0" indent="0" algn="l" rtl="0">
              <a:lnSpc>
                <a:spcPct val="115000"/>
              </a:lnSpc>
              <a:spcBef>
                <a:spcPts val="0"/>
              </a:spcBef>
              <a:spcAft>
                <a:spcPts val="0"/>
              </a:spcAft>
              <a:buNone/>
            </a:pPr>
            <a:endParaRPr/>
          </a:p>
        </p:txBody>
      </p:sp>
      <p:sp>
        <p:nvSpPr>
          <p:cNvPr id="347" name="Google Shape;347;p50"/>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p:nvPr/>
        </p:nvSpPr>
        <p:spPr>
          <a:xfrm>
            <a:off x="103750" y="1478600"/>
            <a:ext cx="54864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Cancellation Rd. 2</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53" name="Google Shape;353;p51"/>
          <p:cNvSpPr txBox="1">
            <a:spLocks noGrp="1"/>
          </p:cNvSpPr>
          <p:nvPr>
            <p:ph type="body" idx="1"/>
          </p:nvPr>
        </p:nvSpPr>
        <p:spPr>
          <a:xfrm>
            <a:off x="838200" y="2221150"/>
            <a:ext cx="10515600" cy="38031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b="0" u="sng" dirty="0"/>
              <a:t>TTAB</a:t>
            </a:r>
            <a:r>
              <a:rPr lang="en-US" b="0" dirty="0"/>
              <a:t> again rejects claim of fraud:</a:t>
            </a:r>
            <a:endParaRPr b="0" dirty="0"/>
          </a:p>
          <a:p>
            <a:pPr marL="1371600" lvl="1" indent="-381000" algn="l" rtl="0">
              <a:lnSpc>
                <a:spcPct val="115000"/>
              </a:lnSpc>
              <a:spcBef>
                <a:spcPts val="0"/>
              </a:spcBef>
              <a:spcAft>
                <a:spcPts val="0"/>
              </a:spcAft>
              <a:buSzPts val="2400"/>
              <a:buChar char="•"/>
            </a:pPr>
            <a:r>
              <a:rPr lang="en-US" b="1" dirty="0" err="1">
                <a:solidFill>
                  <a:srgbClr val="CC0000"/>
                </a:solidFill>
              </a:rPr>
              <a:t>Galperti</a:t>
            </a:r>
            <a:r>
              <a:rPr lang="en-US" b="1" dirty="0">
                <a:solidFill>
                  <a:srgbClr val="CC0000"/>
                </a:solidFill>
              </a:rPr>
              <a:t> USA</a:t>
            </a:r>
            <a:r>
              <a:rPr lang="en-US" dirty="0"/>
              <a:t> must demonstrate secondary meaning of its own use of GALPERTI</a:t>
            </a:r>
            <a:endParaRPr dirty="0"/>
          </a:p>
          <a:p>
            <a:pPr marL="1371600" lvl="1" indent="-381000" algn="l" rtl="0">
              <a:lnSpc>
                <a:spcPct val="115000"/>
              </a:lnSpc>
              <a:spcBef>
                <a:spcPts val="0"/>
              </a:spcBef>
              <a:spcAft>
                <a:spcPts val="0"/>
              </a:spcAft>
              <a:buSzPts val="2400"/>
              <a:buChar char="•"/>
            </a:pPr>
            <a:r>
              <a:rPr lang="en-US" dirty="0"/>
              <a:t>Third-party use is irrelevant unless in privity</a:t>
            </a:r>
            <a:endParaRPr dirty="0"/>
          </a:p>
          <a:p>
            <a:pPr marL="0" lvl="0" indent="0" algn="l" rtl="0">
              <a:lnSpc>
                <a:spcPct val="115000"/>
              </a:lnSpc>
              <a:spcBef>
                <a:spcPts val="0"/>
              </a:spcBef>
              <a:spcAft>
                <a:spcPts val="0"/>
              </a:spcAft>
              <a:buNone/>
            </a:pPr>
            <a:endParaRPr dirty="0"/>
          </a:p>
          <a:p>
            <a:pPr marL="457200" lvl="0" indent="-381000" algn="l" rtl="0">
              <a:lnSpc>
                <a:spcPct val="115000"/>
              </a:lnSpc>
              <a:spcBef>
                <a:spcPts val="0"/>
              </a:spcBef>
              <a:spcAft>
                <a:spcPts val="0"/>
              </a:spcAft>
              <a:buSzPts val="2400"/>
              <a:buChar char="•"/>
            </a:pPr>
            <a:r>
              <a:rPr lang="en-US" b="0" u="sng" dirty="0"/>
              <a:t>CFAC</a:t>
            </a:r>
            <a:r>
              <a:rPr lang="en-US" b="0" dirty="0"/>
              <a:t> again vacates and remands:</a:t>
            </a:r>
            <a:endParaRPr b="0" dirty="0"/>
          </a:p>
          <a:p>
            <a:pPr marL="1371600" lvl="1" indent="-381000" algn="l" rtl="0">
              <a:lnSpc>
                <a:spcPct val="115000"/>
              </a:lnSpc>
              <a:spcBef>
                <a:spcPts val="0"/>
              </a:spcBef>
              <a:spcAft>
                <a:spcPts val="0"/>
              </a:spcAft>
              <a:buSzPts val="2400"/>
              <a:buChar char="•"/>
            </a:pPr>
            <a:r>
              <a:rPr lang="en-US" dirty="0"/>
              <a:t>Secondary meaning </a:t>
            </a:r>
            <a:r>
              <a:rPr lang="en-US" u="sng" dirty="0"/>
              <a:t>not</a:t>
            </a:r>
            <a:r>
              <a:rPr lang="en-US" dirty="0"/>
              <a:t> required for challenger</a:t>
            </a:r>
            <a:endParaRPr dirty="0"/>
          </a:p>
          <a:p>
            <a:pPr marL="1371600" lvl="1" indent="-381000" algn="l" rtl="0">
              <a:lnSpc>
                <a:spcPct val="115000"/>
              </a:lnSpc>
              <a:spcBef>
                <a:spcPts val="0"/>
              </a:spcBef>
              <a:spcAft>
                <a:spcPts val="0"/>
              </a:spcAft>
              <a:buSzPts val="2400"/>
              <a:buChar char="•"/>
            </a:pPr>
            <a:r>
              <a:rPr lang="en-US" u="sng" dirty="0"/>
              <a:t>Any use</a:t>
            </a:r>
            <a:r>
              <a:rPr lang="en-US" dirty="0"/>
              <a:t> can undermine claim of exclusivity: privity not required</a:t>
            </a:r>
            <a:endParaRPr dirty="0"/>
          </a:p>
        </p:txBody>
      </p:sp>
      <p:sp>
        <p:nvSpPr>
          <p:cNvPr id="354" name="Google Shape;354;p51"/>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p:nvPr/>
        </p:nvSpPr>
        <p:spPr>
          <a:xfrm>
            <a:off x="103750" y="1478600"/>
            <a:ext cx="5486400" cy="627834"/>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3200" b="1" u="sng" dirty="0">
                <a:solidFill>
                  <a:schemeClr val="dk1"/>
                </a:solidFill>
                <a:latin typeface="Arial" panose="020B0604020202020204" pitchFamily="34" charset="0"/>
                <a:cs typeface="Arial" panose="020B0604020202020204" pitchFamily="34" charset="0"/>
              </a:rPr>
              <a:t>Key Takeaways</a:t>
            </a:r>
            <a:r>
              <a:rPr lang="en-US" sz="3200" dirty="0">
                <a:solidFill>
                  <a:schemeClr val="dk1"/>
                </a:solidFill>
                <a:latin typeface="Arial" panose="020B0604020202020204" pitchFamily="34" charset="0"/>
                <a:cs typeface="Arial" panose="020B0604020202020204" pitchFamily="34" charset="0"/>
              </a:rPr>
              <a:t> </a:t>
            </a:r>
            <a:endParaRPr sz="3200" dirty="0">
              <a:solidFill>
                <a:schemeClr val="dk1"/>
              </a:solidFill>
              <a:latin typeface="Arial" panose="020B0604020202020204" pitchFamily="34" charset="0"/>
              <a:cs typeface="Arial" panose="020B0604020202020204" pitchFamily="34" charset="0"/>
            </a:endParaRPr>
          </a:p>
        </p:txBody>
      </p:sp>
      <p:sp>
        <p:nvSpPr>
          <p:cNvPr id="360" name="Google Shape;360;p52"/>
          <p:cNvSpPr txBox="1">
            <a:spLocks noGrp="1"/>
          </p:cNvSpPr>
          <p:nvPr>
            <p:ph type="body" idx="1"/>
          </p:nvPr>
        </p:nvSpPr>
        <p:spPr>
          <a:xfrm>
            <a:off x="838200" y="2221150"/>
            <a:ext cx="10515600" cy="38031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b="0" dirty="0"/>
              <a:t>Back to the TTAB again.</a:t>
            </a:r>
            <a:endParaRPr b="0" dirty="0"/>
          </a:p>
          <a:p>
            <a:pPr marL="457200" lvl="0" indent="-406400" algn="l" rtl="0">
              <a:lnSpc>
                <a:spcPct val="115000"/>
              </a:lnSpc>
              <a:spcBef>
                <a:spcPts val="0"/>
              </a:spcBef>
              <a:spcAft>
                <a:spcPts val="0"/>
              </a:spcAft>
              <a:buSzPts val="2800"/>
              <a:buChar char="•"/>
            </a:pPr>
            <a:r>
              <a:rPr lang="en-US" b="0" dirty="0"/>
              <a:t>Evidence of use of a mark even without a showing of secondary meaning, by </a:t>
            </a:r>
            <a:r>
              <a:rPr lang="en-US" b="0" u="sng" dirty="0"/>
              <a:t>any party</a:t>
            </a:r>
            <a:r>
              <a:rPr lang="en-US" b="0" dirty="0"/>
              <a:t>, is relevant to demonstrate that an assertion of “substantially exclusive use” was false.</a:t>
            </a:r>
            <a:endParaRPr b="0" dirty="0"/>
          </a:p>
          <a:p>
            <a:pPr marL="457200" lvl="0" indent="-406400" algn="l" rtl="0">
              <a:lnSpc>
                <a:spcPct val="115000"/>
              </a:lnSpc>
              <a:spcBef>
                <a:spcPts val="0"/>
              </a:spcBef>
              <a:spcAft>
                <a:spcPts val="0"/>
              </a:spcAft>
              <a:buSzPts val="2800"/>
              <a:buChar char="•"/>
            </a:pPr>
            <a:r>
              <a:rPr lang="en-US" b="0" dirty="0"/>
              <a:t>CAFC: “We do not reach the intent aspect of the charge of fraud, which the Board has not addressed.”</a:t>
            </a:r>
            <a:endParaRPr b="0" dirty="0"/>
          </a:p>
        </p:txBody>
      </p:sp>
      <p:sp>
        <p:nvSpPr>
          <p:cNvPr id="361" name="Google Shape;361;p52"/>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102613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txBox="1">
            <a:spLocks noGrp="1"/>
          </p:cNvSpPr>
          <p:nvPr>
            <p:ph type="title"/>
          </p:nvPr>
        </p:nvSpPr>
        <p:spPr>
          <a:xfrm>
            <a:off x="186900" y="0"/>
            <a:ext cx="97086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Digital Marketplaces &amp; </a:t>
            </a:r>
            <a:br>
              <a:rPr lang="en-US">
                <a:solidFill>
                  <a:schemeClr val="lt1"/>
                </a:solidFill>
              </a:rPr>
            </a:br>
            <a:r>
              <a:rPr lang="en-US">
                <a:solidFill>
                  <a:schemeClr val="lt1"/>
                </a:solidFill>
              </a:rPr>
              <a:t>Secondary Liability</a:t>
            </a:r>
            <a:endParaRPr i="1"/>
          </a:p>
        </p:txBody>
      </p:sp>
      <p:sp>
        <p:nvSpPr>
          <p:cNvPr id="367" name="Google Shape;367;p53"/>
          <p:cNvSpPr txBox="1"/>
          <p:nvPr/>
        </p:nvSpPr>
        <p:spPr>
          <a:xfrm>
            <a:off x="672000" y="1591875"/>
            <a:ext cx="10848000" cy="45550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dirty="0"/>
          </a:p>
          <a:p>
            <a:pPr marL="457200" lvl="0" indent="-419100" algn="l" rtl="0">
              <a:spcBef>
                <a:spcPts val="1000"/>
              </a:spcBef>
              <a:spcAft>
                <a:spcPts val="0"/>
              </a:spcAft>
              <a:buSzPts val="3000"/>
              <a:buAutoNum type="arabicPeriod"/>
            </a:pPr>
            <a:r>
              <a:rPr lang="en-US" sz="3600" b="1" dirty="0">
                <a:latin typeface="Arial" panose="020B0604020202020204" pitchFamily="34" charset="0"/>
                <a:cs typeface="Arial" panose="020B0604020202020204" pitchFamily="34" charset="0"/>
              </a:rPr>
              <a:t>Introduction to Secondary Liability for Trademark Infringement</a:t>
            </a:r>
            <a:endParaRPr sz="3600" b="1" dirty="0">
              <a:latin typeface="Arial" panose="020B0604020202020204" pitchFamily="34" charset="0"/>
              <a:cs typeface="Arial" panose="020B0604020202020204" pitchFamily="34" charset="0"/>
            </a:endParaRPr>
          </a:p>
          <a:p>
            <a:pPr marL="457200" lvl="0" indent="-419100" algn="l" rtl="0">
              <a:spcBef>
                <a:spcPts val="1000"/>
              </a:spcBef>
              <a:spcAft>
                <a:spcPts val="0"/>
              </a:spcAft>
              <a:buSzPts val="3000"/>
              <a:buAutoNum type="arabicPeriod"/>
            </a:pPr>
            <a:r>
              <a:rPr lang="en-US" sz="3600" b="1" dirty="0">
                <a:latin typeface="Arial" panose="020B0604020202020204" pitchFamily="34" charset="0"/>
                <a:cs typeface="Arial" panose="020B0604020202020204" pitchFamily="34" charset="0"/>
              </a:rPr>
              <a:t>The State of the Law </a:t>
            </a:r>
            <a:endParaRPr sz="3600" b="1" dirty="0">
              <a:latin typeface="Arial" panose="020B0604020202020204" pitchFamily="34" charset="0"/>
              <a:cs typeface="Arial" panose="020B0604020202020204" pitchFamily="34" charset="0"/>
            </a:endParaRPr>
          </a:p>
          <a:p>
            <a:pPr marL="457200" lvl="0" indent="-419100" algn="l" rtl="0">
              <a:spcBef>
                <a:spcPts val="1000"/>
              </a:spcBef>
              <a:spcAft>
                <a:spcPts val="0"/>
              </a:spcAft>
              <a:buSzPts val="3000"/>
              <a:buAutoNum type="arabicPeriod"/>
            </a:pPr>
            <a:r>
              <a:rPr lang="en-US" sz="3600" b="1" dirty="0">
                <a:latin typeface="Arial" panose="020B0604020202020204" pitchFamily="34" charset="0"/>
                <a:cs typeface="Arial" panose="020B0604020202020204" pitchFamily="34" charset="0"/>
              </a:rPr>
              <a:t>Government Action</a:t>
            </a:r>
            <a:endParaRPr sz="3600" b="1" dirty="0">
              <a:latin typeface="Arial" panose="020B0604020202020204" pitchFamily="34" charset="0"/>
              <a:cs typeface="Arial" panose="020B0604020202020204" pitchFamily="34" charset="0"/>
            </a:endParaRPr>
          </a:p>
          <a:p>
            <a:pPr marL="457200" lvl="0" indent="0" algn="l" rtl="0">
              <a:spcBef>
                <a:spcPts val="1000"/>
              </a:spcBef>
              <a:spcAft>
                <a:spcPts val="0"/>
              </a:spcAft>
              <a:buNone/>
            </a:pPr>
            <a:endParaRPr sz="3000" dirty="0"/>
          </a:p>
          <a:p>
            <a:pPr marL="457200" lvl="0" indent="0" algn="l" rtl="0">
              <a:spcBef>
                <a:spcPts val="1000"/>
              </a:spcBef>
              <a:spcAft>
                <a:spcPts val="1000"/>
              </a:spcAft>
              <a:buNone/>
            </a:pPr>
            <a:endParaRPr sz="3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3" name="Google Shape;373;p54"/>
          <p:cNvGraphicFramePr/>
          <p:nvPr>
            <p:extLst>
              <p:ext uri="{D42A27DB-BD31-4B8C-83A1-F6EECF244321}">
                <p14:modId xmlns:p14="http://schemas.microsoft.com/office/powerpoint/2010/main" val="1625019164"/>
              </p:ext>
            </p:extLst>
          </p:nvPr>
        </p:nvGraphicFramePr>
        <p:xfrm>
          <a:off x="952500" y="3164470"/>
          <a:ext cx="10287000" cy="2346870"/>
        </p:xfrm>
        <a:graphic>
          <a:graphicData uri="http://schemas.openxmlformats.org/drawingml/2006/table">
            <a:tbl>
              <a:tblPr>
                <a:noFill/>
              </a:tblPr>
              <a:tblGrid>
                <a:gridCol w="4985875">
                  <a:extLst>
                    <a:ext uri="{9D8B030D-6E8A-4147-A177-3AD203B41FA5}">
                      <a16:colId xmlns:a16="http://schemas.microsoft.com/office/drawing/2014/main" val="20000"/>
                    </a:ext>
                  </a:extLst>
                </a:gridCol>
                <a:gridCol w="53011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600" b="1" dirty="0">
                          <a:latin typeface="Arial" panose="020B0604020202020204" pitchFamily="34" charset="0"/>
                          <a:cs typeface="Arial" panose="020B0604020202020204" pitchFamily="34" charset="0"/>
                        </a:rPr>
                        <a:t>Vicarious Infringement</a:t>
                      </a:r>
                      <a:endParaRPr sz="2600" b="1" dirty="0">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en-US" sz="2600" b="1" dirty="0">
                          <a:latin typeface="Arial" panose="020B0604020202020204" pitchFamily="34" charset="0"/>
                          <a:cs typeface="Arial" panose="020B0604020202020204" pitchFamily="34" charset="0"/>
                        </a:rPr>
                        <a:t>Contributory Infringement</a:t>
                      </a:r>
                      <a:endParaRPr sz="2600" b="1"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300">
                          <a:latin typeface="Arial" panose="020B0604020202020204" pitchFamily="34" charset="0"/>
                          <a:cs typeface="Arial" panose="020B0604020202020204" pitchFamily="34" charset="0"/>
                        </a:rPr>
                        <a:t>1. Principal/agent </a:t>
                      </a:r>
                      <a:r>
                        <a:rPr lang="en-US" sz="2300" i="1">
                          <a:latin typeface="Arial" panose="020B0604020202020204" pitchFamily="34" charset="0"/>
                          <a:cs typeface="Arial" panose="020B0604020202020204" pitchFamily="34" charset="0"/>
                        </a:rPr>
                        <a:t>relationship</a:t>
                      </a:r>
                      <a:endParaRPr sz="2300" i="1">
                        <a:latin typeface="Arial" panose="020B0604020202020204" pitchFamily="34" charset="0"/>
                        <a:cs typeface="Arial" panose="020B0604020202020204" pitchFamily="34" charset="0"/>
                      </a:endParaRPr>
                    </a:p>
                    <a:p>
                      <a:pPr marL="342900" lvl="0" indent="0" algn="l" rtl="0">
                        <a:spcBef>
                          <a:spcPts val="0"/>
                        </a:spcBef>
                        <a:spcAft>
                          <a:spcPts val="0"/>
                        </a:spcAft>
                        <a:buNone/>
                      </a:pPr>
                      <a:r>
                        <a:rPr lang="en-US" sz="2300">
                          <a:latin typeface="Arial" panose="020B0604020202020204" pitchFamily="34" charset="0"/>
                          <a:cs typeface="Arial" panose="020B0604020202020204" pitchFamily="34" charset="0"/>
                        </a:rPr>
                        <a:t>between platform and infringer</a:t>
                      </a:r>
                      <a:endParaRPr sz="2300">
                        <a:latin typeface="Arial" panose="020B0604020202020204" pitchFamily="34" charset="0"/>
                        <a:cs typeface="Arial" panose="020B0604020202020204" pitchFamily="34" charset="0"/>
                      </a:endParaRPr>
                    </a:p>
                  </a:txBody>
                  <a:tcPr marL="91425" marR="91425" marT="91425" marB="91425"/>
                </a:tc>
                <a:tc>
                  <a:txBody>
                    <a:bodyPr/>
                    <a:lstStyle/>
                    <a:p>
                      <a:pPr marL="457200" lvl="0" indent="-374650" algn="l" rtl="0">
                        <a:spcBef>
                          <a:spcPts val="0"/>
                        </a:spcBef>
                        <a:spcAft>
                          <a:spcPts val="0"/>
                        </a:spcAft>
                        <a:buClr>
                          <a:schemeClr val="dk1"/>
                        </a:buClr>
                        <a:buSzPts val="2300"/>
                        <a:buAutoNum type="arabicPeriod"/>
                      </a:pPr>
                      <a:r>
                        <a:rPr lang="en-US" sz="2300">
                          <a:solidFill>
                            <a:schemeClr val="dk1"/>
                          </a:solidFill>
                          <a:latin typeface="Arial" panose="020B0604020202020204" pitchFamily="34" charset="0"/>
                          <a:cs typeface="Arial" panose="020B0604020202020204" pitchFamily="34" charset="0"/>
                        </a:rPr>
                        <a:t>Actual or constructive </a:t>
                      </a:r>
                      <a:r>
                        <a:rPr lang="en-US" sz="2300" i="1">
                          <a:solidFill>
                            <a:schemeClr val="dk1"/>
                          </a:solidFill>
                          <a:latin typeface="Arial" panose="020B0604020202020204" pitchFamily="34" charset="0"/>
                          <a:cs typeface="Arial" panose="020B0604020202020204" pitchFamily="34" charset="0"/>
                        </a:rPr>
                        <a:t>knowledge </a:t>
                      </a:r>
                      <a:r>
                        <a:rPr lang="en-US" sz="2300">
                          <a:solidFill>
                            <a:schemeClr val="dk1"/>
                          </a:solidFill>
                          <a:latin typeface="Arial" panose="020B0604020202020204" pitchFamily="34" charset="0"/>
                          <a:cs typeface="Arial" panose="020B0604020202020204" pitchFamily="34" charset="0"/>
                        </a:rPr>
                        <a:t>of the infringement </a:t>
                      </a:r>
                      <a:r>
                        <a:rPr lang="en-US" sz="2300" i="1">
                          <a:solidFill>
                            <a:schemeClr val="dk1"/>
                          </a:solidFill>
                          <a:latin typeface="Arial" panose="020B0604020202020204" pitchFamily="34" charset="0"/>
                          <a:cs typeface="Arial" panose="020B0604020202020204" pitchFamily="34" charset="0"/>
                        </a:rPr>
                        <a:t>or </a:t>
                      </a:r>
                      <a:r>
                        <a:rPr lang="en-US" sz="2300">
                          <a:solidFill>
                            <a:schemeClr val="dk1"/>
                          </a:solidFill>
                          <a:latin typeface="Arial" panose="020B0604020202020204" pitchFamily="34" charset="0"/>
                          <a:cs typeface="Arial" panose="020B0604020202020204" pitchFamily="34" charset="0"/>
                        </a:rPr>
                        <a:t>willful blindness</a:t>
                      </a:r>
                      <a:endParaRPr sz="230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381000">
                <a:tc>
                  <a:txBody>
                    <a:bodyPr/>
                    <a:lstStyle/>
                    <a:p>
                      <a:pPr marL="342900" lvl="0" indent="-342900" algn="l" rtl="0">
                        <a:spcBef>
                          <a:spcPts val="0"/>
                        </a:spcBef>
                        <a:spcAft>
                          <a:spcPts val="0"/>
                        </a:spcAft>
                        <a:buNone/>
                      </a:pPr>
                      <a:r>
                        <a:rPr lang="en-US" sz="2300" dirty="0">
                          <a:latin typeface="Arial" panose="020B0604020202020204" pitchFamily="34" charset="0"/>
                          <a:cs typeface="Arial" panose="020B0604020202020204" pitchFamily="34" charset="0"/>
                        </a:rPr>
                        <a:t>2. Direct </a:t>
                      </a:r>
                      <a:r>
                        <a:rPr lang="en-US" sz="2300" i="1" dirty="0">
                          <a:latin typeface="Arial" panose="020B0604020202020204" pitchFamily="34" charset="0"/>
                          <a:cs typeface="Arial" panose="020B0604020202020204" pitchFamily="34" charset="0"/>
                        </a:rPr>
                        <a:t>financial interest</a:t>
                      </a:r>
                      <a:r>
                        <a:rPr lang="en-US" sz="2300" dirty="0">
                          <a:latin typeface="Arial" panose="020B0604020202020204" pitchFamily="34" charset="0"/>
                          <a:cs typeface="Arial" panose="020B0604020202020204" pitchFamily="34" charset="0"/>
                        </a:rPr>
                        <a:t> of the platform in the infringement</a:t>
                      </a:r>
                      <a:endParaRPr sz="2300" dirty="0">
                        <a:latin typeface="Arial" panose="020B0604020202020204" pitchFamily="34" charset="0"/>
                        <a:cs typeface="Arial" panose="020B0604020202020204" pitchFamily="34" charset="0"/>
                      </a:endParaRPr>
                    </a:p>
                  </a:txBody>
                  <a:tcPr marL="91425" marR="91425" marT="91425" marB="91425"/>
                </a:tc>
                <a:tc>
                  <a:txBody>
                    <a:bodyPr/>
                    <a:lstStyle/>
                    <a:p>
                      <a:pPr marL="457200" lvl="0" indent="-457200" algn="l" rtl="0">
                        <a:spcBef>
                          <a:spcPts val="0"/>
                        </a:spcBef>
                        <a:spcAft>
                          <a:spcPts val="0"/>
                        </a:spcAft>
                        <a:buClr>
                          <a:schemeClr val="dk1"/>
                        </a:buClr>
                        <a:buSzPts val="1100"/>
                        <a:buFont typeface="Arial"/>
                        <a:buNone/>
                      </a:pPr>
                      <a:r>
                        <a:rPr lang="en-US" sz="2300" dirty="0">
                          <a:solidFill>
                            <a:schemeClr val="dk1"/>
                          </a:solidFill>
                          <a:latin typeface="Arial" panose="020B0604020202020204" pitchFamily="34" charset="0"/>
                          <a:cs typeface="Arial" panose="020B0604020202020204" pitchFamily="34" charset="0"/>
                        </a:rPr>
                        <a:t>2.  Direct </a:t>
                      </a:r>
                      <a:r>
                        <a:rPr lang="en-US" sz="2300" i="1" dirty="0">
                          <a:solidFill>
                            <a:schemeClr val="dk1"/>
                          </a:solidFill>
                          <a:latin typeface="Arial" panose="020B0604020202020204" pitchFamily="34" charset="0"/>
                          <a:cs typeface="Arial" panose="020B0604020202020204" pitchFamily="34" charset="0"/>
                        </a:rPr>
                        <a:t>control or monitoring</a:t>
                      </a:r>
                      <a:r>
                        <a:rPr lang="en-US" sz="2300" dirty="0">
                          <a:solidFill>
                            <a:schemeClr val="dk1"/>
                          </a:solidFill>
                          <a:latin typeface="Arial" panose="020B0604020202020204" pitchFamily="34" charset="0"/>
                          <a:cs typeface="Arial" panose="020B0604020202020204" pitchFamily="34" charset="0"/>
                        </a:rPr>
                        <a:t> of the instrumentality for the infringement</a:t>
                      </a:r>
                      <a:endParaRPr sz="2300"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
        <p:nvSpPr>
          <p:cNvPr id="374" name="Google Shape;374;p54"/>
          <p:cNvSpPr txBox="1"/>
          <p:nvPr/>
        </p:nvSpPr>
        <p:spPr>
          <a:xfrm>
            <a:off x="647250" y="1726975"/>
            <a:ext cx="9996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Arial" panose="020B0604020202020204" pitchFamily="34" charset="0"/>
                <a:cs typeface="Arial" panose="020B0604020202020204" pitchFamily="34" charset="0"/>
              </a:rPr>
              <a:t>Under what circumstances is a digital marketplace liable for trademark infringement committed by a third-party seller?</a:t>
            </a:r>
            <a:endParaRPr sz="28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593EC3B-8E29-B14A-89AF-0AF907BA95AD}"/>
              </a:ext>
            </a:extLst>
          </p:cNvPr>
          <p:cNvSpPr/>
          <p:nvPr/>
        </p:nvSpPr>
        <p:spPr>
          <a:xfrm>
            <a:off x="293914" y="348343"/>
            <a:ext cx="4648200" cy="515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p54"/>
          <p:cNvSpPr txBox="1">
            <a:spLocks noGrp="1"/>
          </p:cNvSpPr>
          <p:nvPr>
            <p:ph type="title"/>
          </p:nvPr>
        </p:nvSpPr>
        <p:spPr>
          <a:xfrm>
            <a:off x="206828" y="10480"/>
            <a:ext cx="10181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dirty="0">
                <a:solidFill>
                  <a:schemeClr val="lt1"/>
                </a:solidFill>
              </a:rPr>
              <a:t>Vicarious v. Contributory Infringement</a:t>
            </a:r>
            <a:endParaRPr sz="43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186900" y="0"/>
            <a:ext cx="6736414"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Seminal Case:               v. </a:t>
            </a:r>
            <a:endParaRPr sz="4300" i="1">
              <a:solidFill>
                <a:schemeClr val="lt1"/>
              </a:solidFill>
            </a:endParaRPr>
          </a:p>
        </p:txBody>
      </p:sp>
      <p:sp>
        <p:nvSpPr>
          <p:cNvPr id="380" name="Google Shape;380;p55"/>
          <p:cNvSpPr txBox="1"/>
          <p:nvPr/>
        </p:nvSpPr>
        <p:spPr>
          <a:xfrm>
            <a:off x="607900" y="1752575"/>
            <a:ext cx="10694700" cy="485258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For contributory infringement to apply, eBay “must have more than a general knowledge or reason to know that its service is being used to sell counterfeit goods.”</a:t>
            </a:r>
            <a:endParaRPr sz="3000" dirty="0">
              <a:latin typeface="Arial" panose="020B0604020202020204" pitchFamily="34" charset="0"/>
              <a:ea typeface="Calibri"/>
              <a:cs typeface="Arial" panose="020B0604020202020204" pitchFamily="34" charset="0"/>
              <a:sym typeface="Calibri"/>
            </a:endParaRPr>
          </a:p>
          <a:p>
            <a:pPr marL="457200" lvl="0" indent="-419100" algn="l" rtl="0">
              <a:spcBef>
                <a:spcPts val="100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eBay had no duty to investigate the authenticity of the Tiffany products sold through its platform or to take further steps to prevent the sale of counterfeit products.</a:t>
            </a:r>
            <a:endParaRPr sz="3000" dirty="0">
              <a:latin typeface="Arial" panose="020B0604020202020204" pitchFamily="34" charset="0"/>
              <a:ea typeface="Calibri"/>
              <a:cs typeface="Arial" panose="020B0604020202020204" pitchFamily="34" charset="0"/>
              <a:sym typeface="Calibri"/>
            </a:endParaRPr>
          </a:p>
          <a:p>
            <a:pPr marL="457200" lvl="0" indent="-419100" algn="l" rtl="0">
              <a:spcBef>
                <a:spcPts val="100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The burden of identifying and seeking the removal of counterfeit products from eBay’s site fell on Tiffany.</a:t>
            </a:r>
            <a:endParaRPr sz="3000" dirty="0">
              <a:latin typeface="Arial" panose="020B0604020202020204" pitchFamily="34" charset="0"/>
              <a:ea typeface="Calibri"/>
              <a:cs typeface="Arial" panose="020B0604020202020204" pitchFamily="34" charset="0"/>
              <a:sym typeface="Calibri"/>
            </a:endParaRPr>
          </a:p>
          <a:p>
            <a:pPr marL="457200" lvl="0" indent="0" algn="l" rtl="0">
              <a:spcBef>
                <a:spcPts val="1000"/>
              </a:spcBef>
              <a:spcAft>
                <a:spcPts val="1000"/>
              </a:spcAft>
              <a:buNone/>
            </a:pPr>
            <a:endParaRPr sz="3000" dirty="0">
              <a:latin typeface="Calibri"/>
              <a:ea typeface="Calibri"/>
              <a:cs typeface="Calibri"/>
              <a:sym typeface="Calibri"/>
            </a:endParaRPr>
          </a:p>
        </p:txBody>
      </p:sp>
      <p:pic>
        <p:nvPicPr>
          <p:cNvPr id="381" name="Google Shape;381;p55"/>
          <p:cNvPicPr preferRelativeResize="0"/>
          <p:nvPr/>
        </p:nvPicPr>
        <p:blipFill>
          <a:blip r:embed="rId3">
            <a:alphaModFix/>
          </a:blip>
          <a:stretch>
            <a:fillRect/>
          </a:stretch>
        </p:blipFill>
        <p:spPr>
          <a:xfrm>
            <a:off x="7098350" y="240774"/>
            <a:ext cx="2110375" cy="844150"/>
          </a:xfrm>
          <a:prstGeom prst="rect">
            <a:avLst/>
          </a:prstGeom>
          <a:noFill/>
          <a:ln>
            <a:noFill/>
          </a:ln>
        </p:spPr>
      </p:pic>
      <p:pic>
        <p:nvPicPr>
          <p:cNvPr id="382" name="Google Shape;382;p55"/>
          <p:cNvPicPr preferRelativeResize="0"/>
          <p:nvPr/>
        </p:nvPicPr>
        <p:blipFill>
          <a:blip r:embed="rId4">
            <a:alphaModFix/>
          </a:blip>
          <a:stretch>
            <a:fillRect/>
          </a:stretch>
        </p:blipFill>
        <p:spPr>
          <a:xfrm>
            <a:off x="4650213" y="35479"/>
            <a:ext cx="1254775" cy="1254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Recent Cases</a:t>
            </a:r>
            <a:endParaRPr sz="4300" i="1">
              <a:solidFill>
                <a:schemeClr val="lt1"/>
              </a:solidFill>
            </a:endParaRPr>
          </a:p>
        </p:txBody>
      </p:sp>
      <p:sp>
        <p:nvSpPr>
          <p:cNvPr id="388" name="Google Shape;388;p56"/>
          <p:cNvSpPr txBox="1"/>
          <p:nvPr/>
        </p:nvSpPr>
        <p:spPr>
          <a:xfrm>
            <a:off x="718456" y="2060150"/>
            <a:ext cx="10504715" cy="35958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i="1" dirty="0">
                <a:latin typeface="Arial" panose="020B0604020202020204" pitchFamily="34" charset="0"/>
                <a:cs typeface="Arial" panose="020B0604020202020204" pitchFamily="34" charset="0"/>
              </a:rPr>
              <a:t>Chanel v. The Real Real</a:t>
            </a:r>
            <a:r>
              <a:rPr lang="en-US" sz="3000" dirty="0">
                <a:latin typeface="Arial" panose="020B0604020202020204" pitchFamily="34" charset="0"/>
                <a:cs typeface="Arial" panose="020B0604020202020204" pitchFamily="34" charset="0"/>
              </a:rPr>
              <a:t>, 449 F.Supp.3d 422 (S.D.N.Y. 2020)</a:t>
            </a:r>
            <a:endParaRPr sz="3000" dirty="0">
              <a:latin typeface="Arial" panose="020B0604020202020204" pitchFamily="34" charset="0"/>
              <a:cs typeface="Arial" panose="020B0604020202020204" pitchFamily="34" charset="0"/>
            </a:endParaRPr>
          </a:p>
          <a:p>
            <a:pPr marL="0" lvl="0" indent="0" algn="l" rtl="0">
              <a:spcBef>
                <a:spcPts val="1000"/>
              </a:spcBef>
              <a:spcAft>
                <a:spcPts val="0"/>
              </a:spcAft>
              <a:buNone/>
            </a:pPr>
            <a:endParaRPr sz="3000" dirty="0">
              <a:latin typeface="Arial" panose="020B0604020202020204" pitchFamily="34" charset="0"/>
              <a:ea typeface="Calibri"/>
              <a:cs typeface="Arial" panose="020B0604020202020204" pitchFamily="34" charset="0"/>
              <a:sym typeface="Calibri"/>
            </a:endParaRPr>
          </a:p>
          <a:p>
            <a:pPr marL="0" lvl="0" indent="0" algn="l" rtl="0">
              <a:spcBef>
                <a:spcPts val="1000"/>
              </a:spcBef>
              <a:spcAft>
                <a:spcPts val="0"/>
              </a:spcAft>
              <a:buNone/>
            </a:pPr>
            <a:r>
              <a:rPr lang="en-US" sz="3000" i="1" dirty="0">
                <a:latin typeface="Arial" panose="020B0604020202020204" pitchFamily="34" charset="0"/>
                <a:cs typeface="Arial" panose="020B0604020202020204" pitchFamily="34" charset="0"/>
              </a:rPr>
              <a:t>Annie Oakley Enterprises, Inc. v. </a:t>
            </a:r>
            <a:r>
              <a:rPr lang="en-US" sz="3000" i="1" dirty="0" err="1">
                <a:latin typeface="Arial" panose="020B0604020202020204" pitchFamily="34" charset="0"/>
                <a:cs typeface="Arial" panose="020B0604020202020204" pitchFamily="34" charset="0"/>
              </a:rPr>
              <a:t>Amazon.com</a:t>
            </a:r>
            <a:r>
              <a:rPr lang="en-US" sz="3000" i="1" dirty="0">
                <a:latin typeface="Arial" panose="020B0604020202020204" pitchFamily="34" charset="0"/>
                <a:cs typeface="Arial" panose="020B0604020202020204" pitchFamily="34" charset="0"/>
              </a:rPr>
              <a:t>, Inc.</a:t>
            </a:r>
            <a:r>
              <a:rPr lang="en-US" sz="3000" dirty="0">
                <a:latin typeface="Arial" panose="020B0604020202020204" pitchFamily="34" charset="0"/>
                <a:cs typeface="Arial" panose="020B0604020202020204" pitchFamily="34" charset="0"/>
              </a:rPr>
              <a:t>, 2021 WL 4147189 (S.D. Ind. 2021)	</a:t>
            </a:r>
            <a:endParaRPr sz="3000" dirty="0">
              <a:latin typeface="Arial" panose="020B0604020202020204" pitchFamily="34" charset="0"/>
              <a:cs typeface="Arial" panose="020B0604020202020204" pitchFamily="34" charset="0"/>
            </a:endParaRPr>
          </a:p>
          <a:p>
            <a:pPr marL="0" lvl="0" indent="0" algn="l" rtl="0">
              <a:spcBef>
                <a:spcPts val="1000"/>
              </a:spcBef>
              <a:spcAft>
                <a:spcPts val="0"/>
              </a:spcAft>
              <a:buNone/>
            </a:pPr>
            <a:endParaRPr sz="3000" dirty="0">
              <a:latin typeface="Arial" panose="020B0604020202020204" pitchFamily="34" charset="0"/>
              <a:cs typeface="Arial" panose="020B0604020202020204" pitchFamily="34" charset="0"/>
            </a:endParaRPr>
          </a:p>
          <a:p>
            <a:pPr marL="0" lvl="0" indent="0" algn="l" rtl="0">
              <a:spcBef>
                <a:spcPts val="1000"/>
              </a:spcBef>
              <a:spcAft>
                <a:spcPts val="1000"/>
              </a:spcAft>
              <a:buNone/>
            </a:pPr>
            <a:r>
              <a:rPr lang="en-US" sz="3000" i="1" dirty="0">
                <a:latin typeface="Arial" panose="020B0604020202020204" pitchFamily="34" charset="0"/>
                <a:cs typeface="Arial" panose="020B0604020202020204" pitchFamily="34" charset="0"/>
              </a:rPr>
              <a:t>Omega SA v. 375 Canal, LLC</a:t>
            </a:r>
            <a:r>
              <a:rPr lang="en-US" sz="3000" dirty="0">
                <a:latin typeface="Arial" panose="020B0604020202020204" pitchFamily="34" charset="0"/>
                <a:cs typeface="Arial" panose="020B0604020202020204" pitchFamily="34" charset="0"/>
              </a:rPr>
              <a:t>, 984 F.3d 244 (2d Cir. 2021) </a:t>
            </a:r>
            <a:endParaRPr sz="30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After</a:t>
            </a:r>
            <a:r>
              <a:rPr lang="en-US" sz="4300" i="1">
                <a:solidFill>
                  <a:schemeClr val="lt1"/>
                </a:solidFill>
              </a:rPr>
              <a:t> Tiffany v. eBay</a:t>
            </a:r>
            <a:endParaRPr sz="4300" i="1">
              <a:solidFill>
                <a:schemeClr val="lt1"/>
              </a:solidFill>
            </a:endParaRPr>
          </a:p>
        </p:txBody>
      </p:sp>
      <p:sp>
        <p:nvSpPr>
          <p:cNvPr id="394" name="Google Shape;394;p57"/>
          <p:cNvSpPr txBox="1"/>
          <p:nvPr/>
        </p:nvSpPr>
        <p:spPr>
          <a:xfrm>
            <a:off x="810525" y="1730075"/>
            <a:ext cx="10694700" cy="5442485"/>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Marketplaces are not contributorily liable for trademark infringement committed by a third-party seller unless:</a:t>
            </a:r>
            <a:endParaRPr sz="3000" dirty="0">
              <a:latin typeface="Arial" panose="020B0604020202020204" pitchFamily="34" charset="0"/>
              <a:ea typeface="Calibri"/>
              <a:cs typeface="Arial" panose="020B0604020202020204" pitchFamily="34" charset="0"/>
              <a:sym typeface="Calibri"/>
            </a:endParaRPr>
          </a:p>
          <a:p>
            <a:pPr marL="914400" lvl="1" indent="-419100" algn="l" rtl="0">
              <a:spcBef>
                <a:spcPts val="1000"/>
              </a:spcBef>
              <a:spcAft>
                <a:spcPts val="0"/>
              </a:spcAft>
              <a:buSzPts val="3000"/>
              <a:buFont typeface="Calibri"/>
              <a:buAutoNum type="alphaLcPeriod"/>
            </a:pPr>
            <a:r>
              <a:rPr lang="en-US" sz="2800" dirty="0">
                <a:latin typeface="Arial" panose="020B0604020202020204" pitchFamily="34" charset="0"/>
                <a:ea typeface="Calibri"/>
                <a:cs typeface="Arial" panose="020B0604020202020204" pitchFamily="34" charset="0"/>
                <a:sym typeface="Calibri"/>
              </a:rPr>
              <a:t>The third-party seller engaged in direct trademark infringement; and</a:t>
            </a:r>
            <a:endParaRPr sz="2800" dirty="0">
              <a:latin typeface="Arial" panose="020B0604020202020204" pitchFamily="34" charset="0"/>
              <a:ea typeface="Calibri"/>
              <a:cs typeface="Arial" panose="020B0604020202020204" pitchFamily="34" charset="0"/>
              <a:sym typeface="Calibri"/>
            </a:endParaRPr>
          </a:p>
          <a:p>
            <a:pPr marL="914400" lvl="1" indent="-419100" algn="l" rtl="0">
              <a:spcBef>
                <a:spcPts val="1000"/>
              </a:spcBef>
              <a:spcAft>
                <a:spcPts val="0"/>
              </a:spcAft>
              <a:buSzPts val="3000"/>
              <a:buFont typeface="Calibri"/>
              <a:buAutoNum type="alphaLcPeriod"/>
            </a:pPr>
            <a:r>
              <a:rPr lang="en-US" sz="2800" dirty="0">
                <a:latin typeface="Arial" panose="020B0604020202020204" pitchFamily="34" charset="0"/>
                <a:ea typeface="Calibri"/>
                <a:cs typeface="Arial" panose="020B0604020202020204" pitchFamily="34" charset="0"/>
                <a:sym typeface="Calibri"/>
              </a:rPr>
              <a:t>The marketplace ignored cease and desist letters or takedown notices that specifically identified the listings at issue.</a:t>
            </a:r>
            <a:endParaRPr sz="2800" dirty="0">
              <a:latin typeface="Arial" panose="020B0604020202020204" pitchFamily="34" charset="0"/>
              <a:ea typeface="Calibri"/>
              <a:cs typeface="Arial" panose="020B0604020202020204" pitchFamily="34" charset="0"/>
              <a:sym typeface="Calibri"/>
            </a:endParaRPr>
          </a:p>
          <a:p>
            <a:pPr marL="457200" lvl="0" indent="-419100" algn="l" rtl="0">
              <a:spcBef>
                <a:spcPts val="100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Marketplaces are directly liable for trademark infringement if they sold the infringing products at issue.</a:t>
            </a:r>
            <a:endParaRPr sz="3000" dirty="0">
              <a:latin typeface="Arial" panose="020B0604020202020204" pitchFamily="34" charset="0"/>
              <a:ea typeface="Calibri"/>
              <a:cs typeface="Arial" panose="020B0604020202020204" pitchFamily="34" charset="0"/>
              <a:sym typeface="Calibri"/>
            </a:endParaRPr>
          </a:p>
          <a:p>
            <a:pPr marL="457200" lvl="0" indent="0" algn="l" rtl="0">
              <a:spcBef>
                <a:spcPts val="1000"/>
              </a:spcBef>
              <a:spcAft>
                <a:spcPts val="1000"/>
              </a:spcAft>
              <a:buNone/>
            </a:pPr>
            <a:endParaRPr sz="3000" dirty="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DHS Involvement (Jan. 2020)</a:t>
            </a:r>
            <a:endParaRPr sz="4300" i="1">
              <a:solidFill>
                <a:schemeClr val="lt1"/>
              </a:solidFill>
            </a:endParaRPr>
          </a:p>
        </p:txBody>
      </p:sp>
      <p:sp>
        <p:nvSpPr>
          <p:cNvPr id="400" name="Google Shape;400;p58"/>
          <p:cNvSpPr txBox="1"/>
          <p:nvPr/>
        </p:nvSpPr>
        <p:spPr>
          <a:xfrm>
            <a:off x="990650" y="388027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pic>
        <p:nvPicPr>
          <p:cNvPr id="401" name="Google Shape;401;p58"/>
          <p:cNvPicPr preferRelativeResize="0"/>
          <p:nvPr/>
        </p:nvPicPr>
        <p:blipFill>
          <a:blip r:embed="rId3">
            <a:alphaModFix/>
          </a:blip>
          <a:stretch>
            <a:fillRect/>
          </a:stretch>
        </p:blipFill>
        <p:spPr>
          <a:xfrm>
            <a:off x="1148350" y="1604610"/>
            <a:ext cx="3911626" cy="4936576"/>
          </a:xfrm>
          <a:prstGeom prst="rect">
            <a:avLst/>
          </a:prstGeom>
          <a:noFill/>
          <a:ln>
            <a:noFill/>
          </a:ln>
        </p:spPr>
      </p:pic>
      <p:sp>
        <p:nvSpPr>
          <p:cNvPr id="402" name="Google Shape;402;p58"/>
          <p:cNvSpPr txBox="1"/>
          <p:nvPr/>
        </p:nvSpPr>
        <p:spPr>
          <a:xfrm>
            <a:off x="5865225" y="2758075"/>
            <a:ext cx="56175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Arial" panose="020B0604020202020204" pitchFamily="34" charset="0"/>
                <a:cs typeface="Arial" panose="020B0604020202020204" pitchFamily="34" charset="0"/>
              </a:rPr>
              <a:t>“It is critical that immediate action be taken to protect American consumers and other stakeholders against the harm and losses inflicted by counterfeiters.”</a:t>
            </a:r>
            <a:endParaRPr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USPTO Involvement (Aug. 2021)</a:t>
            </a:r>
            <a:endParaRPr sz="4300" i="1">
              <a:solidFill>
                <a:schemeClr val="lt1"/>
              </a:solidFill>
            </a:endParaRPr>
          </a:p>
        </p:txBody>
      </p:sp>
      <p:sp>
        <p:nvSpPr>
          <p:cNvPr id="408" name="Google Shape;408;p59"/>
          <p:cNvSpPr txBox="1"/>
          <p:nvPr/>
        </p:nvSpPr>
        <p:spPr>
          <a:xfrm>
            <a:off x="990650" y="388027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sp>
        <p:nvSpPr>
          <p:cNvPr id="409" name="Google Shape;409;p59"/>
          <p:cNvSpPr txBox="1"/>
          <p:nvPr/>
        </p:nvSpPr>
        <p:spPr>
          <a:xfrm>
            <a:off x="5831450" y="3264675"/>
            <a:ext cx="5617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p>
        </p:txBody>
      </p:sp>
      <p:pic>
        <p:nvPicPr>
          <p:cNvPr id="410" name="Google Shape;410;p59"/>
          <p:cNvPicPr preferRelativeResize="0"/>
          <p:nvPr/>
        </p:nvPicPr>
        <p:blipFill>
          <a:blip r:embed="rId3">
            <a:alphaModFix/>
          </a:blip>
          <a:stretch>
            <a:fillRect/>
          </a:stretch>
        </p:blipFill>
        <p:spPr>
          <a:xfrm>
            <a:off x="1086775" y="1534375"/>
            <a:ext cx="3956624" cy="5031101"/>
          </a:xfrm>
          <a:prstGeom prst="rect">
            <a:avLst/>
          </a:prstGeom>
          <a:noFill/>
          <a:ln>
            <a:noFill/>
          </a:ln>
        </p:spPr>
      </p:pic>
      <p:sp>
        <p:nvSpPr>
          <p:cNvPr id="411" name="Google Shape;411;p59"/>
          <p:cNvSpPr txBox="1"/>
          <p:nvPr/>
        </p:nvSpPr>
        <p:spPr>
          <a:xfrm>
            <a:off x="5998550" y="2557225"/>
            <a:ext cx="54504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Arial" panose="020B0604020202020204" pitchFamily="34" charset="0"/>
                <a:cs typeface="Arial" panose="020B0604020202020204" pitchFamily="34" charset="0"/>
              </a:rPr>
              <a:t>The respondents proposing change “unanimously agree that the doctrine of secondary trademark infringement liability, as currently applied by the courts, is </a:t>
            </a:r>
            <a:r>
              <a:rPr lang="en-US" sz="2400" b="1" dirty="0">
                <a:latin typeface="Arial" panose="020B0604020202020204" pitchFamily="34" charset="0"/>
                <a:cs typeface="Arial" panose="020B0604020202020204" pitchFamily="34" charset="0"/>
              </a:rPr>
              <a:t>not an effective tool </a:t>
            </a:r>
            <a:r>
              <a:rPr lang="en-US" sz="2400" dirty="0">
                <a:latin typeface="Arial" panose="020B0604020202020204" pitchFamily="34" charset="0"/>
                <a:cs typeface="Arial" panose="020B0604020202020204" pitchFamily="34" charset="0"/>
              </a:rPr>
              <a:t>in addressing the problem of counterfeit goods sold through the internet.”</a:t>
            </a:r>
            <a:endParaRPr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0"/>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Brand Owners’ Arguments</a:t>
            </a:r>
            <a:endParaRPr sz="4300" i="1"/>
          </a:p>
        </p:txBody>
      </p:sp>
      <p:sp>
        <p:nvSpPr>
          <p:cNvPr id="417" name="Google Shape;417;p60"/>
          <p:cNvSpPr txBox="1"/>
          <p:nvPr/>
        </p:nvSpPr>
        <p:spPr>
          <a:xfrm>
            <a:off x="1114500" y="188002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sp>
        <p:nvSpPr>
          <p:cNvPr id="418" name="Google Shape;418;p60"/>
          <p:cNvSpPr txBox="1"/>
          <p:nvPr/>
        </p:nvSpPr>
        <p:spPr>
          <a:xfrm>
            <a:off x="686699" y="1880025"/>
            <a:ext cx="10928357" cy="3842047"/>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AutoNum type="arabicPeriod"/>
            </a:pPr>
            <a:r>
              <a:rPr lang="en-US" sz="2800" dirty="0">
                <a:latin typeface="Arial" panose="020B0604020202020204" pitchFamily="34" charset="0"/>
                <a:cs typeface="Arial" panose="020B0604020202020204" pitchFamily="34" charset="0"/>
              </a:rPr>
              <a:t>The knowledge standard is </a:t>
            </a:r>
            <a:r>
              <a:rPr lang="en-US" sz="2800" i="1" dirty="0">
                <a:latin typeface="Arial" panose="020B0604020202020204" pitchFamily="34" charset="0"/>
                <a:cs typeface="Arial" panose="020B0604020202020204" pitchFamily="34" charset="0"/>
              </a:rPr>
              <a:t>too difficult </a:t>
            </a:r>
            <a:r>
              <a:rPr lang="en-US" sz="2800" dirty="0">
                <a:latin typeface="Arial" panose="020B0604020202020204" pitchFamily="34" charset="0"/>
                <a:cs typeface="Arial" panose="020B0604020202020204" pitchFamily="34" charset="0"/>
              </a:rPr>
              <a:t>to meet.</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Burden of enforcement falls </a:t>
            </a:r>
            <a:r>
              <a:rPr lang="en-US" sz="2800" i="1" dirty="0">
                <a:latin typeface="Arial" panose="020B0604020202020204" pitchFamily="34" charset="0"/>
                <a:cs typeface="Arial" panose="020B0604020202020204" pitchFamily="34" charset="0"/>
              </a:rPr>
              <a:t>disproportionately</a:t>
            </a:r>
            <a:r>
              <a:rPr lang="en-US" sz="2800" dirty="0">
                <a:latin typeface="Arial" panose="020B0604020202020204" pitchFamily="34" charset="0"/>
                <a:cs typeface="Arial" panose="020B0604020202020204" pitchFamily="34" charset="0"/>
              </a:rPr>
              <a:t> on brand owners.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Font typeface="Calibri"/>
              <a:buAutoNum type="arabicPeriod"/>
            </a:pPr>
            <a:r>
              <a:rPr lang="en-US" sz="2800" i="1" dirty="0">
                <a:latin typeface="Arial" panose="020B0604020202020204" pitchFamily="34" charset="0"/>
                <a:cs typeface="Arial" panose="020B0604020202020204" pitchFamily="34" charset="0"/>
              </a:rPr>
              <a:t>Patchwork</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of rules, procedures and evidence requirements that brand owners must navigate.</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Platforms are </a:t>
            </a:r>
            <a:r>
              <a:rPr lang="en-US" sz="2800" i="1" dirty="0">
                <a:latin typeface="Arial" panose="020B0604020202020204" pitchFamily="34" charset="0"/>
                <a:cs typeface="Arial" panose="020B0604020202020204" pitchFamily="34" charset="0"/>
              </a:rPr>
              <a:t>incentivized </a:t>
            </a:r>
            <a:r>
              <a:rPr lang="en-US" sz="2800" dirty="0">
                <a:latin typeface="Arial" panose="020B0604020202020204" pitchFamily="34" charset="0"/>
                <a:cs typeface="Arial" panose="020B0604020202020204" pitchFamily="34" charset="0"/>
              </a:rPr>
              <a:t>not to vet sellers/products to avoid the requisite knowledge.</a:t>
            </a:r>
            <a:endParaRPr sz="900" dirty="0">
              <a:solidFill>
                <a:schemeClr val="dk1"/>
              </a:solidFill>
              <a:latin typeface="Arial" panose="020B0604020202020204" pitchFamily="34" charset="0"/>
              <a:cs typeface="Arial" panose="020B0604020202020204" pitchFamily="34" charset="0"/>
            </a:endParaRPr>
          </a:p>
          <a:p>
            <a:pPr marL="457200" lvl="0" indent="-406400" algn="l" rtl="0">
              <a:spcBef>
                <a:spcPts val="1000"/>
              </a:spcBef>
              <a:spcAft>
                <a:spcPts val="1000"/>
              </a:spcAft>
              <a:buSzPts val="2800"/>
              <a:buAutoNum type="arabicPeriod"/>
            </a:pPr>
            <a:r>
              <a:rPr lang="en-US" sz="2800" dirty="0">
                <a:latin typeface="Arial" panose="020B0604020202020204" pitchFamily="34" charset="0"/>
                <a:cs typeface="Arial" panose="020B0604020202020204" pitchFamily="34" charset="0"/>
              </a:rPr>
              <a:t>The enforcement process is </a:t>
            </a:r>
            <a:r>
              <a:rPr lang="en-US" sz="2800" i="1" dirty="0">
                <a:latin typeface="Arial" panose="020B0604020202020204" pitchFamily="34" charset="0"/>
                <a:cs typeface="Arial" panose="020B0604020202020204" pitchFamily="34" charset="0"/>
              </a:rPr>
              <a:t>reactive</a:t>
            </a:r>
            <a:r>
              <a:rPr lang="en-US" sz="2800" dirty="0">
                <a:latin typeface="Arial" panose="020B0604020202020204" pitchFamily="34" charset="0"/>
                <a:cs typeface="Arial" panose="020B0604020202020204" pitchFamily="34" charset="0"/>
              </a:rPr>
              <a:t>, not proactive.</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sz="2400" dirty="0"/>
              <a:t>The Trademark Modernization Act of 2020 (TMA) amended the Lanham Act in several key aspects:</a:t>
            </a:r>
            <a:endParaRPr sz="2400" dirty="0"/>
          </a:p>
          <a:p>
            <a:pPr marL="457200" lvl="0" indent="-349250" algn="l" rtl="0">
              <a:lnSpc>
                <a:spcPct val="115000"/>
              </a:lnSpc>
              <a:spcBef>
                <a:spcPts val="1200"/>
              </a:spcBef>
              <a:spcAft>
                <a:spcPts val="0"/>
              </a:spcAft>
              <a:buSzPts val="1900"/>
              <a:buChar char="●"/>
            </a:pPr>
            <a:r>
              <a:rPr lang="en-US" sz="2400" b="0" dirty="0"/>
              <a:t>Created new tools to remove trademark registrations;</a:t>
            </a:r>
            <a:endParaRPr sz="2400" b="0" dirty="0"/>
          </a:p>
          <a:p>
            <a:pPr marL="457200" lvl="0" indent="-349250" algn="l" rtl="0">
              <a:lnSpc>
                <a:spcPct val="115000"/>
              </a:lnSpc>
              <a:spcBef>
                <a:spcPts val="0"/>
              </a:spcBef>
              <a:spcAft>
                <a:spcPts val="0"/>
              </a:spcAft>
              <a:buSzPts val="1900"/>
              <a:buChar char="●"/>
            </a:pPr>
            <a:r>
              <a:rPr lang="en-US" sz="2400" b="0" dirty="0"/>
              <a:t>Shortened response deadlines to office actions;</a:t>
            </a:r>
            <a:endParaRPr sz="2400" b="0" dirty="0"/>
          </a:p>
          <a:p>
            <a:pPr marL="457200" lvl="0" indent="-349250" algn="l" rtl="0">
              <a:lnSpc>
                <a:spcPct val="115000"/>
              </a:lnSpc>
              <a:spcBef>
                <a:spcPts val="0"/>
              </a:spcBef>
              <a:spcAft>
                <a:spcPts val="0"/>
              </a:spcAft>
              <a:buSzPts val="1900"/>
              <a:buChar char="●"/>
            </a:pPr>
            <a:r>
              <a:rPr lang="en-US" sz="2400" b="0" dirty="0"/>
              <a:t>Codified and expanded Letters of Protest; and</a:t>
            </a:r>
            <a:endParaRPr sz="2400" b="0" dirty="0"/>
          </a:p>
          <a:p>
            <a:pPr marL="457200" lvl="0" indent="-349250" algn="l" rtl="0">
              <a:lnSpc>
                <a:spcPct val="115000"/>
              </a:lnSpc>
              <a:spcBef>
                <a:spcPts val="0"/>
              </a:spcBef>
              <a:spcAft>
                <a:spcPts val="0"/>
              </a:spcAft>
              <a:buSzPts val="1900"/>
              <a:buChar char="●"/>
            </a:pPr>
            <a:r>
              <a:rPr lang="en-US" sz="2400" b="0" dirty="0"/>
              <a:t>Restored the rebuttable presumption of irreparable harm.</a:t>
            </a:r>
            <a:endParaRPr sz="2400" b="0" dirty="0"/>
          </a:p>
          <a:p>
            <a:pPr marL="0" lvl="0" indent="0" algn="l" rtl="0">
              <a:lnSpc>
                <a:spcPct val="100000"/>
              </a:lnSpc>
              <a:spcBef>
                <a:spcPts val="1200"/>
              </a:spcBef>
              <a:spcAft>
                <a:spcPts val="0"/>
              </a:spcAft>
              <a:buNone/>
            </a:pPr>
            <a:endParaRPr sz="2400" b="0" dirty="0"/>
          </a:p>
          <a:p>
            <a:pPr marL="0" lvl="0" indent="0" algn="l" rtl="0">
              <a:lnSpc>
                <a:spcPct val="100000"/>
              </a:lnSpc>
              <a:spcBef>
                <a:spcPts val="0"/>
              </a:spcBef>
              <a:spcAft>
                <a:spcPts val="0"/>
              </a:spcAft>
              <a:buNone/>
            </a:pPr>
            <a:r>
              <a:rPr lang="en-US" sz="2400" b="0" dirty="0"/>
              <a:t>Regulations implementing the TMA went into effect on December 18, 2021. </a:t>
            </a:r>
            <a:endParaRPr sz="2400" b="0" dirty="0"/>
          </a:p>
          <a:p>
            <a:pPr marL="0" lvl="0" indent="0" algn="l" rtl="0">
              <a:lnSpc>
                <a:spcPct val="100000"/>
              </a:lnSpc>
              <a:spcBef>
                <a:spcPts val="0"/>
              </a:spcBef>
              <a:spcAft>
                <a:spcPts val="0"/>
              </a:spcAft>
              <a:buNone/>
            </a:pPr>
            <a:endParaRPr sz="1900" b="0" dirty="0"/>
          </a:p>
          <a:p>
            <a:pPr marL="0" lvl="0" indent="0" algn="l" rtl="0">
              <a:lnSpc>
                <a:spcPct val="100000"/>
              </a:lnSpc>
              <a:spcBef>
                <a:spcPts val="0"/>
              </a:spcBef>
              <a:spcAft>
                <a:spcPts val="0"/>
              </a:spcAft>
              <a:buClr>
                <a:schemeClr val="dk1"/>
              </a:buClr>
              <a:buSzPts val="1100"/>
              <a:buFont typeface="Arial"/>
              <a:buNone/>
            </a:pPr>
            <a:r>
              <a:rPr lang="en-US" sz="1900" b="0" dirty="0"/>
              <a:t>Final Rule available via </a:t>
            </a:r>
            <a:r>
              <a:rPr lang="en-US" sz="1900" b="0" u="sng" dirty="0">
                <a:solidFill>
                  <a:schemeClr val="hlink"/>
                </a:solidFill>
                <a:hlinkClick r:id="rId3"/>
              </a:rPr>
              <a:t>https://www.uspto.gov/subscription-center/2021/uspto-implements-trademark-modernization-act-final-rule</a:t>
            </a:r>
            <a:r>
              <a:rPr lang="en-US" sz="1900" b="0" dirty="0"/>
              <a:t>.</a:t>
            </a:r>
            <a:endParaRPr sz="1900" b="0" dirty="0"/>
          </a:p>
        </p:txBody>
      </p:sp>
      <p:sp>
        <p:nvSpPr>
          <p:cNvPr id="196" name="Google Shape;196;p27"/>
          <p:cNvSpPr txBox="1">
            <a:spLocks noGrp="1"/>
          </p:cNvSpPr>
          <p:nvPr>
            <p:ph type="title"/>
          </p:nvPr>
        </p:nvSpPr>
        <p:spPr>
          <a:xfrm>
            <a:off x="186900" y="0"/>
            <a:ext cx="92931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1"/>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Marketplaces’ Arguments</a:t>
            </a:r>
            <a:endParaRPr sz="4300" i="1"/>
          </a:p>
        </p:txBody>
      </p:sp>
      <p:sp>
        <p:nvSpPr>
          <p:cNvPr id="424" name="Google Shape;424;p61"/>
          <p:cNvSpPr txBox="1"/>
          <p:nvPr/>
        </p:nvSpPr>
        <p:spPr>
          <a:xfrm>
            <a:off x="1114500" y="188002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sp>
        <p:nvSpPr>
          <p:cNvPr id="425" name="Google Shape;425;p61"/>
          <p:cNvSpPr txBox="1"/>
          <p:nvPr/>
        </p:nvSpPr>
        <p:spPr>
          <a:xfrm>
            <a:off x="652924" y="1880025"/>
            <a:ext cx="11223390" cy="2980273"/>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AutoNum type="arabicPeriod"/>
            </a:pPr>
            <a:r>
              <a:rPr lang="en-US" sz="2800" dirty="0">
                <a:latin typeface="Arial" panose="020B0604020202020204" pitchFamily="34" charset="0"/>
                <a:cs typeface="Arial" panose="020B0604020202020204" pitchFamily="34" charset="0"/>
              </a:rPr>
              <a:t>Harmful to competition in the secondary market for genuine goods.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Will increase trademark bullying.</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Trademark owners will stop pursuing the bad actors.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solidFill>
                  <a:schemeClr val="dk1"/>
                </a:solidFill>
                <a:latin typeface="Arial" panose="020B0604020202020204" pitchFamily="34" charset="0"/>
                <a:cs typeface="Arial" panose="020B0604020202020204" pitchFamily="34" charset="0"/>
              </a:rPr>
              <a:t>Digital marketplaces are not equipped to identify counterfeit goods.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1000"/>
              </a:spcAft>
              <a:buSzPts val="2800"/>
              <a:buAutoNum type="arabicPeriod"/>
            </a:pPr>
            <a:r>
              <a:rPr lang="en-US" sz="2800" dirty="0">
                <a:latin typeface="Arial" panose="020B0604020202020204" pitchFamily="34" charset="0"/>
                <a:cs typeface="Arial" panose="020B0604020202020204" pitchFamily="34" charset="0"/>
              </a:rPr>
              <a:t>Changes to the law could harm innocent intermediaries.</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SHOP SAFE Act </a:t>
            </a:r>
            <a:r>
              <a:rPr lang="en-US" sz="2800" b="0">
                <a:solidFill>
                  <a:schemeClr val="lt1"/>
                </a:solidFill>
              </a:rPr>
              <a:t>(HR 5374/S 1843)</a:t>
            </a:r>
            <a:endParaRPr sz="2800" b="0" i="1"/>
          </a:p>
        </p:txBody>
      </p:sp>
      <p:sp>
        <p:nvSpPr>
          <p:cNvPr id="431" name="Google Shape;431;p62"/>
          <p:cNvSpPr txBox="1"/>
          <p:nvPr/>
        </p:nvSpPr>
        <p:spPr>
          <a:xfrm>
            <a:off x="914400" y="1632350"/>
            <a:ext cx="10590899" cy="46576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topping</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H</a:t>
            </a:r>
            <a:r>
              <a:rPr lang="en-US" sz="2800" dirty="0">
                <a:latin typeface="Arial" panose="020B0604020202020204" pitchFamily="34" charset="0"/>
                <a:cs typeface="Arial" panose="020B0604020202020204" pitchFamily="34" charset="0"/>
              </a:rPr>
              <a:t>armful</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ffenders on</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latforms by</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creening</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gainst</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F</a:t>
            </a:r>
            <a:r>
              <a:rPr lang="en-US" sz="2800" dirty="0">
                <a:latin typeface="Arial" panose="020B0604020202020204" pitchFamily="34" charset="0"/>
                <a:cs typeface="Arial" panose="020B0604020202020204" pitchFamily="34" charset="0"/>
              </a:rPr>
              <a:t>akes in</a:t>
            </a:r>
            <a:endParaRPr sz="2800" dirty="0">
              <a:latin typeface="Arial" panose="020B0604020202020204" pitchFamily="34" charset="0"/>
              <a:cs typeface="Arial" panose="020B0604020202020204" pitchFamily="34" charset="0"/>
            </a:endParaRPr>
          </a:p>
          <a:p>
            <a:pPr marL="0" lvl="0" indent="0" algn="l" rtl="0">
              <a:spcBef>
                <a:spcPts val="1000"/>
              </a:spcBef>
              <a:spcAft>
                <a:spcPts val="1000"/>
              </a:spcAft>
              <a:buNone/>
            </a:pPr>
            <a:r>
              <a:rPr lang="en-US" sz="2800" b="1"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-commerce</a:t>
            </a:r>
            <a:endParaRPr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SHOP SAFE Act </a:t>
            </a:r>
            <a:r>
              <a:rPr lang="en-US" sz="2800" b="0">
                <a:solidFill>
                  <a:schemeClr val="lt1"/>
                </a:solidFill>
              </a:rPr>
              <a:t>(HR 5374/S 1843)</a:t>
            </a:r>
            <a:endParaRPr sz="2800" b="0" i="1"/>
          </a:p>
        </p:txBody>
      </p:sp>
      <p:sp>
        <p:nvSpPr>
          <p:cNvPr id="437" name="Google Shape;437;p63"/>
          <p:cNvSpPr txBox="1"/>
          <p:nvPr/>
        </p:nvSpPr>
        <p:spPr>
          <a:xfrm>
            <a:off x="686700" y="1632350"/>
            <a:ext cx="10818600" cy="4929524"/>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AutoNum type="arabicPeriod"/>
            </a:pPr>
            <a:r>
              <a:rPr lang="en-US" sz="2500" dirty="0">
                <a:latin typeface="Arial" panose="020B0604020202020204" pitchFamily="34" charset="0"/>
                <a:cs typeface="Arial" panose="020B0604020202020204" pitchFamily="34" charset="0"/>
              </a:rPr>
              <a:t>Only applies to infringement of goods relating to health and safety.</a:t>
            </a:r>
            <a:endParaRPr sz="2500" dirty="0">
              <a:latin typeface="Arial" panose="020B0604020202020204" pitchFamily="34" charset="0"/>
              <a:cs typeface="Arial" panose="020B0604020202020204" pitchFamily="34" charset="0"/>
            </a:endParaRPr>
          </a:p>
          <a:p>
            <a:pPr marL="457200" lvl="0" indent="-387350" algn="l" rtl="0">
              <a:spcBef>
                <a:spcPts val="1000"/>
              </a:spcBef>
              <a:spcAft>
                <a:spcPts val="0"/>
              </a:spcAft>
              <a:buSzPts val="2500"/>
              <a:buAutoNum type="arabicPeriod"/>
            </a:pPr>
            <a:r>
              <a:rPr lang="en-US" sz="2500" dirty="0">
                <a:latin typeface="Arial" panose="020B0604020202020204" pitchFamily="34" charset="0"/>
                <a:cs typeface="Arial" panose="020B0604020202020204" pitchFamily="34" charset="0"/>
              </a:rPr>
              <a:t>Contributorily liable if a seller uses a counterfeit mark to advertise, offer for sale, or sell unless the platform:</a:t>
            </a:r>
            <a:endParaRPr sz="2500" dirty="0">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Requires the seller to have a registered agent/verified address for service of process in the US.</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Verifies the seller's identity/contact information.</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Requires the seller to agree not to use counterfeit marks.</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Implements technical measures to prescreen and remove listings for goods sold with a counterfeit mark.</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100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Implements policies to remove and ban repeat offenders.</a:t>
            </a:r>
            <a:endParaRPr sz="250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4"/>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INFORM Act </a:t>
            </a:r>
            <a:r>
              <a:rPr lang="en-US" sz="2800" b="0">
                <a:solidFill>
                  <a:schemeClr val="lt1"/>
                </a:solidFill>
              </a:rPr>
              <a:t>(HR 5502/S 936)</a:t>
            </a:r>
            <a:endParaRPr sz="2800" b="0" i="1"/>
          </a:p>
        </p:txBody>
      </p:sp>
      <p:sp>
        <p:nvSpPr>
          <p:cNvPr id="443" name="Google Shape;443;p64"/>
          <p:cNvSpPr txBox="1"/>
          <p:nvPr/>
        </p:nvSpPr>
        <p:spPr>
          <a:xfrm>
            <a:off x="686700" y="1632350"/>
            <a:ext cx="10818600" cy="42780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err="1">
                <a:latin typeface="Arial" panose="020B0604020202020204" pitchFamily="34" charset="0"/>
                <a:cs typeface="Arial" panose="020B0604020202020204" pitchFamily="34" charset="0"/>
              </a:rPr>
              <a:t>I</a:t>
            </a:r>
            <a:r>
              <a:rPr lang="en-US" sz="3600" dirty="0" err="1">
                <a:latin typeface="Arial" panose="020B0604020202020204" pitchFamily="34" charset="0"/>
                <a:cs typeface="Arial" panose="020B0604020202020204" pitchFamily="34" charset="0"/>
              </a:rPr>
              <a:t>ntregity</a:t>
            </a:r>
            <a:r>
              <a:rPr lang="en-US" sz="3600" dirty="0">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otification, and </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airness in</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nline</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etail</a:t>
            </a:r>
            <a:endParaRPr sz="3600" dirty="0">
              <a:latin typeface="Arial" panose="020B0604020202020204" pitchFamily="34" charset="0"/>
              <a:cs typeface="Arial" panose="020B0604020202020204" pitchFamily="34" charset="0"/>
            </a:endParaRPr>
          </a:p>
          <a:p>
            <a:pPr marL="0" lvl="0" indent="0" algn="l" rtl="0">
              <a:spcBef>
                <a:spcPts val="1000"/>
              </a:spcBef>
              <a:spcAft>
                <a:spcPts val="1000"/>
              </a:spcAft>
              <a:buNone/>
            </a:pPr>
            <a:r>
              <a:rPr lang="en-US" sz="3600" b="1"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arketplaces for Consumers</a:t>
            </a:r>
            <a:endParaRPr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INFORM Act </a:t>
            </a:r>
            <a:r>
              <a:rPr lang="en-US" sz="2800" b="0">
                <a:solidFill>
                  <a:schemeClr val="lt1"/>
                </a:solidFill>
              </a:rPr>
              <a:t>(HR 5502/S 936)</a:t>
            </a:r>
            <a:endParaRPr sz="2800" b="0" i="1"/>
          </a:p>
        </p:txBody>
      </p:sp>
      <p:sp>
        <p:nvSpPr>
          <p:cNvPr id="449" name="Google Shape;449;p65"/>
          <p:cNvSpPr txBox="1"/>
          <p:nvPr/>
        </p:nvSpPr>
        <p:spPr>
          <a:xfrm>
            <a:off x="686700" y="1632350"/>
            <a:ext cx="10818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2700"/>
          </a:p>
        </p:txBody>
      </p:sp>
      <p:sp>
        <p:nvSpPr>
          <p:cNvPr id="450" name="Google Shape;450;p65"/>
          <p:cNvSpPr txBox="1"/>
          <p:nvPr/>
        </p:nvSpPr>
        <p:spPr>
          <a:xfrm>
            <a:off x="686700" y="1632350"/>
            <a:ext cx="10818600" cy="4888487"/>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Platforms must require any high-volume third-party sellers with an aggregate total of $20,000+ in annual revenue to disclose certain information.</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Disclose to Platform: bank account info, Government-issued documentation, tax ID number, and contact information (for verification by platform).</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Disclose to Consumers: name, physical address, and contract information for the high-volume seller and any seller from whom they obtained the product purchased.</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Platform must suspend any high-volume third-party seller until they comply.</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100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FTC and State Attorneys’ General can enforce.</a:t>
            </a:r>
            <a:endParaRPr sz="2400" dirty="0">
              <a:highlight>
                <a:srgbClr val="FFFFFF"/>
              </a:highlight>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6"/>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dirty="0">
                <a:solidFill>
                  <a:schemeClr val="lt1"/>
                </a:solidFill>
              </a:rPr>
              <a:t>What’s Next?</a:t>
            </a:r>
            <a:endParaRPr sz="4300" i="1" dirty="0"/>
          </a:p>
        </p:txBody>
      </p:sp>
      <p:sp>
        <p:nvSpPr>
          <p:cNvPr id="456" name="Google Shape;456;p66"/>
          <p:cNvSpPr txBox="1"/>
          <p:nvPr/>
        </p:nvSpPr>
        <p:spPr>
          <a:xfrm>
            <a:off x="686700" y="1632350"/>
            <a:ext cx="10739700" cy="3652252"/>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333333"/>
              </a:buClr>
              <a:buSzPts val="2400"/>
              <a:buAutoNum type="arabicPeriod"/>
            </a:pPr>
            <a:r>
              <a:rPr lang="en-US" sz="2800" dirty="0">
                <a:highlight>
                  <a:srgbClr val="FFFFFF"/>
                </a:highlight>
                <a:latin typeface="Arial" panose="020B0604020202020204" pitchFamily="34" charset="0"/>
                <a:cs typeface="Arial" panose="020B0604020202020204" pitchFamily="34" charset="0"/>
              </a:rPr>
              <a:t>Legislation to impose more requirements on platforms and marketplaces to vet third-party sellers and disclose information about them.</a:t>
            </a:r>
            <a:endParaRPr sz="28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800" dirty="0">
                <a:highlight>
                  <a:srgbClr val="FFFFFF"/>
                </a:highlight>
                <a:latin typeface="Arial" panose="020B0604020202020204" pitchFamily="34" charset="0"/>
                <a:cs typeface="Arial" panose="020B0604020202020204" pitchFamily="34" charset="0"/>
              </a:rPr>
              <a:t>More lawsuits by brand owners against platforms and direct infringers.</a:t>
            </a:r>
            <a:endParaRPr sz="28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800" dirty="0">
                <a:highlight>
                  <a:srgbClr val="FFFFFF"/>
                </a:highlight>
                <a:latin typeface="Arial" panose="020B0604020202020204" pitchFamily="34" charset="0"/>
                <a:cs typeface="Arial" panose="020B0604020202020204" pitchFamily="34" charset="0"/>
              </a:rPr>
              <a:t>Greater efforts by direct infringers to conceal their identities.</a:t>
            </a:r>
            <a:endParaRPr sz="2800" dirty="0">
              <a:highlight>
                <a:srgbClr val="FFFFFF"/>
              </a:highlight>
              <a:latin typeface="Arial" panose="020B0604020202020204" pitchFamily="34" charset="0"/>
              <a:cs typeface="Arial" panose="020B0604020202020204" pitchFamily="34" charset="0"/>
            </a:endParaRPr>
          </a:p>
          <a:p>
            <a:pPr marL="457200" lvl="0" indent="0" algn="l" rtl="0">
              <a:spcBef>
                <a:spcPts val="1000"/>
              </a:spcBef>
              <a:spcAft>
                <a:spcPts val="1000"/>
              </a:spcAft>
              <a:buNone/>
            </a:pPr>
            <a:endParaRPr sz="2400" dirty="0">
              <a:solidFill>
                <a:srgbClr val="333333"/>
              </a:solidFill>
              <a:highlight>
                <a:srgbClr val="FFFFFF"/>
              </a:high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3364071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body" idx="1"/>
          </p:nvPr>
        </p:nvSpPr>
        <p:spPr>
          <a:xfrm>
            <a:off x="838200" y="3851279"/>
            <a:ext cx="10515600" cy="3278864"/>
          </a:xfrm>
          <a:prstGeom prst="rect">
            <a:avLst/>
          </a:prstGeom>
          <a:noFill/>
          <a:ln>
            <a:noFill/>
          </a:ln>
        </p:spPr>
        <p:txBody>
          <a:bodyPr spcFirstLastPara="1" wrap="square" lIns="91425" tIns="45700" rIns="91425" bIns="45700" anchor="t" anchorCtr="0">
            <a:normAutofit fontScale="70000" lnSpcReduction="20000"/>
          </a:bodyPr>
          <a:lstStyle/>
          <a:p>
            <a:pPr fontAlgn="base"/>
            <a:r>
              <a:rPr lang="en-US" b="0" dirty="0"/>
              <a:t>There has been a significant rise in the number of trademark applications to protect goods and/or services in the virtual world and, in particular, in what is now being referred to as the “metaverse.”</a:t>
            </a:r>
          </a:p>
          <a:p>
            <a:pPr fontAlgn="base"/>
            <a:r>
              <a:rPr lang="en-US" b="0" dirty="0"/>
              <a:t>Of the 346 active U.S. trademark applications with identifications of goods/services including the term “metaverse,” 303 were filed since the October 28, 2021 announcement from Facebook that it was changing its parent entity/holding company name to Meta, in part due to the company’s virtual-reality vision for the future.</a:t>
            </a:r>
          </a:p>
          <a:p>
            <a:pPr fontAlgn="base"/>
            <a:r>
              <a:rPr lang="en-US" b="0" dirty="0"/>
              <a:t>Of the approx. 445 active U.S. trademark applications/registrations containing the META- prefix with identifications of goods/services including the terms “metaverse” or “virtual,” approx. 295 were filed since the Facebook announcement.</a:t>
            </a:r>
          </a:p>
        </p:txBody>
      </p:sp>
      <p:pic>
        <p:nvPicPr>
          <p:cNvPr id="462" name="Google Shape;462;p67"/>
          <p:cNvPicPr preferRelativeResize="0"/>
          <p:nvPr/>
        </p:nvPicPr>
        <p:blipFill>
          <a:blip r:embed="rId3">
            <a:alphaModFix/>
          </a:blip>
          <a:stretch>
            <a:fillRect/>
          </a:stretch>
        </p:blipFill>
        <p:spPr>
          <a:xfrm>
            <a:off x="3146375" y="1627229"/>
            <a:ext cx="5899250" cy="2224050"/>
          </a:xfrm>
          <a:prstGeom prst="rect">
            <a:avLst/>
          </a:prstGeom>
          <a:noFill/>
          <a:ln>
            <a:solidFill>
              <a:schemeClr val="tx1"/>
            </a:solidFill>
          </a:ln>
        </p:spPr>
      </p:pic>
      <p:sp>
        <p:nvSpPr>
          <p:cNvPr id="463" name="Google Shape;463;p67"/>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Metaverse</a:t>
            </a:r>
            <a:endParaRPr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8"/>
          <p:cNvSpPr txBox="1">
            <a:spLocks noGrp="1"/>
          </p:cNvSpPr>
          <p:nvPr>
            <p:ph type="body" idx="1"/>
          </p:nvPr>
        </p:nvSpPr>
        <p:spPr>
          <a:xfrm>
            <a:off x="838200" y="1325700"/>
            <a:ext cx="10515600" cy="4851125"/>
          </a:xfrm>
          <a:prstGeom prst="rect">
            <a:avLst/>
          </a:prstGeom>
          <a:noFill/>
          <a:ln>
            <a:noFill/>
          </a:ln>
        </p:spPr>
        <p:txBody>
          <a:bodyPr spcFirstLastPara="1" wrap="square" lIns="91425" tIns="45700" rIns="91425" bIns="45700" anchor="t" anchorCtr="0">
            <a:normAutofit/>
          </a:bodyPr>
          <a:lstStyle/>
          <a:p>
            <a:pPr marL="107950" lvl="0" indent="0" algn="l" rtl="0">
              <a:lnSpc>
                <a:spcPct val="115000"/>
              </a:lnSpc>
              <a:spcBef>
                <a:spcPts val="1200"/>
              </a:spcBef>
              <a:spcAft>
                <a:spcPts val="0"/>
              </a:spcAft>
              <a:buSzPts val="1900"/>
              <a:buNone/>
            </a:pPr>
            <a:r>
              <a:rPr lang="en-US" sz="2000" dirty="0"/>
              <a:t>These new applications for goods and services in the virtual world/metaverse are primarily Classes 9, 35, and 41:</a:t>
            </a:r>
          </a:p>
          <a:p>
            <a:pPr marL="565150" lvl="1" indent="0">
              <a:lnSpc>
                <a:spcPct val="115000"/>
              </a:lnSpc>
              <a:spcBef>
                <a:spcPts val="1200"/>
              </a:spcBef>
              <a:buSzPts val="1900"/>
              <a:buNone/>
            </a:pPr>
            <a:r>
              <a:rPr lang="en-US" sz="1500" dirty="0"/>
              <a:t>	</a:t>
            </a:r>
            <a:endParaRPr dirty="0"/>
          </a:p>
        </p:txBody>
      </p:sp>
      <p:sp>
        <p:nvSpPr>
          <p:cNvPr id="469" name="Google Shape;469;p68"/>
          <p:cNvSpPr txBox="1">
            <a:spLocks noGrp="1"/>
          </p:cNvSpPr>
          <p:nvPr>
            <p:ph type="title"/>
          </p:nvPr>
        </p:nvSpPr>
        <p:spPr>
          <a:xfrm>
            <a:off x="186900" y="0"/>
            <a:ext cx="4783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Metaverse</a:t>
            </a:r>
            <a:endParaRPr i="1"/>
          </a:p>
        </p:txBody>
      </p:sp>
      <p:graphicFrame>
        <p:nvGraphicFramePr>
          <p:cNvPr id="2" name="Table 1">
            <a:extLst>
              <a:ext uri="{FF2B5EF4-FFF2-40B4-BE49-F238E27FC236}">
                <a16:creationId xmlns:a16="http://schemas.microsoft.com/office/drawing/2014/main" id="{23AA297F-92A9-AB4E-B985-BBF64EB7CDF9}"/>
              </a:ext>
            </a:extLst>
          </p:cNvPr>
          <p:cNvGraphicFramePr>
            <a:graphicFrameLocks noGrp="1"/>
          </p:cNvGraphicFramePr>
          <p:nvPr>
            <p:extLst>
              <p:ext uri="{D42A27DB-BD31-4B8C-83A1-F6EECF244321}">
                <p14:modId xmlns:p14="http://schemas.microsoft.com/office/powerpoint/2010/main" val="1660110969"/>
              </p:ext>
            </p:extLst>
          </p:nvPr>
        </p:nvGraphicFramePr>
        <p:xfrm>
          <a:off x="838200" y="2268649"/>
          <a:ext cx="10515600" cy="4339745"/>
        </p:xfrm>
        <a:graphic>
          <a:graphicData uri="http://schemas.openxmlformats.org/drawingml/2006/table">
            <a:tbl>
              <a:tblPr/>
              <a:tblGrid>
                <a:gridCol w="1611086">
                  <a:extLst>
                    <a:ext uri="{9D8B030D-6E8A-4147-A177-3AD203B41FA5}">
                      <a16:colId xmlns:a16="http://schemas.microsoft.com/office/drawing/2014/main" val="3744002217"/>
                    </a:ext>
                  </a:extLst>
                </a:gridCol>
                <a:gridCol w="8904514">
                  <a:extLst>
                    <a:ext uri="{9D8B030D-6E8A-4147-A177-3AD203B41FA5}">
                      <a16:colId xmlns:a16="http://schemas.microsoft.com/office/drawing/2014/main" val="3103999733"/>
                    </a:ext>
                  </a:extLst>
                </a:gridCol>
              </a:tblGrid>
              <a:tr h="1447252">
                <a:tc>
                  <a:txBody>
                    <a:bodyPr/>
                    <a:lstStyle/>
                    <a:p>
                      <a:pPr rtl="0" fontAlgn="t">
                        <a:spcBef>
                          <a:spcPts val="1200"/>
                        </a:spcBef>
                        <a:spcAft>
                          <a:spcPts val="1200"/>
                        </a:spcAft>
                      </a:pPr>
                      <a:r>
                        <a:rPr lang="en-US" sz="1400" b="1" i="0" u="none" strike="noStrike" dirty="0">
                          <a:solidFill>
                            <a:schemeClr val="tx1"/>
                          </a:solidFill>
                          <a:effectLst/>
                          <a:latin typeface="Arial" panose="020B0604020202020204" pitchFamily="34" charset="0"/>
                        </a:rPr>
                        <a:t>CONVERSE</a:t>
                      </a:r>
                      <a:endParaRPr lang="en-US" sz="20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SN: 97107367</a:t>
                      </a:r>
                      <a:endParaRPr lang="en-US" sz="18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Filed: November 3, 2021</a:t>
                      </a: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9</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Downloadable virtual goods</a:t>
                      </a:r>
                      <a:r>
                        <a:rPr lang="en-US" sz="1200" b="0" i="0" u="none" strike="noStrike" dirty="0">
                          <a:solidFill>
                            <a:schemeClr val="tx1"/>
                          </a:solidFill>
                          <a:effectLst/>
                          <a:latin typeface="Arial" panose="020B0604020202020204" pitchFamily="34" charset="0"/>
                        </a:rPr>
                        <a:t>, namely, computer programs featuring footwear, clothing, headwear, eyewear, bags, sports bags, backpacks, sports equipment, art, toys and accessories for use online and in online virtual worlds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35</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Retail store services featuring virtual goods</a:t>
                      </a:r>
                      <a:r>
                        <a:rPr lang="en-US" sz="1200" b="0" i="0" u="none" strike="noStrike" dirty="0">
                          <a:solidFill>
                            <a:schemeClr val="tx1"/>
                          </a:solidFill>
                          <a:effectLst/>
                          <a:latin typeface="Arial" panose="020B0604020202020204" pitchFamily="34" charset="0"/>
                        </a:rPr>
                        <a:t>, namely, footwear, clothing, headwear, eyewear, sports bags, backpacks, sports equipment, art, toys and accessories for use online; on-line retail store services featuring virtual merchandise, namely, footwear, clothing, headwear, eyewear, bags, sports bags, backpacks, sports equipment, art, toys and accessories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41</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Entertainment services</a:t>
                      </a:r>
                      <a:r>
                        <a:rPr lang="en-US" sz="1200" b="0" i="0" u="none" strike="noStrike" dirty="0">
                          <a:solidFill>
                            <a:schemeClr val="tx1"/>
                          </a:solidFill>
                          <a:effectLst/>
                          <a:latin typeface="Arial" panose="020B0604020202020204" pitchFamily="34" charset="0"/>
                        </a:rPr>
                        <a:t>, namely, providing on-line, non-downloadable virtual footwear, clothing, headwear, eyewear, bags, sports bags, backpacks, sports equipment, art, toys and accessories for use in virtual environments</a:t>
                      </a: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77735139"/>
                  </a:ext>
                </a:extLst>
              </a:tr>
              <a:tr h="2786997">
                <a:tc>
                  <a:txBody>
                    <a:bodyPr/>
                    <a:lstStyle/>
                    <a:p>
                      <a:pPr rtl="0" fontAlgn="t">
                        <a:spcBef>
                          <a:spcPts val="1200"/>
                        </a:spcBef>
                        <a:spcAft>
                          <a:spcPts val="1200"/>
                        </a:spcAft>
                      </a:pPr>
                      <a:r>
                        <a:rPr lang="en-US" sz="1200" b="1" i="0" u="none" strike="noStrike" dirty="0">
                          <a:solidFill>
                            <a:schemeClr val="tx1"/>
                          </a:solidFill>
                          <a:effectLst/>
                          <a:latin typeface="Arial" panose="020B0604020202020204" pitchFamily="34" charset="0"/>
                        </a:rPr>
                        <a:t>ANTHROPOLOGIE</a:t>
                      </a:r>
                      <a:endParaRPr lang="en-US" sz="18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SN: 97118161</a:t>
                      </a:r>
                      <a:endParaRPr lang="en-US" sz="18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Filed: November 10, 2021</a:t>
                      </a:r>
                      <a:endParaRPr lang="en-US" sz="1800" dirty="0">
                        <a:solidFill>
                          <a:schemeClr val="tx1"/>
                        </a:solidFill>
                        <a:effectLst/>
                      </a:endParaRPr>
                    </a:p>
                    <a:p>
                      <a:pPr fontAlgn="t"/>
                      <a:br>
                        <a:rPr lang="en-US" sz="1800" dirty="0">
                          <a:solidFill>
                            <a:schemeClr val="tx1"/>
                          </a:solidFill>
                          <a:effectLst/>
                        </a:rPr>
                      </a:b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9</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Downloadable virtual goods</a:t>
                      </a:r>
                      <a:r>
                        <a:rPr lang="en-US" sz="1200" b="0" i="0" u="none" strike="noStrike" dirty="0">
                          <a:solidFill>
                            <a:schemeClr val="tx1"/>
                          </a:solidFill>
                          <a:effectLst/>
                          <a:latin typeface="Arial" panose="020B0604020202020204" pitchFamily="34" charset="0"/>
                        </a:rPr>
                        <a:t>, namely, computer programs featuring clothing, footwear, headwear, eyewear, home decor, general house wares, furniture, cosmetics, cosmetics and personal care items, clothing and hair accessories, jewelry, handbags, sports bags, backpacks, electronics, rugs and gifts consisting of the aforementioned goods for use online and in online virtual worlds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35</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Retail store services featuring virtual goods</a:t>
                      </a:r>
                      <a:r>
                        <a:rPr lang="en-US" sz="1200" b="0" i="0" u="none" strike="noStrike" dirty="0">
                          <a:solidFill>
                            <a:schemeClr val="tx1"/>
                          </a:solidFill>
                          <a:effectLst/>
                          <a:latin typeface="Arial" panose="020B0604020202020204" pitchFamily="34" charset="0"/>
                        </a:rPr>
                        <a:t>, namely, clothing, footwear, headwear, eyewear, home decor, general house wares, furniture, cosmetics, cosmetics and personal care items, clothing and hair accessories, jewelry, handbags, sports bags, backpacks, electronics, rugs and gifts consisting of the aforementioned goods for use online; on-line retail store services featuring virtual merchandise, namely, clothing, footwear, headwear, eyewear, home decor, general house wares, furniture, cosmetics, cosmetics and personal care items, clothing and hair accessories, jewelry, handbags, sports bags, backpacks, electronics, rugs and gifts consisting of the aforementioned goods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41</a:t>
                      </a:r>
                      <a:r>
                        <a:rPr lang="en-US" sz="1200" b="0" i="0" u="none" strike="noStrike" dirty="0">
                          <a:solidFill>
                            <a:schemeClr val="tx1"/>
                          </a:solidFill>
                          <a:effectLst/>
                          <a:latin typeface="Arial" panose="020B0604020202020204" pitchFamily="34" charset="0"/>
                        </a:rPr>
                        <a:t>:</a:t>
                      </a:r>
                      <a:r>
                        <a:rPr lang="en-US" sz="1200" b="0" i="0" u="none" strike="noStrike" dirty="0">
                          <a:solidFill>
                            <a:srgbClr val="C00000"/>
                          </a:solidFill>
                          <a:effectLst/>
                          <a:latin typeface="Arial" panose="020B0604020202020204" pitchFamily="34" charset="0"/>
                        </a:rPr>
                        <a:t>Entertainment services</a:t>
                      </a:r>
                      <a:r>
                        <a:rPr lang="en-US" sz="1200" b="0" i="0" u="none" strike="noStrike" dirty="0">
                          <a:solidFill>
                            <a:schemeClr val="tx1"/>
                          </a:solidFill>
                          <a:effectLst/>
                          <a:latin typeface="Arial" panose="020B0604020202020204" pitchFamily="34" charset="0"/>
                        </a:rPr>
                        <a:t>, namely, providing on-line, non-downloadable virtual clothing, footwear, headwear, eyewear, home decor, general house wares, furniture, cosmetics, cosmetics and personal care items, clothing and hair accessories, jewelry, handbags, sports bags, backpacks, electronics, rugs and gifts consisting of the aforementioned goods for use in virtual environments</a:t>
                      </a: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40574778"/>
                  </a:ext>
                </a:extLst>
              </a:tr>
            </a:tbl>
          </a:graphicData>
        </a:graphic>
      </p:graphicFrame>
      <p:sp>
        <p:nvSpPr>
          <p:cNvPr id="3" name="Rectangle 1">
            <a:extLst>
              <a:ext uri="{FF2B5EF4-FFF2-40B4-BE49-F238E27FC236}">
                <a16:creationId xmlns:a16="http://schemas.microsoft.com/office/drawing/2014/main" id="{0AA1D703-B8DC-DB42-A99C-61D32D9DF1C2}"/>
              </a:ext>
            </a:extLst>
          </p:cNvPr>
          <p:cNvSpPr>
            <a:spLocks noChangeArrowheads="1"/>
          </p:cNvSpPr>
          <p:nvPr/>
        </p:nvSpPr>
        <p:spPr bwMode="auto">
          <a:xfrm>
            <a:off x="838200" y="21889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23DC72D-9CEB-BD44-B1C8-1EF288A82919}"/>
              </a:ext>
            </a:extLst>
          </p:cNvPr>
          <p:cNvGraphicFramePr>
            <a:graphicFrameLocks noGrp="1"/>
          </p:cNvGraphicFramePr>
          <p:nvPr>
            <p:ph idx="1"/>
            <p:extLst>
              <p:ext uri="{D42A27DB-BD31-4B8C-83A1-F6EECF244321}">
                <p14:modId xmlns:p14="http://schemas.microsoft.com/office/powerpoint/2010/main" val="3992654285"/>
              </p:ext>
            </p:extLst>
          </p:nvPr>
        </p:nvGraphicFramePr>
        <p:xfrm>
          <a:off x="838200" y="2079172"/>
          <a:ext cx="10515600" cy="4049486"/>
        </p:xfrm>
        <a:graphic>
          <a:graphicData uri="http://schemas.openxmlformats.org/drawingml/2006/table">
            <a:tbl>
              <a:tblPr/>
              <a:tblGrid>
                <a:gridCol w="1521637">
                  <a:extLst>
                    <a:ext uri="{9D8B030D-6E8A-4147-A177-3AD203B41FA5}">
                      <a16:colId xmlns:a16="http://schemas.microsoft.com/office/drawing/2014/main" val="2484980578"/>
                    </a:ext>
                  </a:extLst>
                </a:gridCol>
                <a:gridCol w="8993963">
                  <a:extLst>
                    <a:ext uri="{9D8B030D-6E8A-4147-A177-3AD203B41FA5}">
                      <a16:colId xmlns:a16="http://schemas.microsoft.com/office/drawing/2014/main" val="3841584982"/>
                    </a:ext>
                  </a:extLst>
                </a:gridCol>
              </a:tblGrid>
              <a:tr h="4049486">
                <a:tc>
                  <a:txBody>
                    <a:bodyPr/>
                    <a:lstStyle/>
                    <a:p>
                      <a:pPr rtl="0" fontAlgn="t">
                        <a:spcBef>
                          <a:spcPts val="1200"/>
                        </a:spcBef>
                        <a:spcAft>
                          <a:spcPts val="1200"/>
                        </a:spcAft>
                      </a:pPr>
                      <a:r>
                        <a:rPr lang="en-US" sz="1600" b="1" i="0" u="none" strike="noStrike" dirty="0">
                          <a:solidFill>
                            <a:srgbClr val="000000"/>
                          </a:solidFill>
                          <a:effectLst/>
                          <a:latin typeface="Arial" panose="020B0604020202020204" pitchFamily="34" charset="0"/>
                        </a:rPr>
                        <a:t>POTTERY BARN</a:t>
                      </a:r>
                      <a:endParaRPr lang="en-US" sz="3200" dirty="0">
                        <a:effectLst/>
                      </a:endParaRPr>
                    </a:p>
                    <a:p>
                      <a:pPr rtl="0" fontAlgn="t">
                        <a:spcBef>
                          <a:spcPts val="1200"/>
                        </a:spcBef>
                        <a:spcAft>
                          <a:spcPts val="1200"/>
                        </a:spcAft>
                      </a:pPr>
                      <a:r>
                        <a:rPr lang="en-US" sz="1600" b="0" i="0" u="none" strike="noStrike" dirty="0">
                          <a:solidFill>
                            <a:srgbClr val="000000"/>
                          </a:solidFill>
                          <a:effectLst/>
                          <a:latin typeface="Arial" panose="020B0604020202020204" pitchFamily="34" charset="0"/>
                        </a:rPr>
                        <a:t>SN: 97231081</a:t>
                      </a:r>
                      <a:endParaRPr lang="en-US" sz="3200" dirty="0">
                        <a:effectLst/>
                      </a:endParaRPr>
                    </a:p>
                    <a:p>
                      <a:pPr rtl="0" fontAlgn="t">
                        <a:spcBef>
                          <a:spcPts val="1200"/>
                        </a:spcBef>
                        <a:spcAft>
                          <a:spcPts val="1200"/>
                        </a:spcAft>
                      </a:pPr>
                      <a:r>
                        <a:rPr lang="en-US" sz="1600" b="0" i="0" u="none" strike="noStrike" dirty="0">
                          <a:solidFill>
                            <a:srgbClr val="000000"/>
                          </a:solidFill>
                          <a:effectLst/>
                          <a:latin typeface="Arial" panose="020B0604020202020204" pitchFamily="34" charset="0"/>
                        </a:rPr>
                        <a:t>Filed: January 21, 2022</a:t>
                      </a:r>
                      <a:endParaRPr lang="en-US" sz="3200" dirty="0">
                        <a:effectLst/>
                      </a:endParaRPr>
                    </a:p>
                    <a:p>
                      <a:pPr fontAlgn="t"/>
                      <a:br>
                        <a:rPr lang="en-US" sz="1700" dirty="0">
                          <a:effectLst/>
                        </a:rPr>
                      </a:br>
                      <a:endParaRPr lang="en-US" sz="1700" dirty="0">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9</a:t>
                      </a:r>
                      <a:r>
                        <a:rPr lang="en-US" sz="1400" b="0" i="0" u="none" strike="noStrike" dirty="0">
                          <a:solidFill>
                            <a:srgbClr val="000000"/>
                          </a:solidFill>
                          <a:effectLst/>
                          <a:latin typeface="Arial" panose="020B0604020202020204" pitchFamily="34" charset="0"/>
                        </a:rPr>
                        <a:t>: </a:t>
                      </a:r>
                      <a:r>
                        <a:rPr lang="en-US" sz="1100" b="0" i="0" u="none" strike="noStrike" dirty="0">
                          <a:solidFill>
                            <a:srgbClr val="C00000"/>
                          </a:solidFill>
                          <a:effectLst/>
                          <a:latin typeface="Arial" panose="020B0604020202020204" pitchFamily="34" charset="0"/>
                        </a:rPr>
                        <a:t>Downloadable virtual goods</a:t>
                      </a:r>
                      <a:r>
                        <a:rPr lang="en-US" sz="1100" b="0" i="0" u="none" strike="noStrike" dirty="0">
                          <a:solidFill>
                            <a:srgbClr val="000000"/>
                          </a:solidFill>
                          <a:effectLst/>
                          <a:latin typeface="Arial" panose="020B0604020202020204" pitchFamily="34" charset="0"/>
                        </a:rPr>
                        <a:t>, namely, furniture, mirrors, lighting, lamps, bedding, rugs, home décor and general housewares consisting of the aforementioned goods for use online and in online virtual worlds; downloadable software in the nature of a mobile application for users to browse and perform electronic transactions involving virtual retail consumer goods featuring furniture, mirrors, lighting, lamps, bedding, rugs, home décor and general housewares; downloadable multimedia files containing artwork, text, audio, and video relating retail consumer goods featuring furniture, mirrors, lighting, lamps, bedding, rugs, home décor and general housewares authenticated by non-fungible tokens (NFTs); downloadable digital images authenticated by non-fungible tokens (NFTs); downloadable virtual goods, namely, crypto-collectibles and non-fungible tokens (NFTs); downloadable computer software in the nature of crypto-collectibles and non-fungible tokens (NFTs)</a:t>
                      </a:r>
                      <a:endParaRPr lang="en-US" sz="2000" dirty="0">
                        <a:effectLst/>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35</a:t>
                      </a:r>
                      <a:r>
                        <a:rPr lang="en-US" sz="1400" b="0" i="0" u="none" strike="noStrike" dirty="0">
                          <a:solidFill>
                            <a:srgbClr val="000000"/>
                          </a:solidFill>
                          <a:effectLst/>
                          <a:latin typeface="Arial" panose="020B0604020202020204" pitchFamily="34" charset="0"/>
                        </a:rPr>
                        <a:t>: </a:t>
                      </a:r>
                      <a:r>
                        <a:rPr lang="en-US" sz="1100" b="0" i="0" u="none" strike="noStrike" dirty="0">
                          <a:solidFill>
                            <a:srgbClr val="C00000"/>
                          </a:solidFill>
                          <a:effectLst/>
                          <a:latin typeface="Arial" panose="020B0604020202020204" pitchFamily="34" charset="0"/>
                        </a:rPr>
                        <a:t>Retail and online retail store services featuring virtual goods</a:t>
                      </a:r>
                      <a:r>
                        <a:rPr lang="en-US" sz="1100" b="0" i="0" u="none" strike="noStrike" dirty="0">
                          <a:solidFill>
                            <a:srgbClr val="000000"/>
                          </a:solidFill>
                          <a:effectLst/>
                          <a:latin typeface="Arial" panose="020B0604020202020204" pitchFamily="34" charset="0"/>
                        </a:rPr>
                        <a:t>, namely, furniture, mirrors, lighting, lamps, bedding, rugs, home décor and general housewares; on-line retail store services featuring virtual merchandise, namely, furniture, mirrors, lighting, lamps, bedding, rugs, home décor and general housewares; provision of an online marketplace for buyers and sellers of downloadable multimedia files containing artwork, text, audio and video relating to retail consumer goods featuring furniture, home décor and general housewares authenticated by non-fungible tokens (NFTs); provision of an online marketplace for buyers and sellers of downloadable digital art images authenticated by non-fungible tokens (NFTs)</a:t>
                      </a:r>
                      <a:endParaRPr lang="en-US" sz="2000" dirty="0">
                        <a:effectLst/>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41: </a:t>
                      </a:r>
                      <a:r>
                        <a:rPr lang="en-US" sz="1100" b="0" i="0" u="none" strike="noStrike" dirty="0">
                          <a:solidFill>
                            <a:srgbClr val="C00000"/>
                          </a:solidFill>
                          <a:effectLst/>
                          <a:latin typeface="Arial" panose="020B0604020202020204" pitchFamily="34" charset="0"/>
                        </a:rPr>
                        <a:t>Entertainment services, namely, providing on-line, non-downloadable virtual retail consumer goods </a:t>
                      </a:r>
                      <a:r>
                        <a:rPr lang="en-US" sz="1100" b="0" i="0" u="none" strike="noStrike" dirty="0">
                          <a:solidFill>
                            <a:srgbClr val="000000"/>
                          </a:solidFill>
                          <a:effectLst/>
                          <a:latin typeface="Arial" panose="020B0604020202020204" pitchFamily="34" charset="0"/>
                        </a:rPr>
                        <a:t>featuring furniture, mirrors, lighting, lamps, bedding, rugs, home décor and general housewares for use online and in online virtual worlds; providing an online non-downloadable platform for users to browse, create, modify and manipulate virtual retail consumer goods featuring furniture, mirrors, lighting, lamps, bedding, rugs, home décor and general housewares for entertainment purposes</a:t>
                      </a:r>
                      <a:endParaRPr lang="en-US" sz="2000" dirty="0">
                        <a:effectLst/>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42: </a:t>
                      </a:r>
                      <a:r>
                        <a:rPr lang="en-US" sz="1100" b="0" i="0" u="none" strike="noStrike" dirty="0">
                          <a:solidFill>
                            <a:srgbClr val="C00000"/>
                          </a:solidFill>
                          <a:effectLst/>
                          <a:latin typeface="Arial" panose="020B0604020202020204" pitchFamily="34" charset="0"/>
                        </a:rPr>
                        <a:t>Crypto-collectibles</a:t>
                      </a:r>
                      <a:r>
                        <a:rPr lang="en-US" sz="1100" b="0" i="0" u="none" strike="noStrike" dirty="0">
                          <a:solidFill>
                            <a:srgbClr val="000000"/>
                          </a:solidFill>
                          <a:effectLst/>
                          <a:latin typeface="Arial" panose="020B0604020202020204" pitchFamily="34" charset="0"/>
                        </a:rPr>
                        <a:t> and application tokens used and transferred on software as a service (SAAS); crypto-collectibles and application tokens accessed on platform as a service (PAAS); providing non-downloadable computer software in the nature of crypto-collectibles and non-fungible tokens (NFTs)</a:t>
                      </a:r>
                      <a:endParaRPr lang="en-US" sz="2000" dirty="0">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12501862"/>
                  </a:ext>
                </a:extLst>
              </a:tr>
            </a:tbl>
          </a:graphicData>
        </a:graphic>
      </p:graphicFrame>
      <p:sp>
        <p:nvSpPr>
          <p:cNvPr id="5" name="Rectangle 1">
            <a:extLst>
              <a:ext uri="{FF2B5EF4-FFF2-40B4-BE49-F238E27FC236}">
                <a16:creationId xmlns:a16="http://schemas.microsoft.com/office/drawing/2014/main" id="{4AFB341F-FCAA-C942-9B8F-F82308488439}"/>
              </a:ext>
            </a:extLst>
          </p:cNvPr>
          <p:cNvSpPr>
            <a:spLocks noChangeArrowheads="1"/>
          </p:cNvSpPr>
          <p:nvPr/>
        </p:nvSpPr>
        <p:spPr bwMode="auto">
          <a:xfrm>
            <a:off x="838200" y="2432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504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200"/>
              </a:spcAft>
              <a:buNone/>
            </a:pPr>
            <a:r>
              <a:rPr lang="en-US" sz="2400" dirty="0"/>
              <a:t>Shortened Office Action Response Period:</a:t>
            </a:r>
            <a:endParaRPr sz="2400" dirty="0"/>
          </a:p>
          <a:p>
            <a:pPr marL="457200" lvl="0" indent="-368300" algn="l" rtl="0">
              <a:lnSpc>
                <a:spcPct val="100000"/>
              </a:lnSpc>
              <a:spcBef>
                <a:spcPts val="0"/>
              </a:spcBef>
              <a:spcAft>
                <a:spcPts val="1200"/>
              </a:spcAft>
              <a:buSzPts val="2200"/>
              <a:buChar char="•"/>
            </a:pPr>
            <a:r>
              <a:rPr lang="en-US" sz="2400" b="0" dirty="0"/>
              <a:t>Office action response periods will be shortened from six to three months. Applicants will have the option to obtain one three-month extension for a $125 fee. (Applications filed under Section 66(a) are exempt from the shortened timeframe.) </a:t>
            </a:r>
            <a:endParaRPr sz="2400" b="0" dirty="0"/>
          </a:p>
          <a:p>
            <a:pPr marL="457200" lvl="0" indent="-368300" algn="l" rtl="0">
              <a:lnSpc>
                <a:spcPct val="100000"/>
              </a:lnSpc>
              <a:spcBef>
                <a:spcPts val="0"/>
              </a:spcBef>
              <a:spcAft>
                <a:spcPts val="1200"/>
              </a:spcAft>
              <a:buSzPts val="2200"/>
              <a:buChar char="•"/>
            </a:pPr>
            <a:r>
              <a:rPr lang="en-US" sz="2400" b="0" dirty="0"/>
              <a:t>Ultimately this should unclutter the federal register of applications that will ultimately be abandoned.</a:t>
            </a:r>
            <a:endParaRPr sz="2400" b="0" dirty="0"/>
          </a:p>
          <a:p>
            <a:pPr marL="457200" lvl="0" indent="-368300" algn="l" rtl="0">
              <a:lnSpc>
                <a:spcPct val="100000"/>
              </a:lnSpc>
              <a:spcBef>
                <a:spcPts val="0"/>
              </a:spcBef>
              <a:spcAft>
                <a:spcPts val="1200"/>
              </a:spcAft>
              <a:buSzPts val="2200"/>
              <a:buChar char="•"/>
            </a:pPr>
            <a:r>
              <a:rPr lang="en-US" sz="2400" b="0" dirty="0"/>
              <a:t>Implementation of this shorter response period delayed until </a:t>
            </a:r>
            <a:r>
              <a:rPr lang="en-US" sz="2400" dirty="0"/>
              <a:t>December 1, 2022</a:t>
            </a:r>
            <a:r>
              <a:rPr lang="en-US" sz="2400" b="0" dirty="0"/>
              <a:t>, to allow the PTO and others update systems.</a:t>
            </a:r>
            <a:endParaRPr sz="2400" dirty="0"/>
          </a:p>
          <a:p>
            <a:pPr marL="182880" lvl="0" indent="0" algn="just" rtl="0">
              <a:lnSpc>
                <a:spcPct val="100000"/>
              </a:lnSpc>
              <a:spcBef>
                <a:spcPts val="0"/>
              </a:spcBef>
              <a:spcAft>
                <a:spcPts val="0"/>
              </a:spcAft>
              <a:buNone/>
            </a:pPr>
            <a:endParaRPr sz="3100" b="0" dirty="0"/>
          </a:p>
        </p:txBody>
      </p:sp>
      <p:sp>
        <p:nvSpPr>
          <p:cNvPr id="202" name="Google Shape;202;p28"/>
          <p:cNvSpPr txBox="1">
            <a:spLocks noGrp="1"/>
          </p:cNvSpPr>
          <p:nvPr>
            <p:ph type="title"/>
          </p:nvPr>
        </p:nvSpPr>
        <p:spPr>
          <a:xfrm>
            <a:off x="146725" y="0"/>
            <a:ext cx="9325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D453C-8970-2840-8D16-38451F53A53E}"/>
              </a:ext>
            </a:extLst>
          </p:cNvPr>
          <p:cNvSpPr/>
          <p:nvPr/>
        </p:nvSpPr>
        <p:spPr>
          <a:xfrm>
            <a:off x="0" y="-185058"/>
            <a:ext cx="2457450"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D0EB3-2B3D-894F-BD5D-3B78BC7C7D71}"/>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6560F784-63CB-2146-B669-4D612AEF9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43" y="-185058"/>
            <a:ext cx="7473466" cy="7043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3967676-542B-EF44-B8C3-74E224208150}"/>
              </a:ext>
            </a:extLst>
          </p:cNvPr>
          <p:cNvSpPr/>
          <p:nvPr/>
        </p:nvSpPr>
        <p:spPr>
          <a:xfrm>
            <a:off x="8311666" y="-185058"/>
            <a:ext cx="3880334" cy="177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993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8DA8B-925C-8945-944B-6E5006ED96A6}"/>
              </a:ext>
            </a:extLst>
          </p:cNvPr>
          <p:cNvSpPr/>
          <p:nvPr/>
        </p:nvSpPr>
        <p:spPr>
          <a:xfrm>
            <a:off x="0" y="-185058"/>
            <a:ext cx="2457450"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9698E70C-5A60-B24C-A5A9-56430B855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85058"/>
            <a:ext cx="9582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D96AD16-4003-AA4C-B48F-6EF8D52D1926}"/>
              </a:ext>
            </a:extLst>
          </p:cNvPr>
          <p:cNvSpPr/>
          <p:nvPr/>
        </p:nvSpPr>
        <p:spPr>
          <a:xfrm>
            <a:off x="10101942" y="-185058"/>
            <a:ext cx="2090057"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958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376EB-78B2-194A-89E9-AA097DFB6359}"/>
              </a:ext>
            </a:extLst>
          </p:cNvPr>
          <p:cNvSpPr/>
          <p:nvPr/>
        </p:nvSpPr>
        <p:spPr>
          <a:xfrm>
            <a:off x="0" y="-185058"/>
            <a:ext cx="12192000"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C0EF6-E698-514F-8B1B-2C96B20CFB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F282B0-3FF7-FB4D-B155-3E84A53B8529}"/>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6B839C4-AAFE-2640-8E53-C6319D135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85194"/>
            <a:ext cx="11207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74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200"/>
              </a:spcBef>
              <a:spcAft>
                <a:spcPts val="0"/>
              </a:spcAft>
              <a:buNone/>
            </a:pPr>
            <a:r>
              <a:rPr lang="en-US" sz="3200" dirty="0"/>
              <a:t>Why consider new filings covering these realms?</a:t>
            </a:r>
          </a:p>
          <a:p>
            <a:pPr lvl="2" fontAlgn="base"/>
            <a:r>
              <a:rPr lang="en-US" sz="2800" b="0" dirty="0"/>
              <a:t>New opportunities to promote products and services;</a:t>
            </a:r>
          </a:p>
          <a:p>
            <a:pPr lvl="2" fontAlgn="base"/>
            <a:r>
              <a:rPr lang="en-US" sz="2800" b="0" dirty="0"/>
              <a:t>New business opportunities, licensing, franchising;</a:t>
            </a:r>
          </a:p>
          <a:p>
            <a:pPr lvl="2" fontAlgn="base"/>
            <a:r>
              <a:rPr lang="en-US" sz="2800" b="0" dirty="0"/>
              <a:t>Enforcement;</a:t>
            </a:r>
          </a:p>
          <a:p>
            <a:pPr lvl="2" fontAlgn="base"/>
            <a:r>
              <a:rPr lang="en-US" sz="2800" b="0" dirty="0"/>
              <a:t>The Great Unknown.</a:t>
            </a:r>
          </a:p>
          <a:p>
            <a:pPr marL="457200" lvl="0" indent="0" algn="l" rtl="0">
              <a:lnSpc>
                <a:spcPct val="115000"/>
              </a:lnSpc>
              <a:spcBef>
                <a:spcPts val="1200"/>
              </a:spcBef>
              <a:spcAft>
                <a:spcPts val="0"/>
              </a:spcAft>
              <a:buNone/>
            </a:pPr>
            <a:endParaRPr sz="3200" b="0" dirty="0"/>
          </a:p>
          <a:p>
            <a:pPr marL="228600" lvl="0" indent="-50800" algn="l" rtl="0">
              <a:lnSpc>
                <a:spcPct val="90000"/>
              </a:lnSpc>
              <a:spcBef>
                <a:spcPts val="1200"/>
              </a:spcBef>
              <a:spcAft>
                <a:spcPts val="0"/>
              </a:spcAft>
              <a:buClr>
                <a:schemeClr val="dk1"/>
              </a:buClr>
              <a:buSzPts val="2800"/>
              <a:buNone/>
            </a:pPr>
            <a:endParaRPr dirty="0"/>
          </a:p>
        </p:txBody>
      </p:sp>
      <p:sp>
        <p:nvSpPr>
          <p:cNvPr id="475" name="Google Shape;475;p69"/>
          <p:cNvSpPr txBox="1">
            <a:spLocks noGrp="1"/>
          </p:cNvSpPr>
          <p:nvPr>
            <p:ph type="title"/>
          </p:nvPr>
        </p:nvSpPr>
        <p:spPr>
          <a:xfrm>
            <a:off x="186900" y="0"/>
            <a:ext cx="4783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Metaverse</a:t>
            </a:r>
            <a:endParaRPr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1"/>
          <p:cNvSpPr txBox="1">
            <a:spLocks noGrp="1"/>
          </p:cNvSpPr>
          <p:nvPr>
            <p:ph type="body" idx="1"/>
          </p:nvPr>
        </p:nvSpPr>
        <p:spPr>
          <a:xfrm>
            <a:off x="838200" y="1643743"/>
            <a:ext cx="10515600" cy="4533082"/>
          </a:xfrm>
          <a:prstGeom prst="rect">
            <a:avLst/>
          </a:prstGeom>
          <a:noFill/>
          <a:ln>
            <a:noFill/>
          </a:ln>
        </p:spPr>
        <p:txBody>
          <a:bodyPr spcFirstLastPara="1" wrap="square" lIns="91425" tIns="45700" rIns="91425" bIns="45700" anchor="t" anchorCtr="0">
            <a:normAutofit/>
          </a:bodyPr>
          <a:lstStyle/>
          <a:p>
            <a:pPr marL="50800" lvl="0" indent="0" algn="l" rtl="0">
              <a:spcBef>
                <a:spcPts val="1000"/>
              </a:spcBef>
              <a:spcAft>
                <a:spcPts val="0"/>
              </a:spcAft>
              <a:buClr>
                <a:srgbClr val="000000"/>
              </a:buClr>
              <a:buSzPts val="3027"/>
              <a:buFont typeface="Arial"/>
              <a:buNone/>
            </a:pPr>
            <a:r>
              <a:rPr lang="en-US" sz="2600" b="0" i="1" dirty="0">
                <a:solidFill>
                  <a:srgbClr val="000000"/>
                </a:solidFill>
              </a:rPr>
              <a:t>Hermès International et al.  v. Mason Rothschild</a:t>
            </a:r>
            <a:r>
              <a:rPr lang="en-US" sz="2600" b="0" dirty="0">
                <a:solidFill>
                  <a:srgbClr val="000000"/>
                </a:solidFill>
              </a:rPr>
              <a:t>, Case No. 1:22-cv-00384 (S.D.N.Y. 2022)</a:t>
            </a:r>
            <a:endParaRPr sz="1400" b="0" dirty="0">
              <a:solidFill>
                <a:srgbClr val="000000"/>
              </a:solidFill>
            </a:endParaRPr>
          </a:p>
          <a:p>
            <a:pPr marL="50800" lvl="0" indent="0" algn="l" rtl="0">
              <a:spcBef>
                <a:spcPts val="1000"/>
              </a:spcBef>
              <a:spcAft>
                <a:spcPts val="0"/>
              </a:spcAft>
              <a:buClr>
                <a:srgbClr val="000000"/>
              </a:buClr>
              <a:buSzPts val="3027"/>
              <a:buFont typeface="Arial"/>
              <a:buNone/>
            </a:pPr>
            <a:endParaRPr sz="900" b="0" dirty="0">
              <a:solidFill>
                <a:srgbClr val="000000"/>
              </a:solidFill>
            </a:endParaRPr>
          </a:p>
          <a:p>
            <a:pPr marL="635000" lvl="0" indent="-471616" algn="l" rtl="0">
              <a:spcBef>
                <a:spcPts val="0"/>
              </a:spcBef>
              <a:spcAft>
                <a:spcPts val="0"/>
              </a:spcAft>
              <a:buClr>
                <a:srgbClr val="000000"/>
              </a:buClr>
              <a:buSzPts val="3027"/>
              <a:buChar char="●"/>
            </a:pPr>
            <a:r>
              <a:rPr lang="en-US" sz="2400" b="0" dirty="0">
                <a:solidFill>
                  <a:srgbClr val="000000"/>
                </a:solidFill>
              </a:rPr>
              <a:t>Hermès filed suit against a digital artist for selling unauthorized Birkin Bag NFTs called “</a:t>
            </a:r>
            <a:r>
              <a:rPr lang="en-US" sz="2400" b="0" dirty="0" err="1">
                <a:solidFill>
                  <a:srgbClr val="000000"/>
                </a:solidFill>
              </a:rPr>
              <a:t>MetaBirkins</a:t>
            </a:r>
            <a:r>
              <a:rPr lang="en-US" sz="2400" b="0" dirty="0">
                <a:solidFill>
                  <a:srgbClr val="000000"/>
                </a:solidFill>
              </a:rPr>
              <a:t>” in the Metaverse.</a:t>
            </a:r>
            <a:endParaRPr sz="1600" b="0" dirty="0">
              <a:solidFill>
                <a:srgbClr val="000000"/>
              </a:solidFill>
            </a:endParaRPr>
          </a:p>
          <a:p>
            <a:pPr marL="635000" lvl="0" indent="-471616" algn="l" rtl="0">
              <a:spcBef>
                <a:spcPts val="0"/>
              </a:spcBef>
              <a:spcAft>
                <a:spcPts val="0"/>
              </a:spcAft>
              <a:buClr>
                <a:srgbClr val="000000"/>
              </a:buClr>
              <a:buSzPts val="3027"/>
              <a:buChar char="●"/>
            </a:pPr>
            <a:r>
              <a:rPr lang="en-US" sz="2400" b="0" dirty="0">
                <a:solidFill>
                  <a:srgbClr val="000000"/>
                </a:solidFill>
              </a:rPr>
              <a:t>Claims for trademark infringement, dilution, cybersquatting and false designations of origin.</a:t>
            </a:r>
            <a:endParaRPr sz="1600" b="0" dirty="0">
              <a:solidFill>
                <a:srgbClr val="000000"/>
              </a:solidFill>
            </a:endParaRPr>
          </a:p>
          <a:p>
            <a:pPr marL="635000" lvl="0" indent="-471616" algn="l" rtl="0">
              <a:spcBef>
                <a:spcPts val="0"/>
              </a:spcBef>
              <a:spcAft>
                <a:spcPts val="0"/>
              </a:spcAft>
              <a:buClr>
                <a:srgbClr val="000000"/>
              </a:buClr>
              <a:buSzPts val="3027"/>
              <a:buChar char="●"/>
            </a:pPr>
            <a:r>
              <a:rPr lang="en-US" sz="2400" b="0" dirty="0">
                <a:solidFill>
                  <a:srgbClr val="000000"/>
                </a:solidFill>
              </a:rPr>
              <a:t>Hermès’ asserted trademark and trade dress rights:</a:t>
            </a:r>
            <a:endParaRPr sz="1600" b="0" dirty="0">
              <a:solidFill>
                <a:srgbClr val="000000"/>
              </a:solidFill>
            </a:endParaRPr>
          </a:p>
          <a:p>
            <a:pPr marL="635000" lvl="1" indent="0" algn="l" rtl="0">
              <a:spcBef>
                <a:spcPts val="0"/>
              </a:spcBef>
              <a:spcAft>
                <a:spcPts val="0"/>
              </a:spcAft>
              <a:buClr>
                <a:srgbClr val="000000"/>
              </a:buClr>
              <a:buSzPts val="2595"/>
              <a:buFont typeface="Arial"/>
              <a:buNone/>
            </a:pPr>
            <a:endParaRPr sz="2200" dirty="0">
              <a:solidFill>
                <a:srgbClr val="000000"/>
              </a:solidFill>
            </a:endParaRPr>
          </a:p>
          <a:p>
            <a:pPr marL="177800" lvl="0" indent="0" algn="l" rtl="0">
              <a:spcBef>
                <a:spcPts val="0"/>
              </a:spcBef>
              <a:spcAft>
                <a:spcPts val="0"/>
              </a:spcAft>
              <a:buClr>
                <a:srgbClr val="000000"/>
              </a:buClr>
              <a:buSzPts val="3027"/>
              <a:buFont typeface="Arial"/>
              <a:buNone/>
            </a:pPr>
            <a:endParaRPr sz="2200" b="0" dirty="0">
              <a:solidFill>
                <a:srgbClr val="000000"/>
              </a:solidFill>
            </a:endParaRPr>
          </a:p>
          <a:p>
            <a:pPr marL="1092200" lvl="1" indent="-304800" algn="l" rtl="0">
              <a:spcBef>
                <a:spcPts val="0"/>
              </a:spcBef>
              <a:spcAft>
                <a:spcPts val="0"/>
              </a:spcAft>
              <a:buClr>
                <a:srgbClr val="000000"/>
              </a:buClr>
              <a:buSzPts val="2595"/>
              <a:buFont typeface="Arial"/>
              <a:buNone/>
            </a:pPr>
            <a:endParaRPr sz="1800" dirty="0">
              <a:solidFill>
                <a:srgbClr val="000000"/>
              </a:solidFill>
            </a:endParaRPr>
          </a:p>
          <a:p>
            <a:pPr marL="228600" lvl="0" indent="-50800" algn="l" rtl="0">
              <a:spcBef>
                <a:spcPts val="0"/>
              </a:spcBef>
              <a:spcAft>
                <a:spcPts val="0"/>
              </a:spcAft>
              <a:buClr>
                <a:schemeClr val="dk1"/>
              </a:buClr>
              <a:buSzPts val="3027"/>
              <a:buFont typeface="Arial"/>
              <a:buNone/>
            </a:pPr>
            <a:endParaRPr sz="1400" b="0" dirty="0">
              <a:solidFill>
                <a:srgbClr val="000000"/>
              </a:solidFill>
            </a:endParaRPr>
          </a:p>
          <a:p>
            <a:pPr marL="0" lvl="0" indent="0" algn="l" rtl="0">
              <a:lnSpc>
                <a:spcPct val="115000"/>
              </a:lnSpc>
              <a:spcBef>
                <a:spcPts val="1200"/>
              </a:spcBef>
              <a:spcAft>
                <a:spcPts val="0"/>
              </a:spcAft>
              <a:buNone/>
            </a:pPr>
            <a:endParaRPr sz="1900" dirty="0"/>
          </a:p>
          <a:p>
            <a:pPr marL="228600" lvl="0" indent="-50800" algn="l" rtl="0">
              <a:lnSpc>
                <a:spcPct val="90000"/>
              </a:lnSpc>
              <a:spcBef>
                <a:spcPts val="1200"/>
              </a:spcBef>
              <a:spcAft>
                <a:spcPts val="0"/>
              </a:spcAft>
              <a:buClr>
                <a:schemeClr val="dk1"/>
              </a:buClr>
              <a:buSzPts val="2800"/>
              <a:buNone/>
            </a:pPr>
            <a:endParaRPr dirty="0"/>
          </a:p>
        </p:txBody>
      </p:sp>
      <p:sp>
        <p:nvSpPr>
          <p:cNvPr id="486" name="Google Shape;486;p71"/>
          <p:cNvSpPr txBox="1">
            <a:spLocks noGrp="1"/>
          </p:cNvSpPr>
          <p:nvPr>
            <p:ph type="title"/>
          </p:nvPr>
        </p:nvSpPr>
        <p:spPr>
          <a:xfrm>
            <a:off x="234313" y="-31358"/>
            <a:ext cx="4989900" cy="1325700"/>
          </a:xfrm>
          <a:prstGeom prst="rect">
            <a:avLst/>
          </a:prstGeom>
          <a:solidFill>
            <a:schemeClr val="tx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i="1" dirty="0" err="1">
                <a:solidFill>
                  <a:schemeClr val="lt1"/>
                </a:solidFill>
              </a:rPr>
              <a:t>MetaBirkins</a:t>
            </a:r>
            <a:r>
              <a:rPr lang="en-US" dirty="0">
                <a:solidFill>
                  <a:schemeClr val="lt1"/>
                </a:solidFill>
              </a:rPr>
              <a:t> Case</a:t>
            </a:r>
            <a:endParaRPr baseline="30000" dirty="0">
              <a:solidFill>
                <a:schemeClr val="lt1"/>
              </a:solidFill>
            </a:endParaRPr>
          </a:p>
        </p:txBody>
      </p:sp>
      <p:pic>
        <p:nvPicPr>
          <p:cNvPr id="3" name="Picture 2">
            <a:extLst>
              <a:ext uri="{FF2B5EF4-FFF2-40B4-BE49-F238E27FC236}">
                <a16:creationId xmlns:a16="http://schemas.microsoft.com/office/drawing/2014/main" id="{0A9198D1-D096-8048-AA78-80C3538230AD}"/>
              </a:ext>
            </a:extLst>
          </p:cNvPr>
          <p:cNvPicPr>
            <a:picLocks noChangeAspect="1"/>
          </p:cNvPicPr>
          <p:nvPr/>
        </p:nvPicPr>
        <p:blipFill>
          <a:blip r:embed="rId3"/>
          <a:stretch>
            <a:fillRect/>
          </a:stretch>
        </p:blipFill>
        <p:spPr>
          <a:xfrm>
            <a:off x="2099198" y="4561808"/>
            <a:ext cx="8178800" cy="21463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200"/>
              </a:spcBef>
              <a:spcAft>
                <a:spcPts val="0"/>
              </a:spcAft>
              <a:buNone/>
            </a:pPr>
            <a:endParaRPr sz="1900"/>
          </a:p>
          <a:p>
            <a:pPr marL="228600" lvl="0" indent="-50800" algn="l" rtl="0">
              <a:lnSpc>
                <a:spcPct val="90000"/>
              </a:lnSpc>
              <a:spcBef>
                <a:spcPts val="1200"/>
              </a:spcBef>
              <a:spcAft>
                <a:spcPts val="0"/>
              </a:spcAft>
              <a:buClr>
                <a:schemeClr val="dk1"/>
              </a:buClr>
              <a:buSzPts val="2800"/>
              <a:buNone/>
            </a:pPr>
            <a:endParaRPr/>
          </a:p>
        </p:txBody>
      </p:sp>
      <p:sp>
        <p:nvSpPr>
          <p:cNvPr id="496" name="Google Shape;496;p72"/>
          <p:cNvSpPr txBox="1">
            <a:spLocks noGrp="1"/>
          </p:cNvSpPr>
          <p:nvPr>
            <p:ph type="body" idx="1"/>
          </p:nvPr>
        </p:nvSpPr>
        <p:spPr>
          <a:xfrm>
            <a:off x="387952" y="1704855"/>
            <a:ext cx="5286300" cy="4351200"/>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sz="2400" i="1" dirty="0">
                <a:latin typeface="Arial"/>
                <a:ea typeface="Arial"/>
                <a:cs typeface="Arial"/>
                <a:sym typeface="Arial"/>
              </a:rPr>
              <a:t>Mason Rothschild’s “</a:t>
            </a:r>
            <a:r>
              <a:rPr lang="en-US" sz="2400" i="1" dirty="0" err="1">
                <a:latin typeface="Arial"/>
                <a:ea typeface="Arial"/>
                <a:cs typeface="Arial"/>
                <a:sym typeface="Arial"/>
              </a:rPr>
              <a:t>MetaBirkins</a:t>
            </a:r>
            <a:r>
              <a:rPr lang="en-US" sz="2400" i="1" dirty="0">
                <a:latin typeface="Arial"/>
                <a:ea typeface="Arial"/>
                <a:cs typeface="Arial"/>
                <a:sym typeface="Arial"/>
              </a:rPr>
              <a:t>”</a:t>
            </a:r>
            <a:endParaRPr sz="2400" dirty="0">
              <a:latin typeface="Arial"/>
              <a:ea typeface="Arial"/>
              <a:cs typeface="Arial"/>
              <a:sym typeface="Arial"/>
            </a:endParaRPr>
          </a:p>
          <a:p>
            <a:pPr marL="228600" lvl="0" indent="-50800" algn="l" rtl="0">
              <a:lnSpc>
                <a:spcPct val="90000"/>
              </a:lnSpc>
              <a:spcBef>
                <a:spcPts val="0"/>
              </a:spcBef>
              <a:spcAft>
                <a:spcPts val="0"/>
              </a:spcAft>
              <a:buSzPts val="2800"/>
              <a:buNone/>
            </a:pPr>
            <a:endParaRPr dirty="0"/>
          </a:p>
          <a:p>
            <a:pPr marL="635000" lvl="0" indent="-457200" algn="l" rtl="0">
              <a:lnSpc>
                <a:spcPct val="90000"/>
              </a:lnSpc>
              <a:spcBef>
                <a:spcPts val="0"/>
              </a:spcBef>
              <a:spcAft>
                <a:spcPts val="600"/>
              </a:spcAft>
              <a:buSzPts val="2800"/>
              <a:buChar char="•"/>
            </a:pPr>
            <a:r>
              <a:rPr lang="en-US" b="0" dirty="0"/>
              <a:t>Collection of 100 virtual Birkin NFTs.</a:t>
            </a:r>
            <a:endParaRPr sz="3600" b="0" dirty="0"/>
          </a:p>
          <a:p>
            <a:pPr marL="635000" lvl="0" indent="-457200" algn="l" rtl="0">
              <a:lnSpc>
                <a:spcPct val="90000"/>
              </a:lnSpc>
              <a:spcBef>
                <a:spcPts val="0"/>
              </a:spcBef>
              <a:spcAft>
                <a:spcPts val="600"/>
              </a:spcAft>
              <a:buSzPts val="2800"/>
              <a:buChar char="•"/>
            </a:pPr>
            <a:r>
              <a:rPr lang="en-US" b="0" dirty="0"/>
              <a:t>Launched November 2021.</a:t>
            </a:r>
            <a:endParaRPr sz="3600" b="0" dirty="0"/>
          </a:p>
          <a:p>
            <a:pPr marL="635000" lvl="0" indent="-457200" algn="l" rtl="0">
              <a:lnSpc>
                <a:spcPct val="90000"/>
              </a:lnSpc>
              <a:spcBef>
                <a:spcPts val="0"/>
              </a:spcBef>
              <a:spcAft>
                <a:spcPts val="600"/>
              </a:spcAft>
              <a:buSzPts val="2800"/>
              <a:buChar char="•"/>
            </a:pPr>
            <a:r>
              <a:rPr lang="en-US" b="0" dirty="0"/>
              <a:t>Sold through online marketplace </a:t>
            </a:r>
            <a:r>
              <a:rPr lang="en-US" b="0" dirty="0" err="1"/>
              <a:t>OpeanSea</a:t>
            </a:r>
            <a:r>
              <a:rPr lang="en-US" b="0" dirty="0"/>
              <a:t>.</a:t>
            </a:r>
            <a:endParaRPr b="0" dirty="0"/>
          </a:p>
          <a:p>
            <a:pPr marL="177800" lvl="0" indent="0" algn="l" rtl="0">
              <a:lnSpc>
                <a:spcPct val="90000"/>
              </a:lnSpc>
              <a:spcBef>
                <a:spcPts val="0"/>
              </a:spcBef>
              <a:spcAft>
                <a:spcPts val="0"/>
              </a:spcAft>
              <a:buSzPts val="2800"/>
              <a:buNone/>
            </a:pPr>
            <a:endParaRPr sz="2200" dirty="0"/>
          </a:p>
          <a:p>
            <a:pPr marL="177800" lvl="0" indent="0" algn="l" rtl="0">
              <a:lnSpc>
                <a:spcPct val="90000"/>
              </a:lnSpc>
              <a:spcBef>
                <a:spcPts val="0"/>
              </a:spcBef>
              <a:spcAft>
                <a:spcPts val="0"/>
              </a:spcAft>
              <a:buSzPts val="2800"/>
              <a:buNone/>
            </a:pPr>
            <a:endParaRPr sz="1800" dirty="0"/>
          </a:p>
          <a:p>
            <a:pPr marL="177800" lvl="0" indent="0" algn="l" rtl="0">
              <a:lnSpc>
                <a:spcPct val="90000"/>
              </a:lnSpc>
              <a:spcBef>
                <a:spcPts val="0"/>
              </a:spcBef>
              <a:spcAft>
                <a:spcPts val="0"/>
              </a:spcAft>
              <a:buSzPts val="2800"/>
              <a:buNone/>
            </a:pPr>
            <a:endParaRPr sz="2200" dirty="0"/>
          </a:p>
          <a:p>
            <a:pPr marL="177800" lvl="0" indent="0" algn="l" rtl="0">
              <a:lnSpc>
                <a:spcPct val="90000"/>
              </a:lnSpc>
              <a:spcBef>
                <a:spcPts val="0"/>
              </a:spcBef>
              <a:spcAft>
                <a:spcPts val="0"/>
              </a:spcAft>
              <a:buSzPts val="2800"/>
              <a:buNone/>
            </a:pPr>
            <a:endParaRPr sz="2200" dirty="0"/>
          </a:p>
          <a:p>
            <a:pPr marL="1092200" lvl="1" indent="-304800" algn="l" rtl="0">
              <a:lnSpc>
                <a:spcPct val="90000"/>
              </a:lnSpc>
              <a:spcBef>
                <a:spcPts val="0"/>
              </a:spcBef>
              <a:spcAft>
                <a:spcPts val="0"/>
              </a:spcAft>
              <a:buSzPts val="2400"/>
              <a:buNone/>
            </a:pPr>
            <a:endParaRPr sz="1800" dirty="0"/>
          </a:p>
          <a:p>
            <a:pPr marL="228600" lvl="0" indent="-50800" algn="l" rtl="0">
              <a:lnSpc>
                <a:spcPct val="90000"/>
              </a:lnSpc>
              <a:spcBef>
                <a:spcPts val="0"/>
              </a:spcBef>
              <a:spcAft>
                <a:spcPts val="0"/>
              </a:spcAft>
              <a:buClr>
                <a:schemeClr val="dk1"/>
              </a:buClr>
              <a:buSzPts val="2800"/>
              <a:buNone/>
            </a:pPr>
            <a:endParaRPr dirty="0"/>
          </a:p>
        </p:txBody>
      </p:sp>
      <p:pic>
        <p:nvPicPr>
          <p:cNvPr id="497" name="Google Shape;497;p72"/>
          <p:cNvPicPr preferRelativeResize="0"/>
          <p:nvPr/>
        </p:nvPicPr>
        <p:blipFill rotWithShape="1">
          <a:blip r:embed="rId3">
            <a:alphaModFix/>
          </a:blip>
          <a:srcRect/>
          <a:stretch/>
        </p:blipFill>
        <p:spPr>
          <a:xfrm>
            <a:off x="6517750" y="2332578"/>
            <a:ext cx="5125223" cy="3095753"/>
          </a:xfrm>
          <a:prstGeom prst="rect">
            <a:avLst/>
          </a:prstGeom>
          <a:noFill/>
          <a:ln>
            <a:noFill/>
          </a:ln>
        </p:spPr>
      </p:pic>
      <p:sp>
        <p:nvSpPr>
          <p:cNvPr id="8" name="Google Shape;486;p71">
            <a:extLst>
              <a:ext uri="{FF2B5EF4-FFF2-40B4-BE49-F238E27FC236}">
                <a16:creationId xmlns:a16="http://schemas.microsoft.com/office/drawing/2014/main" id="{1E5B8861-179F-B445-AE19-7824880B2E97}"/>
              </a:ext>
            </a:extLst>
          </p:cNvPr>
          <p:cNvSpPr txBox="1">
            <a:spLocks/>
          </p:cNvSpPr>
          <p:nvPr/>
        </p:nvSpPr>
        <p:spPr>
          <a:xfrm>
            <a:off x="234313" y="-31358"/>
            <a:ext cx="4989900" cy="1325700"/>
          </a:xfrm>
          <a:prstGeom prst="rect">
            <a:avLst/>
          </a:prstGeom>
          <a:solidFill>
            <a:schemeClr val="tx1"/>
          </a:solid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spcBef>
                <a:spcPts val="0"/>
              </a:spcBef>
              <a:buClr>
                <a:schemeClr val="lt1"/>
              </a:buClr>
              <a:buSzPts val="4400"/>
              <a:buFont typeface="Arial"/>
              <a:buNone/>
            </a:pPr>
            <a:r>
              <a:rPr lang="en-US" i="1">
                <a:solidFill>
                  <a:schemeClr val="lt1"/>
                </a:solidFill>
              </a:rPr>
              <a:t>MetaBirkins</a:t>
            </a:r>
            <a:r>
              <a:rPr lang="en-US">
                <a:solidFill>
                  <a:schemeClr val="lt1"/>
                </a:solidFill>
              </a:rPr>
              <a:t> Case</a:t>
            </a:r>
            <a:endParaRPr lang="en-US" baseline="30000" dirty="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1009687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solidFill>
                  <a:schemeClr val="lt1"/>
                </a:solidFill>
              </a:rPr>
              <a:t>Thank you</a:t>
            </a:r>
            <a:endParaRPr dirty="0"/>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
        <p:nvSpPr>
          <p:cNvPr id="8" name="Google Shape;510;p74">
            <a:extLst>
              <a:ext uri="{FF2B5EF4-FFF2-40B4-BE49-F238E27FC236}">
                <a16:creationId xmlns:a16="http://schemas.microsoft.com/office/drawing/2014/main" id="{7A9996A1-F2B3-7545-85C8-F9B3DBFC0ACA}"/>
              </a:ext>
            </a:extLst>
          </p:cNvPr>
          <p:cNvSpPr txBox="1"/>
          <p:nvPr/>
        </p:nvSpPr>
        <p:spPr>
          <a:xfrm>
            <a:off x="3440625" y="1683875"/>
            <a:ext cx="6597900" cy="453813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dirty="0">
                <a:solidFill>
                  <a:schemeClr val="dk1"/>
                </a:solidFill>
                <a:latin typeface="Arial" panose="020B0604020202020204" pitchFamily="34" charset="0"/>
                <a:cs typeface="Arial" panose="020B0604020202020204" pitchFamily="34" charset="0"/>
              </a:rPr>
              <a:t>Panelists</a:t>
            </a:r>
            <a:endParaRPr sz="2400"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Steven Baird		</a:t>
            </a:r>
            <a:r>
              <a:rPr lang="en-US" sz="2000" u="sng"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bairds@gtlaw.com</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Katie </a:t>
            </a:r>
            <a:r>
              <a:rPr lang="en-US" sz="2000" dirty="0" err="1">
                <a:solidFill>
                  <a:schemeClr val="dk1"/>
                </a:solidFill>
                <a:latin typeface="Arial" panose="020B0604020202020204" pitchFamily="34" charset="0"/>
                <a:cs typeface="Arial" panose="020B0604020202020204" pitchFamily="34" charset="0"/>
              </a:rPr>
              <a:t>Laatsch</a:t>
            </a:r>
            <a:r>
              <a:rPr lang="en-US" sz="2000" dirty="0">
                <a:solidFill>
                  <a:schemeClr val="dk1"/>
                </a:solidFill>
                <a:latin typeface="Arial" panose="020B0604020202020204" pitchFamily="34" charset="0"/>
                <a:cs typeface="Arial" panose="020B0604020202020204" pitchFamily="34" charset="0"/>
              </a:rPr>
              <a:t> Fink	</a:t>
            </a:r>
            <a:r>
              <a:rPr lang="en-US" sz="2000" u="sng"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kfink@bannerwitcoff.com</a:t>
            </a:r>
            <a:r>
              <a:rPr lang="en-US" sz="2000" dirty="0">
                <a:solidFill>
                  <a:srgbClr val="0000FF"/>
                </a:solidFill>
                <a:latin typeface="Arial" panose="020B0604020202020204" pitchFamily="34" charset="0"/>
                <a:cs typeface="Arial" panose="020B0604020202020204" pitchFamily="34" charset="0"/>
              </a:rPr>
              <a:t>    </a:t>
            </a:r>
            <a:r>
              <a:rPr lang="en-US" sz="2000" dirty="0">
                <a:solidFill>
                  <a:schemeClr val="dk1"/>
                </a:solidFill>
                <a:latin typeface="Arial" panose="020B0604020202020204" pitchFamily="34" charset="0"/>
                <a:cs typeface="Arial" panose="020B0604020202020204" pitchFamily="34" charset="0"/>
              </a:rPr>
              <a:t>   </a:t>
            </a:r>
            <a:endParaRPr sz="20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Michael McCue		</a:t>
            </a:r>
            <a:r>
              <a:rPr lang="en-US" sz="2000" u="sng"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mmccue@lewisroca.com</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Justin Powley		</a:t>
            </a:r>
            <a:r>
              <a:rPr lang="en-US" sz="2000" u="sng" dirty="0">
                <a:solidFill>
                  <a:srgbClr val="0000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jpowley@axon.com</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Hope </a:t>
            </a:r>
            <a:r>
              <a:rPr lang="en-US" sz="2000" dirty="0" err="1">
                <a:solidFill>
                  <a:schemeClr val="dk1"/>
                </a:solidFill>
                <a:latin typeface="Arial" panose="020B0604020202020204" pitchFamily="34" charset="0"/>
                <a:cs typeface="Arial" panose="020B0604020202020204" pitchFamily="34" charset="0"/>
              </a:rPr>
              <a:t>Shovein</a:t>
            </a:r>
            <a:r>
              <a:rPr lang="en-US" sz="2000" dirty="0">
                <a:solidFill>
                  <a:schemeClr val="dk1"/>
                </a:solidFill>
                <a:latin typeface="Arial" panose="020B0604020202020204" pitchFamily="34" charset="0"/>
                <a:cs typeface="Arial" panose="020B0604020202020204" pitchFamily="34" charset="0"/>
              </a:rPr>
              <a:t>		</a:t>
            </a:r>
            <a:r>
              <a:rPr lang="en-US" sz="2000" u="sng" dirty="0">
                <a:solidFill>
                  <a:srgbClr val="0000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hshovein@brookskushman.com</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endParaRPr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400" b="1" dirty="0">
                <a:solidFill>
                  <a:schemeClr val="dk1"/>
                </a:solidFill>
                <a:latin typeface="Arial" panose="020B0604020202020204" pitchFamily="34" charset="0"/>
                <a:cs typeface="Arial" panose="020B0604020202020204" pitchFamily="34" charset="0"/>
              </a:rPr>
              <a:t>Moderator</a:t>
            </a:r>
            <a:endParaRPr sz="2400"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Prof. Jon Kappes	</a:t>
            </a:r>
            <a:r>
              <a:rPr lang="en-US" sz="2000" u="sng" dirty="0">
                <a:solidFill>
                  <a:srgbClr val="0000FF"/>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jon.kappes@asu.edu</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endParaRPr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400" b="1" dirty="0">
                <a:solidFill>
                  <a:schemeClr val="dk1"/>
                </a:solidFill>
                <a:latin typeface="Arial" panose="020B0604020202020204" pitchFamily="34" charset="0"/>
                <a:cs typeface="Arial" panose="020B0604020202020204" pitchFamily="34" charset="0"/>
              </a:rPr>
              <a:t>McCarthy Institute Fellow</a:t>
            </a:r>
            <a:endParaRPr sz="2400"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Jake Nelson		</a:t>
            </a:r>
            <a:r>
              <a:rPr lang="en-US" sz="2000" u="sng" dirty="0">
                <a:solidFill>
                  <a:srgbClr val="0000FF"/>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janels37@asu.edu</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8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body" idx="1"/>
          </p:nvPr>
        </p:nvSpPr>
        <p:spPr>
          <a:xfrm>
            <a:off x="838200" y="1825625"/>
            <a:ext cx="10744200" cy="4351200"/>
          </a:xfrm>
          <a:prstGeom prst="rect">
            <a:avLst/>
          </a:prstGeom>
          <a:noFill/>
          <a:ln>
            <a:noFill/>
          </a:ln>
        </p:spPr>
        <p:txBody>
          <a:bodyPr spcFirstLastPara="1" wrap="square" lIns="91425" tIns="45700" rIns="91425" bIns="45700" anchor="t" anchorCtr="0">
            <a:normAutofit fontScale="92500" lnSpcReduction="10000"/>
          </a:bodyPr>
          <a:lstStyle/>
          <a:p>
            <a:pPr marL="182880" lvl="0" indent="0" algn="l" rtl="0">
              <a:lnSpc>
                <a:spcPct val="90000"/>
              </a:lnSpc>
              <a:spcBef>
                <a:spcPts val="0"/>
              </a:spcBef>
              <a:spcAft>
                <a:spcPts val="0"/>
              </a:spcAft>
              <a:buNone/>
            </a:pPr>
            <a:r>
              <a:rPr lang="en-US" sz="2400" dirty="0"/>
              <a:t>The TMA codified the long-standing practice for submitting Letters of Protest:</a:t>
            </a:r>
            <a:endParaRPr sz="2400" dirty="0"/>
          </a:p>
          <a:p>
            <a:pPr marL="182880" lvl="0" indent="0" algn="l" rtl="0">
              <a:lnSpc>
                <a:spcPct val="90000"/>
              </a:lnSpc>
              <a:spcBef>
                <a:spcPts val="0"/>
              </a:spcBef>
              <a:spcAft>
                <a:spcPts val="0"/>
              </a:spcAft>
              <a:buNone/>
            </a:pPr>
            <a:endParaRPr sz="2400" b="0" dirty="0"/>
          </a:p>
          <a:p>
            <a:pPr marL="457200" lvl="0" indent="-355600" algn="l" rtl="0">
              <a:lnSpc>
                <a:spcPct val="90000"/>
              </a:lnSpc>
              <a:spcBef>
                <a:spcPts val="0"/>
              </a:spcBef>
              <a:spcAft>
                <a:spcPts val="0"/>
              </a:spcAft>
              <a:buSzPts val="2000"/>
              <a:buChar char="•"/>
            </a:pPr>
            <a:r>
              <a:rPr lang="en-US" sz="2400" b="0" dirty="0"/>
              <a:t>The PTO issued rules setting out the letter of protest procedures (</a:t>
            </a:r>
            <a:r>
              <a:rPr lang="en-US" sz="2400" b="0" u="sng" dirty="0">
                <a:solidFill>
                  <a:schemeClr val="hlink"/>
                </a:solidFill>
                <a:hlinkClick r:id="rId3"/>
              </a:rPr>
              <a:t>https://www.uspto.gov/trademarks/trademark-updates-and-announcements/letter-protest-practice-tip</a:t>
            </a:r>
            <a:r>
              <a:rPr lang="en-US" sz="2400" b="0" dirty="0"/>
              <a:t>) and a $50.00 fee that went into effect on January 2, 2021. </a:t>
            </a:r>
            <a:endParaRPr sz="2400" b="0" dirty="0"/>
          </a:p>
          <a:p>
            <a:pPr marL="457200" lvl="0" indent="0" algn="l" rtl="0">
              <a:lnSpc>
                <a:spcPct val="90000"/>
              </a:lnSpc>
              <a:spcBef>
                <a:spcPts val="0"/>
              </a:spcBef>
              <a:spcAft>
                <a:spcPts val="0"/>
              </a:spcAft>
              <a:buNone/>
            </a:pPr>
            <a:endParaRPr sz="2400" b="0" dirty="0"/>
          </a:p>
          <a:p>
            <a:pPr marL="457200" lvl="0" indent="-355600" algn="l" rtl="0">
              <a:lnSpc>
                <a:spcPct val="90000"/>
              </a:lnSpc>
              <a:spcBef>
                <a:spcPts val="0"/>
              </a:spcBef>
              <a:spcAft>
                <a:spcPts val="0"/>
              </a:spcAft>
              <a:buSzPts val="2000"/>
              <a:buChar char="•"/>
            </a:pPr>
            <a:r>
              <a:rPr lang="en-US" sz="2400" b="0" dirty="0"/>
              <a:t>The TMA requires the PTO to act on letters of protest within two months of receipt. </a:t>
            </a:r>
            <a:endParaRPr sz="2400" b="0" dirty="0"/>
          </a:p>
          <a:p>
            <a:pPr marL="457200" lvl="0" indent="0" algn="l" rtl="0">
              <a:lnSpc>
                <a:spcPct val="90000"/>
              </a:lnSpc>
              <a:spcBef>
                <a:spcPts val="0"/>
              </a:spcBef>
              <a:spcAft>
                <a:spcPts val="0"/>
              </a:spcAft>
              <a:buNone/>
            </a:pPr>
            <a:endParaRPr sz="2400" b="0" dirty="0"/>
          </a:p>
          <a:p>
            <a:pPr marL="457200" lvl="0" indent="-355600" algn="l" rtl="0">
              <a:lnSpc>
                <a:spcPct val="90000"/>
              </a:lnSpc>
              <a:spcBef>
                <a:spcPts val="0"/>
              </a:spcBef>
              <a:spcAft>
                <a:spcPts val="0"/>
              </a:spcAft>
              <a:buSzPts val="2000"/>
              <a:buChar char="•"/>
            </a:pPr>
            <a:r>
              <a:rPr lang="en-US" sz="2400" b="0" dirty="0"/>
              <a:t>Third parties may submit for consideration for inclusion in the record evidence relevant to a ground for refusal of registration. </a:t>
            </a:r>
            <a:endParaRPr sz="2400" b="0" dirty="0"/>
          </a:p>
          <a:p>
            <a:pPr marL="182880" lvl="0" indent="0" algn="l" rtl="0">
              <a:lnSpc>
                <a:spcPct val="90000"/>
              </a:lnSpc>
              <a:spcBef>
                <a:spcPts val="0"/>
              </a:spcBef>
              <a:spcAft>
                <a:spcPts val="0"/>
              </a:spcAft>
              <a:buNone/>
            </a:pPr>
            <a:endParaRPr sz="2000" dirty="0"/>
          </a:p>
          <a:p>
            <a:pPr marL="182880" lvl="0" indent="0" algn="l" rtl="0">
              <a:lnSpc>
                <a:spcPct val="90000"/>
              </a:lnSpc>
              <a:spcBef>
                <a:spcPts val="0"/>
              </a:spcBef>
              <a:spcAft>
                <a:spcPts val="0"/>
              </a:spcAft>
              <a:buNone/>
            </a:pPr>
            <a:r>
              <a:rPr lang="en-US" sz="2000" dirty="0"/>
              <a:t>Note</a:t>
            </a:r>
            <a:r>
              <a:rPr lang="en-US" sz="2000" b="0" dirty="0"/>
              <a:t>: Consider changing watch notices to when a third-party application is filed rather than when it is published.</a:t>
            </a:r>
            <a:endParaRPr sz="3200" b="0" dirty="0"/>
          </a:p>
        </p:txBody>
      </p:sp>
      <p:sp>
        <p:nvSpPr>
          <p:cNvPr id="208" name="Google Shape;208;p29"/>
          <p:cNvSpPr txBox="1">
            <a:spLocks noGrp="1"/>
          </p:cNvSpPr>
          <p:nvPr>
            <p:ph type="title"/>
          </p:nvPr>
        </p:nvSpPr>
        <p:spPr>
          <a:xfrm>
            <a:off x="146725" y="0"/>
            <a:ext cx="9325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body" idx="1"/>
          </p:nvPr>
        </p:nvSpPr>
        <p:spPr>
          <a:xfrm>
            <a:off x="838200" y="1825625"/>
            <a:ext cx="10515600" cy="4443000"/>
          </a:xfrm>
          <a:prstGeom prst="rect">
            <a:avLst/>
          </a:prstGeom>
          <a:noFill/>
          <a:ln>
            <a:noFill/>
          </a:ln>
        </p:spPr>
        <p:txBody>
          <a:bodyPr spcFirstLastPara="1" wrap="square" lIns="91425" tIns="45700" rIns="91425" bIns="45700" anchor="t" anchorCtr="0">
            <a:normAutofit/>
          </a:bodyPr>
          <a:lstStyle/>
          <a:p>
            <a:pPr marL="0" lvl="0" indent="0" algn="l" rtl="0">
              <a:lnSpc>
                <a:spcPct val="125000"/>
              </a:lnSpc>
              <a:spcBef>
                <a:spcPts val="0"/>
              </a:spcBef>
              <a:spcAft>
                <a:spcPts val="1200"/>
              </a:spcAft>
              <a:buNone/>
            </a:pPr>
            <a:r>
              <a:rPr lang="en-US" sz="2400" dirty="0">
                <a:solidFill>
                  <a:srgbClr val="222222"/>
                </a:solidFill>
              </a:rPr>
              <a:t>Restoration of Presumption of Irreparable Harm</a:t>
            </a:r>
            <a:r>
              <a:rPr lang="en-US" sz="2400" dirty="0"/>
              <a:t>:</a:t>
            </a:r>
            <a:endParaRPr sz="2400" b="0" dirty="0"/>
          </a:p>
          <a:p>
            <a:pPr marL="457200" lvl="0" indent="-355600" algn="l" rtl="0">
              <a:lnSpc>
                <a:spcPct val="90000"/>
              </a:lnSpc>
              <a:spcBef>
                <a:spcPts val="0"/>
              </a:spcBef>
              <a:spcAft>
                <a:spcPts val="1200"/>
              </a:spcAft>
              <a:buSzPts val="2000"/>
              <a:buChar char="•"/>
            </a:pPr>
            <a:r>
              <a:rPr lang="en-US" sz="2400" b="0" dirty="0"/>
              <a:t>The TMA restored the rebuttable presumption of irreparable harm in jurisdictions that have dismissed it, increasing brand owners’ chances of successfully obtaining injunctive relief.</a:t>
            </a:r>
            <a:endParaRPr sz="2400" b="0" dirty="0"/>
          </a:p>
          <a:p>
            <a:pPr marL="457200" lvl="0" indent="-355600" algn="l" rtl="0">
              <a:lnSpc>
                <a:spcPct val="90000"/>
              </a:lnSpc>
              <a:spcBef>
                <a:spcPts val="0"/>
              </a:spcBef>
              <a:spcAft>
                <a:spcPts val="1200"/>
              </a:spcAft>
              <a:buSzPts val="2000"/>
              <a:buChar char="•"/>
            </a:pPr>
            <a:r>
              <a:rPr lang="en-US" sz="2400" b="0" dirty="0"/>
              <a:t>Section 34(a) now provides that a plaintiff is entitled to a rebuttable presumption of irreparable harm upon a finding of a likelihood of success on the merits for a preliminary injunction, or a finding of infringement for a permanent injunction.</a:t>
            </a:r>
            <a:endParaRPr sz="2400" b="0" dirty="0"/>
          </a:p>
          <a:p>
            <a:pPr marL="457200" lvl="0" indent="-355600" algn="l" rtl="0">
              <a:lnSpc>
                <a:spcPct val="90000"/>
              </a:lnSpc>
              <a:spcBef>
                <a:spcPts val="0"/>
              </a:spcBef>
              <a:spcAft>
                <a:spcPts val="1200"/>
              </a:spcAft>
              <a:buSzPts val="2000"/>
              <a:buChar char="•"/>
            </a:pPr>
            <a:r>
              <a:rPr lang="en-US" sz="2400" b="0" dirty="0"/>
              <a:t>In short, </a:t>
            </a:r>
            <a:r>
              <a:rPr lang="en-US" sz="2400" b="0" i="1" dirty="0"/>
              <a:t>eBay Inc. v. </a:t>
            </a:r>
            <a:r>
              <a:rPr lang="en-US" sz="2400" b="0" i="1" dirty="0" err="1"/>
              <a:t>MercExchange</a:t>
            </a:r>
            <a:r>
              <a:rPr lang="en-US" sz="2400" b="0" dirty="0"/>
              <a:t>, 547 U.S. 388 (2006) does not apply to trademark cases.</a:t>
            </a:r>
            <a:endParaRPr sz="2400" b="0" dirty="0"/>
          </a:p>
        </p:txBody>
      </p:sp>
      <p:sp>
        <p:nvSpPr>
          <p:cNvPr id="214" name="Google Shape;214;p30"/>
          <p:cNvSpPr txBox="1">
            <a:spLocks noGrp="1"/>
          </p:cNvSpPr>
          <p:nvPr>
            <p:ph type="title"/>
          </p:nvPr>
        </p:nvSpPr>
        <p:spPr>
          <a:xfrm>
            <a:off x="146725" y="0"/>
            <a:ext cx="9325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1"/>
          <p:cNvSpPr txBox="1">
            <a:spLocks noGrp="1"/>
          </p:cNvSpPr>
          <p:nvPr>
            <p:ph type="title"/>
          </p:nvPr>
        </p:nvSpPr>
        <p:spPr>
          <a:xfrm>
            <a:off x="186900" y="0"/>
            <a:ext cx="74067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New Ex Parte Proceedings</a:t>
            </a:r>
            <a:endParaRPr/>
          </a:p>
        </p:txBody>
      </p:sp>
      <p:pic>
        <p:nvPicPr>
          <p:cNvPr id="2" name="Picture 1">
            <a:extLst>
              <a:ext uri="{FF2B5EF4-FFF2-40B4-BE49-F238E27FC236}">
                <a16:creationId xmlns:a16="http://schemas.microsoft.com/office/drawing/2014/main" id="{FFB817D0-F60A-F245-AC54-E48DBB5077D4}"/>
              </a:ext>
            </a:extLst>
          </p:cNvPr>
          <p:cNvPicPr>
            <a:picLocks noChangeAspect="1"/>
          </p:cNvPicPr>
          <p:nvPr/>
        </p:nvPicPr>
        <p:blipFill>
          <a:blip r:embed="rId3"/>
          <a:stretch>
            <a:fillRect/>
          </a:stretch>
        </p:blipFill>
        <p:spPr>
          <a:xfrm>
            <a:off x="977900" y="1534886"/>
            <a:ext cx="10236200" cy="502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186899" y="0"/>
            <a:ext cx="7309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New Ex Parte Proceedings</a:t>
            </a:r>
            <a:endParaRPr/>
          </a:p>
        </p:txBody>
      </p:sp>
      <p:pic>
        <p:nvPicPr>
          <p:cNvPr id="4" name="Picture 3">
            <a:extLst>
              <a:ext uri="{FF2B5EF4-FFF2-40B4-BE49-F238E27FC236}">
                <a16:creationId xmlns:a16="http://schemas.microsoft.com/office/drawing/2014/main" id="{FA93CC56-263B-D44D-A87D-0EA4376C6CB7}"/>
              </a:ext>
            </a:extLst>
          </p:cNvPr>
          <p:cNvPicPr>
            <a:picLocks noChangeAspect="1"/>
          </p:cNvPicPr>
          <p:nvPr/>
        </p:nvPicPr>
        <p:blipFill>
          <a:blip r:embed="rId3"/>
          <a:stretch>
            <a:fillRect/>
          </a:stretch>
        </p:blipFill>
        <p:spPr>
          <a:xfrm>
            <a:off x="977900" y="1703614"/>
            <a:ext cx="10236200" cy="4343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6779</Words>
  <Application>Microsoft Macintosh PowerPoint</Application>
  <PresentationFormat>Widescreen</PresentationFormat>
  <Paragraphs>453</Paragraphs>
  <Slides>57</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Trademark Law  Year in Review</vt:lpstr>
      <vt:lpstr>Panelists</vt:lpstr>
      <vt:lpstr>Topics</vt:lpstr>
      <vt:lpstr>The Trademark Modernization Act</vt:lpstr>
      <vt:lpstr>The Trademark Modernization Act</vt:lpstr>
      <vt:lpstr>The Trademark Modernization Act</vt:lpstr>
      <vt:lpstr>The Trademark Modernization Act</vt:lpstr>
      <vt:lpstr>New Ex Parte Proceedings</vt:lpstr>
      <vt:lpstr>New Ex Parte Proceedings</vt:lpstr>
      <vt:lpstr>The First Expungement Case</vt:lpstr>
      <vt:lpstr>GALAVAVA Expungement</vt:lpstr>
      <vt:lpstr>The First Ex Parte Reexamination </vt:lpstr>
      <vt:lpstr>Unsuccessful Reexamination</vt:lpstr>
      <vt:lpstr>Topics</vt:lpstr>
      <vt:lpstr>Trademark Fraud</vt:lpstr>
      <vt:lpstr>Trademark Fraud: Big Picture</vt:lpstr>
      <vt:lpstr>Trademark Fraud: Big Picture</vt:lpstr>
      <vt:lpstr>Trademark Fraud: Big Picture</vt:lpstr>
      <vt:lpstr>Trademark Fraud: Medinol</vt:lpstr>
      <vt:lpstr>Trademark Fraud: Bose</vt:lpstr>
      <vt:lpstr>Trademark Fraud Bose</vt:lpstr>
      <vt:lpstr>Trademark Fraud: Bose</vt:lpstr>
      <vt:lpstr>Trademark Fraud: Chutter</vt:lpstr>
      <vt:lpstr>Trademark Fraud: Chutter</vt:lpstr>
      <vt:lpstr>Trademark Fraud: Galperti</vt:lpstr>
      <vt:lpstr>Trademark Fraud: Galperti</vt:lpstr>
      <vt:lpstr>Trademark Fraud: Galperti</vt:lpstr>
      <vt:lpstr>Trademark Fraud: Galperti</vt:lpstr>
      <vt:lpstr>Trademark Fraud: Galperti</vt:lpstr>
      <vt:lpstr>Trademark Fraud: Galperti</vt:lpstr>
      <vt:lpstr>Topics</vt:lpstr>
      <vt:lpstr>Digital Marketplaces &amp;  Secondary Liability</vt:lpstr>
      <vt:lpstr>Vicarious v. Contributory Infringement</vt:lpstr>
      <vt:lpstr>Seminal Case:               v. </vt:lpstr>
      <vt:lpstr>Recent Cases</vt:lpstr>
      <vt:lpstr>After Tiffany v. eBay</vt:lpstr>
      <vt:lpstr>DHS Involvement (Jan. 2020)</vt:lpstr>
      <vt:lpstr>USPTO Involvement (Aug. 2021)</vt:lpstr>
      <vt:lpstr>Brand Owners’ Arguments</vt:lpstr>
      <vt:lpstr>Marketplaces’ Arguments</vt:lpstr>
      <vt:lpstr>SHOP SAFE Act (HR 5374/S 1843)</vt:lpstr>
      <vt:lpstr>SHOP SAFE Act (HR 5374/S 1843)</vt:lpstr>
      <vt:lpstr>INFORM Act (HR 5502/S 936)</vt:lpstr>
      <vt:lpstr>INFORM Act (HR 5502/S 936)</vt:lpstr>
      <vt:lpstr>What’s Next?</vt:lpstr>
      <vt:lpstr>Topics</vt:lpstr>
      <vt:lpstr>The Metaverse</vt:lpstr>
      <vt:lpstr>The Metaverse</vt:lpstr>
      <vt:lpstr>PowerPoint Presentation</vt:lpstr>
      <vt:lpstr>PowerPoint Presentation</vt:lpstr>
      <vt:lpstr>PowerPoint Presentation</vt:lpstr>
      <vt:lpstr>PowerPoint Presentation</vt:lpstr>
      <vt:lpstr>The Metaverse</vt:lpstr>
      <vt:lpstr>MetaBirkins Case</vt:lpstr>
      <vt:lpstr>PowerPoint Presentation</vt:lpstr>
      <vt:lpstr>Topics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 Law  Year in Review</dc:title>
  <dc:creator>J Kappes</dc:creator>
  <cp:lastModifiedBy>J Kappes</cp:lastModifiedBy>
  <cp:revision>9</cp:revision>
  <dcterms:created xsi:type="dcterms:W3CDTF">2022-03-09T18:00:39Z</dcterms:created>
  <dcterms:modified xsi:type="dcterms:W3CDTF">2022-03-16T22:00:59Z</dcterms:modified>
</cp:coreProperties>
</file>