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680" y="-102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A647-4920-45A2-A1F8-3862E809DB0C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EFD0-F95D-4B16-9D3C-35E3A31109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o_ASU_postertemplat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"/>
            <a:ext cx="32994600" cy="21945600"/>
          </a:xfrm>
          <a:prstGeom prst="rect">
            <a:avLst/>
          </a:prstGeom>
        </p:spPr>
      </p:pic>
      <p:pic>
        <p:nvPicPr>
          <p:cNvPr id="8" name="Picture 7" descr="asu_logo_transparentBk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876" y="19922519"/>
            <a:ext cx="4451324" cy="1302962"/>
          </a:xfrm>
          <a:prstGeom prst="rect">
            <a:avLst/>
          </a:prstGeom>
        </p:spPr>
      </p:pic>
      <p:pic>
        <p:nvPicPr>
          <p:cNvPr id="32" name="Picture 31" descr="ASu_logo_white_transpar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95" y="607060"/>
            <a:ext cx="6115731" cy="12827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819400" y="1889760"/>
            <a:ext cx="27927650" cy="1310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57500" y="2030849"/>
            <a:ext cx="30060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Utilization of Benzene Chromosomal Biomarkers by US Courts in Adjudicating Causation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sz="6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8800" b="1" dirty="0"/>
          </a:p>
        </p:txBody>
      </p:sp>
      <p:sp>
        <p:nvSpPr>
          <p:cNvPr id="39" name="Rectangle 38"/>
          <p:cNvSpPr/>
          <p:nvPr/>
        </p:nvSpPr>
        <p:spPr>
          <a:xfrm>
            <a:off x="2362200" y="3200400"/>
            <a:ext cx="293370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4600" y="3200400"/>
            <a:ext cx="2811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Gary E. Marchant, Ph.D., J.D., MPP, Center for Law, Science &amp; Innovation, Sandra Day O’Connor College of Law, ASU </a:t>
            </a:r>
          </a:p>
          <a:p>
            <a:endParaRPr lang="en-US" sz="3200" dirty="0">
              <a:latin typeface="Times"/>
              <a:cs typeface="Times"/>
            </a:endParaRPr>
          </a:p>
        </p:txBody>
      </p:sp>
      <p:sp>
        <p:nvSpPr>
          <p:cNvPr id="41" name="Snip Single Corner Rectangle 40"/>
          <p:cNvSpPr/>
          <p:nvPr/>
        </p:nvSpPr>
        <p:spPr>
          <a:xfrm>
            <a:off x="0" y="4953000"/>
            <a:ext cx="13335000" cy="8741628"/>
          </a:xfrm>
          <a:prstGeom prst="snip1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6703605"/>
            <a:ext cx="1150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Genetic biomarkers having growing potential use in toxic tort cases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Relevant biomarkers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</a:p>
          <a:p>
            <a:pPr indent="471488"/>
            <a:r>
              <a:rPr lang="en-US" sz="2800" dirty="0" smtClean="0">
                <a:solidFill>
                  <a:schemeClr val="bg1"/>
                </a:solidFill>
              </a:rPr>
              <a:t>● Chromosomal aberrations,</a:t>
            </a:r>
          </a:p>
          <a:p>
            <a:pPr indent="471488"/>
            <a:r>
              <a:rPr lang="en-US" sz="2800" dirty="0" smtClean="0">
                <a:solidFill>
                  <a:schemeClr val="bg1"/>
                </a:solidFill>
              </a:rPr>
              <a:t>● Mutational spectra</a:t>
            </a:r>
          </a:p>
          <a:p>
            <a:pPr indent="471488"/>
            <a:r>
              <a:rPr lang="en-US" sz="2800" dirty="0" smtClean="0">
                <a:solidFill>
                  <a:schemeClr val="bg1"/>
                </a:solidFill>
              </a:rPr>
              <a:t>● DNA adducts</a:t>
            </a:r>
          </a:p>
          <a:p>
            <a:pPr indent="471488"/>
            <a:r>
              <a:rPr lang="en-US" sz="2800" dirty="0" smtClean="0">
                <a:solidFill>
                  <a:schemeClr val="bg1"/>
                </a:solidFill>
              </a:rPr>
              <a:t>● Susceptibility variants</a:t>
            </a:r>
          </a:p>
          <a:p>
            <a:pPr indent="471488"/>
            <a:r>
              <a:rPr lang="en-US" sz="2800" dirty="0" smtClean="0">
                <a:solidFill>
                  <a:schemeClr val="bg1"/>
                </a:solidFill>
              </a:rPr>
              <a:t>● Gene expression patterns</a:t>
            </a:r>
          </a:p>
          <a:p>
            <a:endParaRPr lang="en-US" sz="2800" dirty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latin typeface="Times"/>
                <a:cs typeface="Times"/>
              </a:rPr>
              <a:t>Potential applications</a:t>
            </a:r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:</a:t>
            </a:r>
          </a:p>
          <a:p>
            <a:pPr indent="501650"/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●   Exposure analysis</a:t>
            </a:r>
          </a:p>
          <a:p>
            <a:pPr indent="501650"/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●  Causation (general and specific)</a:t>
            </a:r>
          </a:p>
          <a:p>
            <a:pPr indent="501650"/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●  Duty</a:t>
            </a:r>
          </a:p>
          <a:p>
            <a:pPr indent="501650"/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●  Damages</a:t>
            </a:r>
          </a:p>
          <a:p>
            <a:pPr indent="501650"/>
            <a:r>
              <a:rPr lang="en-US" sz="2800" dirty="0" smtClean="0">
                <a:solidFill>
                  <a:schemeClr val="bg1"/>
                </a:solidFill>
                <a:latin typeface="Times"/>
                <a:cs typeface="Times"/>
              </a:rPr>
              <a:t>●  Latent injury claims (increased risk, medical monitoring, fear of cancer)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" y="5602069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Genetic Biomarkers in Toxic Tort Litigation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Snip Single Corner Rectangle 43"/>
          <p:cNvSpPr/>
          <p:nvPr/>
        </p:nvSpPr>
        <p:spPr>
          <a:xfrm>
            <a:off x="83574" y="14476750"/>
            <a:ext cx="13258800" cy="6858000"/>
          </a:xfrm>
          <a:prstGeom prst="snip1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9381" y="14476750"/>
            <a:ext cx="12573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Study Objective and Methods</a:t>
            </a:r>
          </a:p>
          <a:p>
            <a:pPr indent="501650"/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50" name="Snip Single Corner Rectangle 49"/>
          <p:cNvSpPr/>
          <p:nvPr/>
        </p:nvSpPr>
        <p:spPr>
          <a:xfrm>
            <a:off x="18333228" y="9981425"/>
            <a:ext cx="13792200" cy="5334000"/>
          </a:xfrm>
          <a:prstGeom prst="snip1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52400" y="21640800"/>
            <a:ext cx="33070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812000" y="105156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8" name="Snip Single Corner Rectangle 57"/>
          <p:cNvSpPr/>
          <p:nvPr/>
        </p:nvSpPr>
        <p:spPr>
          <a:xfrm>
            <a:off x="18364200" y="4267200"/>
            <a:ext cx="13639800" cy="5056614"/>
          </a:xfrm>
          <a:prstGeom prst="snip1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973800" y="449580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Plaintiffs vs. Defendants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963968" y="10392489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Judges vs. Juries</a:t>
            </a:r>
            <a:endParaRPr lang="en-US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Snip Single Corner Rectangle 67"/>
          <p:cNvSpPr/>
          <p:nvPr/>
        </p:nvSpPr>
        <p:spPr>
          <a:xfrm>
            <a:off x="18333228" y="15794272"/>
            <a:ext cx="13716000" cy="3560527"/>
          </a:xfrm>
          <a:prstGeom prst="snip1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</a:rPr>
              <a:t>•  Judicial system producing inconsistent results with similar evidence</a:t>
            </a:r>
          </a:p>
          <a:p>
            <a:r>
              <a:rPr lang="en-US" sz="3200" dirty="0">
                <a:solidFill>
                  <a:schemeClr val="bg1"/>
                </a:solidFill>
                <a:latin typeface="Cambria Math"/>
                <a:ea typeface="Cambria Math"/>
              </a:rPr>
              <a:t>• Both </a:t>
            </a:r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</a:rPr>
              <a:t>plaintiffs and defendants use biomarkers in appropriate cases with mixed results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ambria Math"/>
                <a:ea typeface="Cambria Math"/>
              </a:rPr>
              <a:t>•  Juries more  favorable than judges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5" name="Picture 11" descr="https://encrypted-tbn2.gstatic.com/images?q=tbn:ANd9GcR1XCj7PyzXPsDnO8sg8lh7qwFeeZlJ2QwKt7gbJUqznPp6pLC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0800" y="13335000"/>
            <a:ext cx="3391250" cy="3200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0" y="20078640"/>
            <a:ext cx="7772400" cy="13174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080" y="20231040"/>
            <a:ext cx="7772400" cy="13174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9381" y="16229379"/>
            <a:ext cx="1150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Objective: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12750"/>
            <a:r>
              <a:rPr lang="en-US" sz="2800" dirty="0" smtClean="0">
                <a:solidFill>
                  <a:schemeClr val="bg1"/>
                </a:solidFill>
              </a:rPr>
              <a:t>Case study of use of genetic biomarkers in toxic tort cases: Chromosomal aberrations in cases involving benzene exposure</a:t>
            </a:r>
          </a:p>
          <a:p>
            <a:pPr indent="412750"/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Methods and </a:t>
            </a:r>
            <a:r>
              <a:rPr lang="en-US" sz="2800" b="1" i="1" dirty="0">
                <a:solidFill>
                  <a:schemeClr val="bg1"/>
                </a:solidFill>
              </a:rPr>
              <a:t>D</a:t>
            </a:r>
            <a:r>
              <a:rPr lang="en-US" sz="2800" b="1" i="1" dirty="0" smtClean="0">
                <a:solidFill>
                  <a:schemeClr val="bg1"/>
                </a:solidFill>
              </a:rPr>
              <a:t>ata Set: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indent="471488"/>
            <a:r>
              <a:rPr lang="en-US" sz="2800" b="1" i="1" dirty="0" smtClean="0">
                <a:solidFill>
                  <a:schemeClr val="bg1"/>
                </a:solidFill>
              </a:rPr>
              <a:t>●  </a:t>
            </a:r>
            <a:r>
              <a:rPr lang="en-US" sz="2800" dirty="0" smtClean="0">
                <a:solidFill>
                  <a:schemeClr val="bg1"/>
                </a:solidFill>
              </a:rPr>
              <a:t>Westlaw database search identifies 13 cases in which plaintiffs allege benzene caused leukemia (or leukemia-related disease) and in which plaintiff or defense expert(s) support causation opinion with claim that specific chromosomal aberration is characteristic of benzene exposure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13762"/>
              </p:ext>
            </p:extLst>
          </p:nvPr>
        </p:nvGraphicFramePr>
        <p:xfrm>
          <a:off x="20421600" y="5602069"/>
          <a:ext cx="7760970" cy="298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19"/>
                <a:gridCol w="1690167"/>
                <a:gridCol w="2069592"/>
                <a:gridCol w="2069592"/>
              </a:tblGrid>
              <a:tr h="745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Proponent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Successful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Unsuccessful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Success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Plaintiff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60.0%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Defendant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62.5%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61.5%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73596"/>
              </p:ext>
            </p:extLst>
          </p:nvPr>
        </p:nvGraphicFramePr>
        <p:xfrm>
          <a:off x="20193000" y="11639230"/>
          <a:ext cx="8115237" cy="262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792"/>
                <a:gridCol w="1767319"/>
                <a:gridCol w="2164063"/>
                <a:gridCol w="2164063"/>
              </a:tblGrid>
              <a:tr h="962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Decider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Successful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Unsuccessful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% Success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Judge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44.4%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Jury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100.5%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All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61.5%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s://encrypted-tbn1.gstatic.com/images?q=tbn:ANd9GcSEvF9GNx1lE4InZoGWT6hFyHyTWumFnj7hcEec3dSgITP8xeNs7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24" y="9067800"/>
            <a:ext cx="4180844" cy="31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G2F7NlueP6caz3nDrg3U98vq5sZMdmFYS2uuCaPsOrr93umd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267" y="5142131"/>
            <a:ext cx="3764957" cy="28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4jHZEDptLjjEXENyTBqRixJHGyIY1t83zo0jMenXGILCKmcW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135" y="17575743"/>
            <a:ext cx="4164611" cy="26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255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Designer Organisms for Solar-Powered Production of Isoprene Dr. Willem Vermaas/Arizona State University</dc:title>
  <dc:creator>ltorvalds</dc:creator>
  <cp:lastModifiedBy>Administrator</cp:lastModifiedBy>
  <cp:revision>126</cp:revision>
  <dcterms:created xsi:type="dcterms:W3CDTF">2010-02-24T17:53:59Z</dcterms:created>
  <dcterms:modified xsi:type="dcterms:W3CDTF">2015-04-24T20:32:38Z</dcterms:modified>
</cp:coreProperties>
</file>